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70" r:id="rId4"/>
    <p:sldId id="272" r:id="rId5"/>
    <p:sldId id="262" r:id="rId6"/>
    <p:sldId id="263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94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65" r:id="rId30"/>
    <p:sldId id="264" r:id="rId31"/>
    <p:sldId id="261" r:id="rId32"/>
    <p:sldId id="259" r:id="rId33"/>
    <p:sldId id="260" r:id="rId34"/>
    <p:sldId id="268" r:id="rId35"/>
    <p:sldId id="266" r:id="rId36"/>
    <p:sldId id="267" r:id="rId37"/>
    <p:sldId id="271" r:id="rId38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2B4C1-5DBC-4162-8354-1B9F7125EEFC}" type="datetimeFigureOut">
              <a:rPr lang="en-GB" smtClean="0"/>
              <a:pPr/>
              <a:t>06/11/2015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FB10F-624C-4696-8B7A-CAA2ECED46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6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AC47D1-F635-4259-97E8-CD9F44A278DB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8FB072-D971-4B04-9F9C-2F13DDDC140C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DA2E-DCAE-4C4B-AE90-D5C35E2F3D18}" type="datetimeFigureOut">
              <a:rPr lang="en-US" smtClean="0"/>
              <a:pPr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8C59-5766-48DD-BB9E-57CB4FD47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Working Memory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Baddeley &amp; Hitch (1974)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071942"/>
            <a:ext cx="19431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A is not followed by B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36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follows A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364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B does not follow A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364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is not  followed by A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50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A follows B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50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is not preceded by A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5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A is not  followed by </a:t>
            </a:r>
            <a:r>
              <a:rPr lang="en-GB" dirty="0"/>
              <a:t>B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50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smtClean="0"/>
              <a:t>the above </a:t>
            </a:r>
            <a:r>
              <a:rPr lang="en-GB" dirty="0" smtClean="0"/>
              <a:t>combination B does not precede A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50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r>
              <a:rPr lang="en-GB" dirty="0" smtClean="0"/>
              <a:t>CHECK YOUR ANSWERS…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364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B is followed by A</a:t>
            </a:r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57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96" y="500042"/>
            <a:ext cx="4000528" cy="1571636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Arose from criticisms of the </a:t>
            </a:r>
            <a:r>
              <a:rPr lang="en-GB" sz="2800" dirty="0" err="1" smtClean="0"/>
              <a:t>MSM</a:t>
            </a:r>
            <a:r>
              <a:rPr lang="en-GB" sz="2800" dirty="0" smtClean="0"/>
              <a:t> – that </a:t>
            </a:r>
            <a:r>
              <a:rPr lang="en-GB" sz="2800" dirty="0" err="1" smtClean="0"/>
              <a:t>STM</a:t>
            </a:r>
            <a:r>
              <a:rPr lang="en-GB" sz="2800" dirty="0" smtClean="0"/>
              <a:t> isn’t unitary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572132" y="2714620"/>
            <a:ext cx="3143272" cy="3000396"/>
          </a:xfrm>
          <a:prstGeom prst="rect">
            <a:avLst/>
          </a:prstGeom>
          <a:ln w="762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You add 21 and 12 and hold that answer in the working memory before adding 52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643438" y="928670"/>
            <a:ext cx="4000528" cy="1071570"/>
          </a:xfrm>
          <a:prstGeom prst="rect">
            <a:avLst/>
          </a:prstGeom>
          <a:ln w="762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E.g.  21 + 12 + 52</a:t>
            </a:r>
          </a:p>
        </p:txBody>
      </p:sp>
      <p:sp>
        <p:nvSpPr>
          <p:cNvPr id="9" name="Rectangle 8"/>
          <p:cNvSpPr/>
          <p:nvPr/>
        </p:nvSpPr>
        <p:spPr>
          <a:xfrm>
            <a:off x="428596" y="3714752"/>
            <a:ext cx="4929222" cy="2928958"/>
          </a:xfrm>
          <a:prstGeom prst="rect">
            <a:avLst/>
          </a:prstGeom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‘Working Memory’ refers to that bit of memory that you use when working on a complex task which requires you to store information as you go along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14290"/>
            <a:ext cx="1157282" cy="139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71472" y="2285992"/>
            <a:ext cx="4714908" cy="1214446"/>
          </a:xfrm>
          <a:prstGeom prst="rect">
            <a:avLst/>
          </a:prstGeom>
          <a:ln w="762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Or when reading, you store the words while determining the meaning</a:t>
            </a:r>
          </a:p>
        </p:txBody>
      </p:sp>
      <p:sp>
        <p:nvSpPr>
          <p:cNvPr id="11" name="Oval 10"/>
          <p:cNvSpPr/>
          <p:nvPr/>
        </p:nvSpPr>
        <p:spPr>
          <a:xfrm>
            <a:off x="357158" y="357166"/>
            <a:ext cx="3286148" cy="2286016"/>
          </a:xfrm>
          <a:prstGeom prst="ellipse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Dual-Task technique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214282" y="3214686"/>
            <a:ext cx="6215106" cy="2928958"/>
          </a:xfrm>
          <a:prstGeom prst="ellipse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i="1" dirty="0"/>
              <a:t>4</a:t>
            </a:r>
            <a:r>
              <a:rPr lang="en-GB" sz="2800" b="1" i="1" dirty="0" smtClean="0"/>
              <a:t> components</a:t>
            </a:r>
          </a:p>
          <a:p>
            <a:pPr algn="ctr"/>
            <a:endParaRPr lang="en-GB" sz="2400" b="1" i="1" dirty="0" smtClean="0"/>
          </a:p>
          <a:p>
            <a:pPr marL="514350" indent="-514350" algn="ctr">
              <a:buAutoNum type="arabicPeriod"/>
            </a:pPr>
            <a:r>
              <a:rPr lang="en-GB" sz="2800" dirty="0" smtClean="0"/>
              <a:t>Central Executive</a:t>
            </a:r>
          </a:p>
          <a:p>
            <a:pPr marL="514350" indent="-514350" algn="ctr">
              <a:buAutoNum type="arabicPeriod"/>
            </a:pPr>
            <a:r>
              <a:rPr lang="en-GB" sz="2800" dirty="0" smtClean="0"/>
              <a:t>Phonological Loop</a:t>
            </a:r>
          </a:p>
          <a:p>
            <a:pPr marL="514350" indent="-514350" algn="ctr">
              <a:buAutoNum type="arabicPeriod"/>
            </a:pPr>
            <a:r>
              <a:rPr lang="en-GB" sz="2800" dirty="0" err="1" smtClean="0"/>
              <a:t>Visuo</a:t>
            </a:r>
            <a:r>
              <a:rPr lang="en-GB" sz="2800" dirty="0" smtClean="0"/>
              <a:t>-spatial Sketchpad</a:t>
            </a:r>
          </a:p>
          <a:p>
            <a:pPr marL="514350" indent="-514350" algn="ctr">
              <a:buAutoNum type="arabicPeriod"/>
            </a:pPr>
            <a:r>
              <a:rPr lang="en-GB" sz="2800" dirty="0" smtClean="0"/>
              <a:t>Episodic buffer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3857620" y="428604"/>
            <a:ext cx="3286148" cy="2286016"/>
          </a:xfrm>
          <a:prstGeom prst="ellipse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STM</a:t>
            </a:r>
            <a:r>
              <a:rPr lang="en-GB" sz="2800" dirty="0" smtClean="0"/>
              <a:t> is active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5500662" y="2714620"/>
            <a:ext cx="3643338" cy="2500330"/>
          </a:xfrm>
          <a:prstGeom prst="ellipse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2 tasks simultaneously if using </a:t>
            </a:r>
            <a:r>
              <a:rPr lang="en-GB" sz="2800" u="sng" dirty="0" smtClean="0"/>
              <a:t>different</a:t>
            </a:r>
            <a:r>
              <a:rPr lang="en-GB" sz="2800" dirty="0" smtClean="0"/>
              <a:t> parts of the </a:t>
            </a:r>
            <a:r>
              <a:rPr lang="en-GB" sz="2800" dirty="0" err="1" smtClean="0"/>
              <a:t>WMM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A is preceded by B</a:t>
            </a:r>
          </a:p>
          <a:p>
            <a:endParaRPr lang="en-GB" dirty="0"/>
          </a:p>
          <a:p>
            <a:r>
              <a:rPr lang="en-GB" dirty="0" smtClean="0"/>
              <a:t>True/</a:t>
            </a:r>
            <a:r>
              <a:rPr lang="en-GB" b="1" u="sng" dirty="0" smtClean="0"/>
              <a:t>False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50344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A is not followed by B</a:t>
            </a:r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84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follows A</a:t>
            </a:r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303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B does not follow A</a:t>
            </a:r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406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is not  followed by A</a:t>
            </a:r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23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A follows B</a:t>
            </a:r>
          </a:p>
          <a:p>
            <a:endParaRPr lang="en-GB" dirty="0"/>
          </a:p>
          <a:p>
            <a:r>
              <a:rPr lang="en-GB" dirty="0" smtClean="0"/>
              <a:t>True/</a:t>
            </a:r>
            <a:r>
              <a:rPr lang="en-GB" b="1" u="sng" dirty="0" smtClean="0"/>
              <a:t>False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665920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is not preceded by A</a:t>
            </a:r>
          </a:p>
          <a:p>
            <a:endParaRPr lang="en-GB" dirty="0"/>
          </a:p>
          <a:p>
            <a:r>
              <a:rPr lang="en-GB" dirty="0" smtClean="0"/>
              <a:t>True/</a:t>
            </a:r>
            <a:r>
              <a:rPr lang="en-GB" b="1" u="sng" dirty="0" smtClean="0"/>
              <a:t>False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237147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A is not  followed by </a:t>
            </a:r>
            <a:r>
              <a:rPr lang="en-GB" dirty="0"/>
              <a:t>B</a:t>
            </a:r>
            <a:endParaRPr lang="en-GB" dirty="0" smtClean="0"/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399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B does not precede A</a:t>
            </a:r>
          </a:p>
          <a:p>
            <a:endParaRPr lang="en-GB" dirty="0"/>
          </a:p>
          <a:p>
            <a:r>
              <a:rPr lang="en-GB" b="1" u="sng" dirty="0" smtClean="0"/>
              <a:t>True</a:t>
            </a:r>
            <a:r>
              <a:rPr lang="en-GB" dirty="0" smtClean="0"/>
              <a:t>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3171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A4 paper – complete the following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Who suggested the Working Memory Model?</a:t>
            </a:r>
          </a:p>
          <a:p>
            <a:pPr marL="0" indent="0">
              <a:buNone/>
            </a:pPr>
            <a:r>
              <a:rPr lang="en-GB" dirty="0" smtClean="0"/>
              <a:t>Why was it created?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Draw the WMM</a:t>
            </a:r>
          </a:p>
          <a:p>
            <a:pPr marL="0" indent="0" algn="ctr">
              <a:buNone/>
            </a:pPr>
            <a:r>
              <a:rPr lang="en-GB" dirty="0" smtClean="0"/>
              <a:t>Label and annotate the components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r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smtClean="0"/>
              <a:t>What does WMM say about multi-tasking?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8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14290"/>
            <a:ext cx="1157282" cy="1395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3428992" y="571480"/>
            <a:ext cx="278608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Central Executive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857884" y="2636912"/>
            <a:ext cx="278608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 smtClean="0"/>
              <a:t>Visuo</a:t>
            </a:r>
            <a:r>
              <a:rPr lang="en-GB" sz="2800" dirty="0" smtClean="0"/>
              <a:t>-spatial Sketchpad</a:t>
            </a:r>
            <a:endParaRPr lang="en-US" sz="28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57158" y="2636912"/>
            <a:ext cx="3000396" cy="2727356"/>
            <a:chOff x="357158" y="3143248"/>
            <a:chExt cx="3000396" cy="3000396"/>
          </a:xfrm>
        </p:grpSpPr>
        <p:sp>
          <p:nvSpPr>
            <p:cNvPr id="11" name="Rectangle 10"/>
            <p:cNvSpPr/>
            <p:nvPr/>
          </p:nvSpPr>
          <p:spPr>
            <a:xfrm>
              <a:off x="357158" y="3143248"/>
              <a:ext cx="3000396" cy="300039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/>
                <a:t>Phonological Loop</a:t>
              </a:r>
            </a:p>
            <a:p>
              <a:pPr algn="ctr"/>
              <a:endParaRPr lang="en-GB" sz="2800" dirty="0"/>
            </a:p>
            <a:p>
              <a:pPr algn="ctr"/>
              <a:endParaRPr lang="en-GB" sz="2800" dirty="0" smtClean="0"/>
            </a:p>
            <a:p>
              <a:pPr algn="ctr"/>
              <a:endParaRPr lang="en-GB" sz="2800" dirty="0"/>
            </a:p>
            <a:p>
              <a:pPr algn="ctr"/>
              <a:endParaRPr lang="en-GB" sz="2800" dirty="0" smtClean="0"/>
            </a:p>
            <a:p>
              <a:pPr algn="ctr"/>
              <a:endParaRPr lang="en-US" sz="28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85852" y="3929066"/>
              <a:ext cx="178595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/>
                <a:t>Phonological store</a:t>
              </a:r>
              <a:endParaRPr lang="en-US" sz="2000" i="1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2910" y="5072074"/>
              <a:ext cx="1785950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i="1" dirty="0" smtClean="0"/>
                <a:t>Articulatory process</a:t>
              </a:r>
              <a:endParaRPr lang="en-US" sz="2000" i="1" dirty="0"/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flipV="1">
            <a:off x="2428860" y="1643050"/>
            <a:ext cx="714380" cy="67866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536018" y="1857364"/>
            <a:ext cx="750098" cy="70754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6286512" y="1928802"/>
            <a:ext cx="733760" cy="636102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00826" y="1714488"/>
            <a:ext cx="750099" cy="75009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5400000" flipH="1" flipV="1">
            <a:off x="2357422" y="4071935"/>
            <a:ext cx="714380" cy="571504"/>
          </a:xfrm>
          <a:prstGeom prst="bentConnector3">
            <a:avLst>
              <a:gd name="adj1" fmla="val 50000"/>
            </a:avLst>
          </a:prstGeom>
          <a:ln w="38100">
            <a:solidFill>
              <a:srgbClr val="66FF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>
            <a:off x="666323" y="3782989"/>
            <a:ext cx="714380" cy="500066"/>
          </a:xfrm>
          <a:prstGeom prst="bentConnector3">
            <a:avLst>
              <a:gd name="adj1" fmla="val 50000"/>
            </a:avLst>
          </a:prstGeom>
          <a:ln w="38100">
            <a:solidFill>
              <a:srgbClr val="66FF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3500430" y="4614169"/>
            <a:ext cx="278608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Episodic buffer</a:t>
            </a:r>
            <a:endParaRPr lang="en-US" sz="28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562118" y="2348880"/>
            <a:ext cx="0" cy="2048955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076056" y="2348880"/>
            <a:ext cx="0" cy="2132953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6350813" y="5023741"/>
            <a:ext cx="733760" cy="636102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565127" y="4809427"/>
            <a:ext cx="750099" cy="750098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249868" y="5659843"/>
            <a:ext cx="930808" cy="766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LTM</a:t>
            </a:r>
            <a:endParaRPr lang="en-US" sz="2800" dirty="0"/>
          </a:p>
        </p:txBody>
      </p:sp>
      <p:sp>
        <p:nvSpPr>
          <p:cNvPr id="49" name="Rounded Rectangle 48"/>
          <p:cNvSpPr/>
          <p:nvPr/>
        </p:nvSpPr>
        <p:spPr>
          <a:xfrm>
            <a:off x="3286116" y="285728"/>
            <a:ext cx="5715040" cy="3065492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accent4"/>
                </a:solidFill>
              </a:rPr>
              <a:t>PL = Auditory Information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/>
                </a:solidFill>
              </a:rPr>
              <a:t> Phonological Store is responsible for holding auditory information </a:t>
            </a:r>
            <a:r>
              <a:rPr lang="en-GB" sz="2400" i="1" dirty="0" smtClean="0">
                <a:solidFill>
                  <a:schemeClr val="accent4"/>
                </a:solidFill>
              </a:rPr>
              <a:t>(inner ear)</a:t>
            </a:r>
            <a:endParaRPr lang="en-GB" sz="2400" dirty="0" smtClean="0">
              <a:solidFill>
                <a:schemeClr val="accent4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/>
                </a:solidFill>
              </a:rPr>
              <a:t>Articulatory Loop is a verbal rehearsal loop which prepares words to speak </a:t>
            </a:r>
            <a:r>
              <a:rPr lang="en-GB" sz="2400" i="1" dirty="0" smtClean="0">
                <a:solidFill>
                  <a:schemeClr val="accent4"/>
                </a:solidFill>
              </a:rPr>
              <a:t>(inner voice) 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/>
                </a:solidFill>
              </a:rPr>
              <a:t>Limited </a:t>
            </a:r>
            <a:r>
              <a:rPr lang="en-GB" sz="2400" dirty="0" smtClean="0">
                <a:solidFill>
                  <a:schemeClr val="accent4"/>
                </a:solidFill>
              </a:rPr>
              <a:t>capacity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4"/>
                </a:solidFill>
              </a:rPr>
              <a:t>Supporting research KF</a:t>
            </a:r>
            <a:endParaRPr lang="en-GB" sz="2400" dirty="0" smtClean="0">
              <a:solidFill>
                <a:schemeClr val="accent4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85720" y="3573016"/>
            <a:ext cx="5572164" cy="307069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solidFill>
                  <a:schemeClr val="accent6"/>
                </a:solidFill>
              </a:rPr>
              <a:t>VSS</a:t>
            </a:r>
            <a:r>
              <a:rPr lang="en-GB" sz="2400" dirty="0" smtClean="0">
                <a:solidFill>
                  <a:schemeClr val="accent6"/>
                </a:solidFill>
              </a:rPr>
              <a:t> = Visual &amp; Spatial Information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i="1" dirty="0" smtClean="0">
                <a:solidFill>
                  <a:schemeClr val="accent6"/>
                </a:solidFill>
              </a:rPr>
              <a:t>Inner eye</a:t>
            </a:r>
            <a:endParaRPr lang="en-GB" sz="2400" dirty="0" smtClean="0">
              <a:solidFill>
                <a:schemeClr val="accent6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6"/>
                </a:solidFill>
              </a:rPr>
              <a:t>Temporary store for visual and spatial information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6"/>
                </a:solidFill>
              </a:rPr>
              <a:t>Limited capacity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chemeClr val="accent6"/>
                </a:solidFill>
              </a:rPr>
              <a:t>E.g. what a room looks like and how to get </a:t>
            </a:r>
            <a:r>
              <a:rPr lang="en-GB" sz="2400" b="1" i="1" dirty="0" smtClean="0">
                <a:solidFill>
                  <a:schemeClr val="accent6"/>
                </a:solidFill>
              </a:rPr>
              <a:t>there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chemeClr val="accent6"/>
                </a:solidFill>
              </a:rPr>
              <a:t>Supporting research KF</a:t>
            </a:r>
            <a:endParaRPr lang="en-US" sz="2400" b="1" i="1" dirty="0">
              <a:solidFill>
                <a:schemeClr val="accent6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370415" y="3195949"/>
            <a:ext cx="5572164" cy="2571768"/>
          </a:xfrm>
          <a:prstGeom prst="round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5"/>
                </a:solidFill>
              </a:rPr>
              <a:t>Added in 2000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5"/>
                </a:solidFill>
              </a:rPr>
              <a:t>Integrates information from CE, PL and VSS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5"/>
                </a:solidFill>
              </a:rPr>
              <a:t>Retrieves information from LTM</a:t>
            </a:r>
            <a:endParaRPr lang="en-US" sz="2400" dirty="0">
              <a:solidFill>
                <a:schemeClr val="accent5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3090296" y="912062"/>
            <a:ext cx="4624975" cy="5731648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CE is the </a:t>
            </a:r>
            <a:r>
              <a:rPr lang="en-GB" sz="2400" i="1" dirty="0" smtClean="0">
                <a:solidFill>
                  <a:schemeClr val="accent2"/>
                </a:solidFill>
              </a:rPr>
              <a:t>supervisory component</a:t>
            </a:r>
            <a:endParaRPr lang="en-GB" sz="2400" dirty="0" smtClean="0">
              <a:solidFill>
                <a:schemeClr val="accent2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Can process info from any sensory modality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Co-ordinates activity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VERY LIMITED CAPACITY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Delegates information to the 2 slave </a:t>
            </a:r>
            <a:r>
              <a:rPr lang="en-GB" sz="2400" dirty="0" smtClean="0">
                <a:solidFill>
                  <a:schemeClr val="accent2"/>
                </a:solidFill>
              </a:rPr>
              <a:t>systems</a:t>
            </a:r>
          </a:p>
          <a:p>
            <a:pPr algn="ctr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Supporting research </a:t>
            </a:r>
            <a:r>
              <a:rPr lang="en-GB" sz="2400" dirty="0" err="1" smtClean="0">
                <a:solidFill>
                  <a:schemeClr val="accent2"/>
                </a:solidFill>
              </a:rPr>
              <a:t>D’Esposito</a:t>
            </a:r>
            <a:r>
              <a:rPr lang="en-GB" sz="2400" dirty="0" smtClean="0">
                <a:solidFill>
                  <a:schemeClr val="accent2"/>
                </a:solidFill>
              </a:rPr>
              <a:t> et al (pre-frontal cortex activated when visual and verbal tasks being carried out simultaneously (but not when carried out separately).</a:t>
            </a:r>
            <a:endParaRPr lang="en-GB" sz="24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0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1" dur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41" dur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WMM -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988840"/>
            <a:ext cx="6635080" cy="3057203"/>
          </a:xfrm>
          <a:prstGeom prst="roundRect">
            <a:avLst/>
          </a:prstGeom>
          <a:ln w="762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endParaRPr lang="en-GB" sz="1600" dirty="0" smtClean="0"/>
          </a:p>
          <a:p>
            <a:pPr marL="0" indent="0" algn="ctr">
              <a:buNone/>
            </a:pPr>
            <a:r>
              <a:rPr lang="en-GB" dirty="0" smtClean="0"/>
              <a:t>What pieces of research have we looked at already that would provide support for the working memory model?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22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WMM – A02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20" y="1214422"/>
            <a:ext cx="2786082" cy="12858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dirty="0" err="1" smtClean="0"/>
              <a:t>KF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6643702" y="928670"/>
            <a:ext cx="2500298" cy="192882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STM</a:t>
            </a:r>
            <a:r>
              <a:rPr lang="en-GB" sz="2400" dirty="0" smtClean="0"/>
              <a:t> = severely impaired for verbal information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6357950" y="2928934"/>
            <a:ext cx="2571768" cy="171451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STM</a:t>
            </a:r>
            <a:r>
              <a:rPr lang="en-GB" sz="2400" dirty="0" smtClean="0"/>
              <a:t> = visual &amp; auditory information unaffected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57158" y="2714620"/>
            <a:ext cx="3857652" cy="15001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Demonstrates that it is possible to damage just part of the </a:t>
            </a:r>
            <a:r>
              <a:rPr lang="en-GB" sz="2800" dirty="0" err="1" smtClean="0"/>
              <a:t>STM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28596" y="4643446"/>
            <a:ext cx="8072494" cy="1785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This is a strength because it provides evidence for the idea that visual and auditory material are stored separately in the STM, as suggested by the WMM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29167" y="1500174"/>
            <a:ext cx="23717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xplosion 2 10"/>
          <p:cNvSpPr/>
          <p:nvPr/>
        </p:nvSpPr>
        <p:spPr>
          <a:xfrm>
            <a:off x="285720" y="1214422"/>
            <a:ext cx="5643602" cy="4143404"/>
          </a:xfrm>
          <a:prstGeom prst="irregularSeal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CASE STUDY!</a:t>
            </a:r>
          </a:p>
          <a:p>
            <a:pPr algn="ctr"/>
            <a:endParaRPr lang="en-GB" dirty="0" smtClean="0"/>
          </a:p>
          <a:p>
            <a:pPr algn="ctr"/>
            <a:r>
              <a:rPr lang="en-GB" sz="2800" dirty="0" smtClean="0"/>
              <a:t>What’s good about a case study?</a:t>
            </a:r>
            <a:endParaRPr lang="en-US" sz="2800" dirty="0"/>
          </a:p>
        </p:txBody>
      </p:sp>
      <p:sp>
        <p:nvSpPr>
          <p:cNvPr id="12" name="Explosion 2 11"/>
          <p:cNvSpPr/>
          <p:nvPr/>
        </p:nvSpPr>
        <p:spPr>
          <a:xfrm>
            <a:off x="3500398" y="2071678"/>
            <a:ext cx="5643602" cy="4143404"/>
          </a:xfrm>
          <a:prstGeom prst="irregularSeal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CASE STUDY!</a:t>
            </a:r>
          </a:p>
          <a:p>
            <a:pPr algn="ctr"/>
            <a:endParaRPr lang="en-GB" dirty="0" smtClean="0"/>
          </a:p>
          <a:p>
            <a:pPr algn="ctr"/>
            <a:r>
              <a:rPr lang="en-GB" sz="2400" dirty="0" smtClean="0"/>
              <a:t>What’s not so good about a case study?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WMM</a:t>
            </a:r>
            <a:r>
              <a:rPr lang="en-GB" dirty="0" smtClean="0"/>
              <a:t> -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20" y="1214422"/>
            <a:ext cx="3143272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Physiological evidence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50017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929322" y="1928802"/>
            <a:ext cx="2928958" cy="26432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2 different areas of brain are shown as active whilst undertaking visual and verbal tasks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14282" y="3500438"/>
            <a:ext cx="4071966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Why is this good?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85720" y="5000636"/>
            <a:ext cx="8572560" cy="1357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Indicates that visual and verbal material is dealt with by separate structures, STM is not unitary – support the WMM idea of the PL and VSS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 rot="432604">
            <a:off x="258139" y="867787"/>
            <a:ext cx="6143668" cy="4500594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How many of you listen to music while completing homework or writing an essay?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857752" y="1785926"/>
            <a:ext cx="4000528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Which component of the </a:t>
            </a:r>
            <a:r>
              <a:rPr lang="en-GB" sz="2400" dirty="0" err="1" smtClean="0"/>
              <a:t>WMM</a:t>
            </a:r>
            <a:r>
              <a:rPr lang="en-GB" sz="2400" dirty="0" smtClean="0"/>
              <a:t> do you use when writing an essay?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57752" y="3286124"/>
            <a:ext cx="4000528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Which component of the </a:t>
            </a:r>
            <a:r>
              <a:rPr lang="en-GB" sz="2400" dirty="0" err="1" smtClean="0"/>
              <a:t>WMM</a:t>
            </a:r>
            <a:r>
              <a:rPr lang="en-GB" sz="2400" dirty="0" smtClean="0"/>
              <a:t> do you use when listening to music?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28596" y="4429132"/>
            <a:ext cx="4000528" cy="15716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According to the </a:t>
            </a:r>
            <a:r>
              <a:rPr lang="en-GB" sz="2400" dirty="0" err="1" smtClean="0"/>
              <a:t>WMM</a:t>
            </a:r>
            <a:r>
              <a:rPr lang="en-GB" sz="2400" dirty="0" smtClean="0"/>
              <a:t> should you be able to do both tasks well?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5F3"/>
              </a:clrFrom>
              <a:clrTo>
                <a:srgbClr val="F6F5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0"/>
            <a:ext cx="1714512" cy="1778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4659682" y="4581532"/>
            <a:ext cx="4198597" cy="17997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e.g. </a:t>
            </a:r>
            <a:r>
              <a:rPr lang="en-GB" sz="2400" dirty="0" err="1" smtClean="0"/>
              <a:t>Berz</a:t>
            </a:r>
            <a:r>
              <a:rPr lang="en-GB" sz="2400" dirty="0" smtClean="0"/>
              <a:t> found that participants could complete an auditory task well while listening to </a:t>
            </a:r>
            <a:r>
              <a:rPr lang="en-GB" sz="2400" b="1" dirty="0" smtClean="0"/>
              <a:t>instrumental</a:t>
            </a:r>
            <a:r>
              <a:rPr lang="en-GB" sz="2400" dirty="0" smtClean="0"/>
              <a:t> music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Study support for the </a:t>
            </a:r>
            <a:r>
              <a:rPr lang="en-GB" dirty="0" err="1" smtClean="0"/>
              <a:t>WMM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798" y="1495044"/>
            <a:ext cx="3146122" cy="17179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Support for the </a:t>
            </a:r>
            <a:r>
              <a:rPr lang="en-GB" sz="2800" dirty="0" err="1" smtClean="0"/>
              <a:t>WMM</a:t>
            </a:r>
            <a:r>
              <a:rPr lang="en-GB" sz="2800" dirty="0" smtClean="0"/>
              <a:t> comes from the case of </a:t>
            </a:r>
            <a:r>
              <a:rPr lang="en-GB" sz="2800" dirty="0" err="1" smtClean="0"/>
              <a:t>KF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6180304" y="928669"/>
            <a:ext cx="2963696" cy="195986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STM</a:t>
            </a:r>
            <a:r>
              <a:rPr lang="en-GB" sz="2400" dirty="0" smtClean="0"/>
              <a:t> = severely impaired for verbal information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6357950" y="2928934"/>
            <a:ext cx="2571768" cy="1714512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/>
              <a:t>STM</a:t>
            </a:r>
            <a:r>
              <a:rPr lang="en-GB" sz="2400" dirty="0" smtClean="0"/>
              <a:t> = visual information unaffected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179512" y="3435270"/>
            <a:ext cx="6000792" cy="10018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Demonstrates that it is possible to damage just part of the </a:t>
            </a:r>
            <a:r>
              <a:rPr lang="en-GB" sz="2800" dirty="0" err="1" smtClean="0"/>
              <a:t>STM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428596" y="4643446"/>
            <a:ext cx="5367540" cy="1785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This is a strength because…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554112"/>
            <a:ext cx="1636804" cy="133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5907169" y="4725144"/>
            <a:ext cx="2786082" cy="17042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Extension evaluation – what type of study is </a:t>
            </a:r>
            <a:r>
              <a:rPr lang="en-GB" sz="2400" dirty="0" err="1" smtClean="0"/>
              <a:t>KF</a:t>
            </a:r>
            <a:r>
              <a:rPr lang="en-GB" sz="2400" dirty="0" smtClean="0"/>
              <a:t>? What’s good/bad about this?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80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support for the </a:t>
            </a:r>
            <a:r>
              <a:rPr lang="en-GB" dirty="0" err="1" smtClean="0"/>
              <a:t>WMM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5720" y="1214422"/>
            <a:ext cx="3143272" cy="15716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Physiological evidence supports the </a:t>
            </a:r>
            <a:r>
              <a:rPr lang="en-GB" sz="2800" dirty="0" err="1" smtClean="0"/>
              <a:t>WMM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500174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929322" y="1928802"/>
            <a:ext cx="2928958" cy="26432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e.g. 2 different areas of brain are shown as active whilst undertaking visual and verbal tasks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14282" y="3500438"/>
            <a:ext cx="4071966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Why is this good?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85720" y="5000636"/>
            <a:ext cx="8572560" cy="1357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This is a strength because…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018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WMM</a:t>
            </a:r>
            <a:r>
              <a:rPr lang="en-GB" dirty="0" smtClean="0"/>
              <a:t> cannot explain how we process music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8139" y="1778806"/>
            <a:ext cx="4401543" cy="29523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e.g. </a:t>
            </a:r>
            <a:r>
              <a:rPr lang="en-GB" sz="2400" dirty="0" err="1" smtClean="0"/>
              <a:t>Berz</a:t>
            </a:r>
            <a:r>
              <a:rPr lang="en-GB" sz="2400" dirty="0" smtClean="0"/>
              <a:t> found that participants could successfully complete an auditory task while listening to </a:t>
            </a:r>
            <a:r>
              <a:rPr lang="en-GB" sz="2400" b="1" dirty="0" smtClean="0"/>
              <a:t>instrumental</a:t>
            </a:r>
            <a:r>
              <a:rPr lang="en-GB" sz="2400" dirty="0" smtClean="0"/>
              <a:t> music at the same time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857752" y="1785926"/>
            <a:ext cx="4000528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Which component of the </a:t>
            </a:r>
            <a:r>
              <a:rPr lang="en-GB" sz="2400" dirty="0" err="1" smtClean="0"/>
              <a:t>WMM</a:t>
            </a:r>
            <a:r>
              <a:rPr lang="en-GB" sz="2400" dirty="0" smtClean="0"/>
              <a:t> do you use when completing an auditory task?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857752" y="3286124"/>
            <a:ext cx="4000528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Which component of the </a:t>
            </a:r>
            <a:r>
              <a:rPr lang="en-GB" sz="2400" dirty="0" err="1" smtClean="0"/>
              <a:t>WMM</a:t>
            </a:r>
            <a:r>
              <a:rPr lang="en-GB" sz="2400" dirty="0" smtClean="0"/>
              <a:t> do you use when listening to music?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28596" y="4941168"/>
            <a:ext cx="4000528" cy="15716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According to the </a:t>
            </a:r>
            <a:r>
              <a:rPr lang="en-GB" sz="2400" dirty="0" err="1" smtClean="0"/>
              <a:t>WMM</a:t>
            </a:r>
            <a:r>
              <a:rPr lang="en-GB" sz="2400" dirty="0" smtClean="0"/>
              <a:t> should you be able to do both tasks well?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5F3"/>
              </a:clrFrom>
              <a:clrTo>
                <a:srgbClr val="F6F5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0"/>
            <a:ext cx="1714512" cy="1778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4659682" y="4581532"/>
            <a:ext cx="4198597" cy="17997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Why is this a weakness of the model?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985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30" y="157808"/>
            <a:ext cx="8229600" cy="11109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Zac question – application</a:t>
            </a:r>
            <a:br>
              <a:rPr lang="en-GB" b="1" dirty="0" smtClean="0"/>
            </a:br>
            <a:r>
              <a:rPr lang="en-GB" b="1" i="1" dirty="0" smtClean="0"/>
              <a:t>6 marks!</a:t>
            </a:r>
            <a:endParaRPr lang="en-GB" b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85007"/>
            <a:ext cx="8229600" cy="5256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dirty="0" smtClean="0"/>
              <a:t>On level 1 the shapes task requires the use of the VS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dirty="0" smtClean="0"/>
              <a:t>Talking to Dan uses the PL (the articulatory loop as he prepares the words he has to say)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dirty="0" smtClean="0"/>
              <a:t>Therefore, he should be able to do both things at once as they require different processing systems.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dirty="0" smtClean="0"/>
              <a:t>On level 2 the words need to be read to be understood (this uses the PL – the inner ear)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dirty="0" smtClean="0"/>
              <a:t>Talking to Dan would still use the PL – the inner voice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en-GB" sz="2400" dirty="0" smtClean="0"/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GB" sz="2400" dirty="0" smtClean="0"/>
              <a:t>Therefore, as both tasks require the PL WMM would say that he should struggle to do this.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372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 WMM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Developed from criticisms of the MSM (STM not unitary)</a:t>
            </a:r>
          </a:p>
          <a:p>
            <a:pPr marL="514350" indent="-514350">
              <a:buAutoNum type="arabicPeriod"/>
            </a:pPr>
            <a:r>
              <a:rPr lang="en-GB" dirty="0" smtClean="0"/>
              <a:t>STM is active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4 components in detail</a:t>
            </a:r>
          </a:p>
          <a:p>
            <a:pPr algn="ctr">
              <a:buFontTx/>
              <a:buChar char="-"/>
            </a:pPr>
            <a:r>
              <a:rPr lang="en-GB" dirty="0" smtClean="0"/>
              <a:t>CE</a:t>
            </a:r>
          </a:p>
          <a:p>
            <a:pPr algn="ctr">
              <a:buFontTx/>
              <a:buChar char="-"/>
            </a:pPr>
            <a:r>
              <a:rPr lang="en-GB" dirty="0" smtClean="0"/>
              <a:t>PL</a:t>
            </a:r>
          </a:p>
          <a:p>
            <a:pPr algn="ctr">
              <a:buFontTx/>
              <a:buChar char="-"/>
            </a:pPr>
            <a:r>
              <a:rPr lang="en-GB" dirty="0" smtClean="0"/>
              <a:t>VSS</a:t>
            </a:r>
          </a:p>
          <a:p>
            <a:pPr algn="ctr">
              <a:buFontTx/>
              <a:buChar char="-"/>
            </a:pPr>
            <a:r>
              <a:rPr lang="en-GB" dirty="0" smtClean="0"/>
              <a:t>EB</a:t>
            </a:r>
          </a:p>
          <a:p>
            <a:pPr marL="0" indent="0">
              <a:buNone/>
            </a:pPr>
            <a:r>
              <a:rPr lang="en-GB" dirty="0" smtClean="0"/>
              <a:t>4. Two tasks can be done simultaneously if they use </a:t>
            </a:r>
          </a:p>
          <a:p>
            <a:pPr marL="0" indent="0">
              <a:buNone/>
            </a:pPr>
            <a:r>
              <a:rPr lang="en-GB" dirty="0" smtClean="0"/>
              <a:t>    different WMM stores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7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Working Memory Model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357188" y="1428750"/>
            <a:ext cx="8358187" cy="50006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u="sng" dirty="0">
                <a:solidFill>
                  <a:schemeClr val="tx1"/>
                </a:solidFill>
                <a:latin typeface="+mj-lt"/>
                <a:cs typeface="Arial" pitchFamily="34" charset="0"/>
              </a:rPr>
              <a:t>Instruction: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8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Close your eyes and count how many windows there are in the house or flat where you live.</a:t>
            </a:r>
            <a:endParaRPr lang="en-US" sz="48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149" name="Picture 2" descr="http://www.sanclementehomesearch.com/images/cartoon%20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6488" y="4929188"/>
            <a:ext cx="16875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Working Memory Model</a:t>
            </a:r>
            <a:endParaRPr 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500063" y="1214438"/>
            <a:ext cx="8286750" cy="207168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Did you form a visual image of the house/ flat and count the windows by imagining going around either the inside (going through the rooms) or outside of the building?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63" y="3357563"/>
            <a:ext cx="8286750" cy="187163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2. Did you hear an inner voice counting the windows as you went through the building?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5750" y="5517232"/>
            <a:ext cx="8643938" cy="1055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The whole process is organised and run by the Central Executive</a:t>
            </a:r>
            <a:endParaRPr lang="en-US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817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cs typeface="Arial" pitchFamily="34" charset="0"/>
              </a:rPr>
              <a:t>If so, you were using your </a:t>
            </a:r>
            <a:r>
              <a:rPr lang="en-GB" b="1" dirty="0" err="1">
                <a:solidFill>
                  <a:schemeClr val="bg1"/>
                </a:solidFill>
                <a:cs typeface="Arial" pitchFamily="34" charset="0"/>
              </a:rPr>
              <a:t>visuo</a:t>
            </a:r>
            <a:r>
              <a:rPr lang="en-GB" b="1" dirty="0">
                <a:solidFill>
                  <a:schemeClr val="bg1"/>
                </a:solidFill>
                <a:cs typeface="Arial" pitchFamily="34" charset="0"/>
              </a:rPr>
              <a:t>-spatial scratch pad (this is responsible for “setting up” and manipulating images in memory)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9991" y="4365104"/>
            <a:ext cx="8175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bg1"/>
                </a:solidFill>
                <a:cs typeface="Arial" pitchFamily="34" charset="0"/>
              </a:rPr>
              <a:t>If so, this was the Phonological loop (this is responsible for “the inner voice” as well as for holding the auditory information)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Read the following number sequence out loud over and over…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30105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 smtClean="0"/>
              <a:t>481423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56466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 A</a:t>
            </a:r>
          </a:p>
          <a:p>
            <a:endParaRPr lang="en-GB" dirty="0"/>
          </a:p>
          <a:p>
            <a:r>
              <a:rPr lang="en-GB" dirty="0" smtClean="0"/>
              <a:t>In the above combination B is followed by A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19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Answer the following questions</a:t>
            </a:r>
            <a:endParaRPr lang="en-GB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1268760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9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772816"/>
            <a:ext cx="822960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A B</a:t>
            </a:r>
          </a:p>
          <a:p>
            <a:endParaRPr lang="en-GB" dirty="0"/>
          </a:p>
          <a:p>
            <a:r>
              <a:rPr lang="en-GB" dirty="0" smtClean="0"/>
              <a:t>In the above combination A is preceded by B</a:t>
            </a:r>
          </a:p>
          <a:p>
            <a:endParaRPr lang="en-GB" dirty="0"/>
          </a:p>
          <a:p>
            <a:r>
              <a:rPr lang="en-GB" dirty="0" smtClean="0"/>
              <a:t>True/False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36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</TotalTime>
  <Words>1328</Words>
  <Application>Microsoft Office PowerPoint</Application>
  <PresentationFormat>On-screen Show (4:3)</PresentationFormat>
  <Paragraphs>262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The Working Memory Model</vt:lpstr>
      <vt:lpstr>PowerPoint Presentation</vt:lpstr>
      <vt:lpstr>PowerPoint Presentation</vt:lpstr>
      <vt:lpstr>Writing a WMM description</vt:lpstr>
      <vt:lpstr>The Working Memory Model</vt:lpstr>
      <vt:lpstr>The Working Memory Model</vt:lpstr>
      <vt:lpstr>Read the following number sequence out loud over and over…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CHECK YOUR ANSWERS…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Answer the following questions</vt:lpstr>
      <vt:lpstr>A4 paper – complete the following</vt:lpstr>
      <vt:lpstr>WMM - Evaluation</vt:lpstr>
      <vt:lpstr>WMM – A02</vt:lpstr>
      <vt:lpstr>WMM - Evaluation</vt:lpstr>
      <vt:lpstr>Homework</vt:lpstr>
      <vt:lpstr>Study support for the WMM</vt:lpstr>
      <vt:lpstr>Physical support for the WMM</vt:lpstr>
      <vt:lpstr>The WMM cannot explain how we process music</vt:lpstr>
      <vt:lpstr>Zac question – application 6 marks!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Working Memory Model</dc:title>
  <cp:revision>60</cp:revision>
  <cp:lastPrinted>2015-03-13T08:11:57Z</cp:lastPrinted>
  <dcterms:created xsi:type="dcterms:W3CDTF">2010-11-29T10:31:52Z</dcterms:created>
  <dcterms:modified xsi:type="dcterms:W3CDTF">2015-11-06T14:50:35Z</dcterms:modified>
</cp:coreProperties>
</file>