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7" r:id="rId9"/>
    <p:sldId id="268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BEE8D2-5C0A-451A-B8DF-11E763362440}" type="datetimeFigureOut">
              <a:rPr lang="en-US"/>
              <a:pPr>
                <a:defRPr/>
              </a:pPr>
              <a:t>2/25/2016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7E47EF-4374-4694-9BA4-E9DDD7A211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566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6FCD35-C891-4BEA-9995-80B1859A8BEE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6C147-5F3E-4BAC-96A7-A1EE06AF8B65}" type="datetimeFigureOut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8B859-8D82-43EC-B7D7-1D858CD14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CF816-3F27-45B8-B67F-EA4317E4FA9F}" type="datetimeFigureOut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6C689-CBF3-4F69-9B65-D5C0A6554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589C1-4372-4BB6-ADC5-0FE6A6E66A4E}" type="datetimeFigureOut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F9E96-5174-4503-B2E4-27E902CAE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EBA9B-7907-4E9D-8D01-BF4B96830592}" type="datetimeFigureOut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875D9-9EDA-4188-A78E-3279A67CC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D544B-397A-4674-8B46-8FC82CC583E3}" type="datetimeFigureOut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85792-9159-45C7-A2D5-DDE3C2C1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DBF0E-D44A-42B5-A44E-D13EF1C2F91E}" type="datetimeFigureOut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07B1-3D8A-4BE5-8434-101DAA2B6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BEFBB-2D92-452F-B19C-5F26FB88E4AF}" type="datetimeFigureOut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9B529-F8E1-44F6-8492-834AF7B72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83F0-FC28-40D2-AEDE-29B20CA35F1D}" type="datetimeFigureOut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49F2E-2BF9-4815-84B2-CAAB7B62E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D541C-AF3E-4346-9489-1C4EFCFB5A83}" type="datetimeFigureOut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8791-D639-4B92-A5B7-A7A08BF65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E5969-BF56-4C7B-8B11-4D03CDEEA259}" type="datetimeFigureOut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641-E0C7-4068-B98D-6970CC071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9D85C-9B1B-4BA7-8DA2-B960436E8538}" type="datetimeFigureOut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B3DCA-477F-4EF6-9A8C-4CB86F5A4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EDF807-69E1-47FE-9934-B874058039EE}" type="datetimeFigureOut">
              <a:rPr lang="en-US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980E9D-82EE-4782-8D14-C8DC771C5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85750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/>
              <a:t>Milgram’s Original study </a:t>
            </a:r>
            <a:endParaRPr lang="en-US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42938" y="5143500"/>
            <a:ext cx="7786687" cy="895350"/>
          </a:xfrm>
        </p:spPr>
        <p:txBody>
          <a:bodyPr/>
          <a:lstStyle/>
          <a:p>
            <a:pPr eaLnBrk="1" hangingPunct="1"/>
            <a:r>
              <a:rPr lang="en-GB" sz="4000" b="1" smtClean="0">
                <a:solidFill>
                  <a:srgbClr val="7030A0"/>
                </a:solidFill>
              </a:rPr>
              <a:t>65% of participants continued to give shocks up to 450 volts! </a:t>
            </a:r>
            <a:endParaRPr lang="en-US" sz="4000" b="1" smtClean="0">
              <a:solidFill>
                <a:srgbClr val="7030A0"/>
              </a:solidFill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1500188"/>
            <a:ext cx="3286125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000" b="1" u="sng" smtClean="0">
                <a:solidFill>
                  <a:srgbClr val="7030A0"/>
                </a:solidFill>
              </a:rPr>
              <a:t>Support</a:t>
            </a:r>
            <a:r>
              <a:rPr lang="en-GB" smtClean="0"/>
              <a:t> </a:t>
            </a:r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Teacher given support from two other ‘teachers’ (who were actually confederates) who refuse to obey </a:t>
            </a:r>
            <a:endParaRPr lang="en-US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3429000"/>
            <a:ext cx="3071812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960563"/>
          </a:xfrm>
        </p:spPr>
        <p:txBody>
          <a:bodyPr/>
          <a:lstStyle/>
          <a:p>
            <a:pPr eaLnBrk="1" hangingPunct="1"/>
            <a:r>
              <a:rPr lang="en-GB" sz="9600" b="1" smtClean="0">
                <a:solidFill>
                  <a:srgbClr val="7030A0"/>
                </a:solidFill>
              </a:rPr>
              <a:t>Lower</a:t>
            </a:r>
            <a:r>
              <a:rPr lang="en-GB" sz="9600" smtClean="0"/>
              <a:t> </a:t>
            </a:r>
            <a:endParaRPr lang="en-US" sz="9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719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9600" smtClean="0"/>
          </a:p>
          <a:p>
            <a:pPr algn="ctr" eaLnBrk="1" hangingPunct="1">
              <a:buFont typeface="Arial" charset="0"/>
              <a:buNone/>
            </a:pPr>
            <a:r>
              <a:rPr lang="en-GB" sz="10000" smtClean="0"/>
              <a:t>10%</a:t>
            </a:r>
            <a:endParaRPr lang="en-US" sz="10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>
                <a:solidFill>
                  <a:srgbClr val="7030A0"/>
                </a:solidFill>
              </a:rPr>
              <a:t>Getting someone else to do it!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Teacher paired with confederate who administered the electric shocks to the ‘learner’. </a:t>
            </a:r>
            <a:endParaRPr lang="en-US" smtClean="0"/>
          </a:p>
        </p:txBody>
      </p:sp>
      <p:pic>
        <p:nvPicPr>
          <p:cNvPr id="18436" name="Picture 2" descr="http://www.safetyscene.co.uk/wp-content/uploads/2009/01/electric-shock-ri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2928938"/>
            <a:ext cx="2865437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603375"/>
          </a:xfrm>
        </p:spPr>
        <p:txBody>
          <a:bodyPr/>
          <a:lstStyle/>
          <a:p>
            <a:pPr eaLnBrk="1" hangingPunct="1"/>
            <a:r>
              <a:rPr lang="en-GB" sz="9600" b="1" smtClean="0">
                <a:solidFill>
                  <a:srgbClr val="7030A0"/>
                </a:solidFill>
              </a:rPr>
              <a:t>Higher</a:t>
            </a:r>
            <a:r>
              <a:rPr lang="en-GB" sz="9600" smtClean="0"/>
              <a:t> </a:t>
            </a:r>
            <a:endParaRPr lang="en-US" sz="9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88"/>
            <a:ext cx="8229600" cy="410051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9600" smtClean="0"/>
          </a:p>
          <a:p>
            <a:pPr algn="ctr" eaLnBrk="1" hangingPunct="1">
              <a:buFont typeface="Arial" charset="0"/>
              <a:buNone/>
            </a:pPr>
            <a:r>
              <a:rPr lang="en-GB" sz="10000" smtClean="0"/>
              <a:t>92.5%</a:t>
            </a:r>
            <a:endParaRPr lang="en-US" sz="10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u="sng" smtClean="0">
                <a:solidFill>
                  <a:srgbClr val="7030A0"/>
                </a:solidFill>
              </a:rPr>
              <a:t>Change of Venue </a:t>
            </a:r>
            <a:endParaRPr lang="en-US" b="1" u="sng" smtClean="0">
              <a:solidFill>
                <a:srgbClr val="7030A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Experiment moved from prestigious Yale university to rundown office in nearby town </a:t>
            </a:r>
            <a:endParaRPr lang="en-US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2928938"/>
            <a:ext cx="4643438" cy="340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2103438"/>
          </a:xfrm>
        </p:spPr>
        <p:txBody>
          <a:bodyPr/>
          <a:lstStyle/>
          <a:p>
            <a:pPr eaLnBrk="1" hangingPunct="1"/>
            <a:r>
              <a:rPr lang="en-GB" sz="9600" b="1" smtClean="0">
                <a:solidFill>
                  <a:srgbClr val="7030A0"/>
                </a:solidFill>
              </a:rPr>
              <a:t>LOWER</a:t>
            </a:r>
            <a:r>
              <a:rPr lang="en-GB" smtClean="0">
                <a:solidFill>
                  <a:srgbClr val="7030A0"/>
                </a:solidFill>
              </a:rPr>
              <a:t> </a:t>
            </a:r>
            <a:endParaRPr lang="en-US" smtClean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6004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10000" smtClean="0"/>
          </a:p>
          <a:p>
            <a:pPr algn="ctr" eaLnBrk="1" hangingPunct="1">
              <a:buFont typeface="Arial" charset="0"/>
              <a:buNone/>
            </a:pPr>
            <a:r>
              <a:rPr lang="en-GB" sz="10000" smtClean="0"/>
              <a:t>47.5%</a:t>
            </a:r>
            <a:endParaRPr lang="en-US" sz="10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u="sng" smtClean="0">
                <a:solidFill>
                  <a:srgbClr val="7030A0"/>
                </a:solidFill>
              </a:rPr>
              <a:t>Increased Proximity </a:t>
            </a:r>
            <a:endParaRPr lang="en-US" b="1" u="sng" smtClean="0">
              <a:solidFill>
                <a:srgbClr val="7030A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Teacher and learner in same room </a:t>
            </a:r>
            <a:endParaRPr lang="en-US" smtClean="0"/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2500313"/>
            <a:ext cx="3667125" cy="384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746250"/>
          </a:xfrm>
        </p:spPr>
        <p:txBody>
          <a:bodyPr/>
          <a:lstStyle/>
          <a:p>
            <a:pPr eaLnBrk="1" hangingPunct="1"/>
            <a:r>
              <a:rPr lang="en-GB" sz="9600" b="1" smtClean="0">
                <a:solidFill>
                  <a:srgbClr val="7030A0"/>
                </a:solidFill>
              </a:rPr>
              <a:t>Lower</a:t>
            </a:r>
            <a:r>
              <a:rPr lang="en-GB" sz="9600" smtClean="0"/>
              <a:t> </a:t>
            </a:r>
            <a:endParaRPr lang="en-US" sz="9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0290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10000" smtClean="0"/>
          </a:p>
          <a:p>
            <a:pPr algn="ctr" eaLnBrk="1" hangingPunct="1">
              <a:buFont typeface="Arial" charset="0"/>
              <a:buNone/>
            </a:pPr>
            <a:r>
              <a:rPr lang="en-GB" sz="10000" smtClean="0"/>
              <a:t>40%</a:t>
            </a:r>
            <a:endParaRPr lang="en-US" sz="10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u="sng" dirty="0" smtClean="0">
                <a:solidFill>
                  <a:srgbClr val="7030A0"/>
                </a:solidFill>
              </a:rPr>
              <a:t>Touch Proximity- Physical Force 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Teacher had to force learner’s hand onto the plate to receive electric shock</a:t>
            </a:r>
            <a:endParaRPr lang="en-US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3286125"/>
            <a:ext cx="3582988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817688"/>
          </a:xfrm>
        </p:spPr>
        <p:txBody>
          <a:bodyPr/>
          <a:lstStyle/>
          <a:p>
            <a:pPr eaLnBrk="1" hangingPunct="1"/>
            <a:r>
              <a:rPr lang="en-GB" sz="9600" b="1" smtClean="0">
                <a:solidFill>
                  <a:srgbClr val="7030A0"/>
                </a:solidFill>
              </a:rPr>
              <a:t>Lower</a:t>
            </a:r>
            <a:r>
              <a:rPr lang="en-GB" sz="9600" smtClean="0"/>
              <a:t> </a:t>
            </a:r>
            <a:endParaRPr lang="en-US" sz="9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39576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GB" sz="9600" smtClean="0"/>
          </a:p>
          <a:p>
            <a:pPr algn="ctr" eaLnBrk="1" hangingPunct="1">
              <a:buFont typeface="Arial" charset="0"/>
              <a:buNone/>
            </a:pPr>
            <a:r>
              <a:rPr lang="en-GB" sz="10000" smtClean="0"/>
              <a:t>30%</a:t>
            </a:r>
            <a:endParaRPr lang="en-US" sz="10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000" b="1" u="sng" smtClean="0">
                <a:solidFill>
                  <a:srgbClr val="7030A0"/>
                </a:solidFill>
              </a:rPr>
              <a:t>Remote Authority </a:t>
            </a:r>
            <a:endParaRPr lang="en-US" sz="5000" b="1" u="sng" smtClean="0">
              <a:solidFill>
                <a:srgbClr val="7030A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Experimenter left the room and gave instructions to ‘teacher’ by telephone </a:t>
            </a:r>
            <a:endParaRPr lang="en-US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3000375"/>
            <a:ext cx="28575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817688"/>
          </a:xfrm>
        </p:spPr>
        <p:txBody>
          <a:bodyPr/>
          <a:lstStyle/>
          <a:p>
            <a:pPr eaLnBrk="1" hangingPunct="1"/>
            <a:r>
              <a:rPr lang="en-GB" sz="9600" b="1" smtClean="0">
                <a:solidFill>
                  <a:srgbClr val="7030A0"/>
                </a:solidFill>
              </a:rPr>
              <a:t>Lower</a:t>
            </a:r>
            <a:endParaRPr lang="en-US" sz="9600" b="1" smtClean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395763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en-GB" sz="9600" smtClean="0"/>
          </a:p>
          <a:p>
            <a:pPr algn="ctr" eaLnBrk="1" hangingPunct="1">
              <a:buFont typeface="Arial" charset="0"/>
              <a:buNone/>
            </a:pPr>
            <a:r>
              <a:rPr lang="en-GB" sz="9600" smtClean="0"/>
              <a:t>20%</a:t>
            </a:r>
            <a:endParaRPr lang="en-US" sz="9600" smtClean="0"/>
          </a:p>
          <a:p>
            <a:pPr algn="ctr" eaLnBrk="1" hangingPunct="1">
              <a:buFont typeface="Arial" charset="0"/>
              <a:buNone/>
            </a:pPr>
            <a:endParaRPr lang="en-GB" sz="9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131</Words>
  <Application>Microsoft Office PowerPoint</Application>
  <PresentationFormat>On-screen Show (4:3)</PresentationFormat>
  <Paragraphs>33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Comic Sans MS</vt:lpstr>
      <vt:lpstr>Office Theme</vt:lpstr>
      <vt:lpstr>Milgram’s Original study </vt:lpstr>
      <vt:lpstr>Change of Venue </vt:lpstr>
      <vt:lpstr>LOWER </vt:lpstr>
      <vt:lpstr>Increased Proximity </vt:lpstr>
      <vt:lpstr>Lower </vt:lpstr>
      <vt:lpstr>Touch Proximity- Physical Force </vt:lpstr>
      <vt:lpstr>Lower </vt:lpstr>
      <vt:lpstr>Remote Authority </vt:lpstr>
      <vt:lpstr>Lower</vt:lpstr>
      <vt:lpstr>Support </vt:lpstr>
      <vt:lpstr>Lower </vt:lpstr>
      <vt:lpstr>Getting someone else to do it!</vt:lpstr>
      <vt:lpstr>Higher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 study</dc:title>
  <cp:revision>15</cp:revision>
  <dcterms:created xsi:type="dcterms:W3CDTF">2009-10-16T06:43:36Z</dcterms:created>
  <dcterms:modified xsi:type="dcterms:W3CDTF">2016-02-25T16:38:46Z</dcterms:modified>
</cp:coreProperties>
</file>