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4" r:id="rId5"/>
    <p:sldId id="266" r:id="rId6"/>
    <p:sldId id="259" r:id="rId7"/>
    <p:sldId id="267" r:id="rId8"/>
    <p:sldId id="268" r:id="rId9"/>
    <p:sldId id="261" r:id="rId10"/>
    <p:sldId id="262" r:id="rId11"/>
    <p:sldId id="263" r:id="rId12"/>
    <p:sldId id="273" r:id="rId13"/>
    <p:sldId id="272" r:id="rId14"/>
    <p:sldId id="271" r:id="rId15"/>
    <p:sldId id="275" r:id="rId16"/>
    <p:sldId id="276" r:id="rId17"/>
    <p:sldId id="277" r:id="rId18"/>
    <p:sldId id="265" r:id="rId19"/>
    <p:sldId id="269" r:id="rId20"/>
    <p:sldId id="270" r:id="rId21"/>
    <p:sldId id="274" r:id="rId22"/>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89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DE224D13-4927-494E-AD6F-56F91A9D90CA}" type="datetimeFigureOut">
              <a:rPr lang="en-GB" smtClean="0"/>
              <a:t>14/01/2016</a:t>
            </a:fld>
            <a:endParaRPr lang="en-GB"/>
          </a:p>
        </p:txBody>
      </p:sp>
      <p:sp>
        <p:nvSpPr>
          <p:cNvPr id="16" name="Slide Number Placeholder 15"/>
          <p:cNvSpPr>
            <a:spLocks noGrp="1"/>
          </p:cNvSpPr>
          <p:nvPr>
            <p:ph type="sldNum" sz="quarter" idx="11"/>
          </p:nvPr>
        </p:nvSpPr>
        <p:spPr/>
        <p:txBody>
          <a:bodyPr/>
          <a:lstStyle/>
          <a:p>
            <a:fld id="{E827BA65-7D38-48FA-AFD5-985B59A25150}" type="slidenum">
              <a:rPr lang="en-GB" smtClean="0"/>
              <a:t>‹#›</a:t>
            </a:fld>
            <a:endParaRPr lang="en-GB"/>
          </a:p>
        </p:txBody>
      </p:sp>
      <p:sp>
        <p:nvSpPr>
          <p:cNvPr id="17" name="Footer Placeholder 16"/>
          <p:cNvSpPr>
            <a:spLocks noGrp="1"/>
          </p:cNvSpPr>
          <p:nvPr>
            <p:ph type="ftr" sz="quarter" idx="12"/>
          </p:nvPr>
        </p:nvSpPr>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224D13-4927-494E-AD6F-56F91A9D90CA}" type="datetimeFigureOut">
              <a:rPr lang="en-GB" smtClean="0"/>
              <a:t>14/01/2016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27BA65-7D38-48FA-AFD5-985B59A25150}"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224D13-4927-494E-AD6F-56F91A9D90CA}" type="datetimeFigureOut">
              <a:rPr lang="en-GB" smtClean="0"/>
              <a:t>14/01/2016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27BA65-7D38-48FA-AFD5-985B59A25150}"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DE224D13-4927-494E-AD6F-56F91A9D90CA}" type="datetimeFigureOut">
              <a:rPr lang="en-GB" smtClean="0"/>
              <a:t>14/01/2016</a:t>
            </a:fld>
            <a:endParaRPr lang="en-GB"/>
          </a:p>
        </p:txBody>
      </p:sp>
      <p:sp>
        <p:nvSpPr>
          <p:cNvPr id="15" name="Slide Number Placeholder 14"/>
          <p:cNvSpPr>
            <a:spLocks noGrp="1"/>
          </p:cNvSpPr>
          <p:nvPr>
            <p:ph type="sldNum" sz="quarter" idx="11"/>
          </p:nvPr>
        </p:nvSpPr>
        <p:spPr/>
        <p:txBody>
          <a:bodyPr/>
          <a:lstStyle/>
          <a:p>
            <a:fld id="{E827BA65-7D38-48FA-AFD5-985B59A25150}" type="slidenum">
              <a:rPr lang="en-GB" smtClean="0"/>
              <a:t>‹#›</a:t>
            </a:fld>
            <a:endParaRPr lang="en-GB"/>
          </a:p>
        </p:txBody>
      </p:sp>
      <p:sp>
        <p:nvSpPr>
          <p:cNvPr id="16" name="Footer Placeholder 15"/>
          <p:cNvSpPr>
            <a:spLocks noGrp="1"/>
          </p:cNvSpPr>
          <p:nvPr>
            <p:ph type="ftr" sz="quarter" idx="12"/>
          </p:nvPr>
        </p:nvSpPr>
        <p:spPr/>
        <p:txBody>
          <a:bodyPr/>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DE224D13-4927-494E-AD6F-56F91A9D90CA}" type="datetimeFigureOut">
              <a:rPr lang="en-GB" smtClean="0"/>
              <a:t>14/01/2016</a:t>
            </a:fld>
            <a:endParaRPr lang="en-GB"/>
          </a:p>
        </p:txBody>
      </p:sp>
      <p:sp>
        <p:nvSpPr>
          <p:cNvPr id="13" name="Slide Number Placeholder 12"/>
          <p:cNvSpPr>
            <a:spLocks noGrp="1"/>
          </p:cNvSpPr>
          <p:nvPr>
            <p:ph type="sldNum" sz="quarter" idx="11"/>
          </p:nvPr>
        </p:nvSpPr>
        <p:spPr/>
        <p:txBody>
          <a:bodyPr/>
          <a:lstStyle/>
          <a:p>
            <a:fld id="{E827BA65-7D38-48FA-AFD5-985B59A25150}" type="slidenum">
              <a:rPr lang="en-GB" smtClean="0"/>
              <a:t>‹#›</a:t>
            </a:fld>
            <a:endParaRPr lang="en-GB"/>
          </a:p>
        </p:txBody>
      </p:sp>
      <p:sp>
        <p:nvSpPr>
          <p:cNvPr id="14" name="Footer Placeholder 13"/>
          <p:cNvSpPr>
            <a:spLocks noGrp="1"/>
          </p:cNvSpPr>
          <p:nvPr>
            <p:ph type="ftr" sz="quarter" idx="12"/>
          </p:nvPr>
        </p:nvSpPr>
        <p:spPr/>
        <p:txBody>
          <a:bodyPr/>
          <a:lstStyle/>
          <a:p>
            <a:endParaRPr lang="en-GB"/>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DE224D13-4927-494E-AD6F-56F91A9D90CA}" type="datetimeFigureOut">
              <a:rPr lang="en-GB" smtClean="0"/>
              <a:t>14/01/2016</a:t>
            </a:fld>
            <a:endParaRPr lang="en-GB"/>
          </a:p>
        </p:txBody>
      </p:sp>
      <p:sp>
        <p:nvSpPr>
          <p:cNvPr id="9" name="Slide Number Placeholder 8"/>
          <p:cNvSpPr>
            <a:spLocks noGrp="1"/>
          </p:cNvSpPr>
          <p:nvPr>
            <p:ph type="sldNum" sz="quarter" idx="11"/>
          </p:nvPr>
        </p:nvSpPr>
        <p:spPr/>
        <p:txBody>
          <a:bodyPr/>
          <a:lstStyle/>
          <a:p>
            <a:fld id="{E827BA65-7D38-48FA-AFD5-985B59A25150}"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DE224D13-4927-494E-AD6F-56F91A9D90CA}" type="datetimeFigureOut">
              <a:rPr lang="en-GB" smtClean="0"/>
              <a:t>14/01/2016</a:t>
            </a:fld>
            <a:endParaRPr lang="en-GB"/>
          </a:p>
        </p:txBody>
      </p:sp>
      <p:sp>
        <p:nvSpPr>
          <p:cNvPr id="15" name="Slide Number Placeholder 14"/>
          <p:cNvSpPr>
            <a:spLocks noGrp="1"/>
          </p:cNvSpPr>
          <p:nvPr>
            <p:ph type="sldNum" sz="quarter" idx="11"/>
          </p:nvPr>
        </p:nvSpPr>
        <p:spPr/>
        <p:txBody>
          <a:bodyPr/>
          <a:lstStyle/>
          <a:p>
            <a:fld id="{E827BA65-7D38-48FA-AFD5-985B59A25150}" type="slidenum">
              <a:rPr lang="en-GB" smtClean="0"/>
              <a:t>‹#›</a:t>
            </a:fld>
            <a:endParaRPr lang="en-GB"/>
          </a:p>
        </p:txBody>
      </p:sp>
      <p:sp>
        <p:nvSpPr>
          <p:cNvPr id="16" name="Footer Placeholder 15"/>
          <p:cNvSpPr>
            <a:spLocks noGrp="1"/>
          </p:cNvSpPr>
          <p:nvPr>
            <p:ph type="ftr" sz="quarter" idx="12"/>
          </p:nvPr>
        </p:nvSpPr>
        <p:spPr/>
        <p:txBody>
          <a:bodyPr/>
          <a:lstStyle/>
          <a:p>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DE224D13-4927-494E-AD6F-56F91A9D90CA}" type="datetimeFigureOut">
              <a:rPr lang="en-GB" smtClean="0"/>
              <a:t>14/01/2016</a:t>
            </a:fld>
            <a:endParaRPr lang="en-GB"/>
          </a:p>
        </p:txBody>
      </p:sp>
      <p:sp>
        <p:nvSpPr>
          <p:cNvPr id="8" name="Slide Number Placeholder 7"/>
          <p:cNvSpPr>
            <a:spLocks noGrp="1"/>
          </p:cNvSpPr>
          <p:nvPr>
            <p:ph type="sldNum" sz="quarter" idx="11"/>
          </p:nvPr>
        </p:nvSpPr>
        <p:spPr/>
        <p:txBody>
          <a:bodyPr/>
          <a:lstStyle/>
          <a:p>
            <a:fld id="{E827BA65-7D38-48FA-AFD5-985B59A25150}"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E224D13-4927-494E-AD6F-56F91A9D90CA}" type="datetimeFigureOut">
              <a:rPr lang="en-GB" smtClean="0"/>
              <a:t>14/01/2016</a:t>
            </a:fld>
            <a:endParaRPr lang="en-GB"/>
          </a:p>
        </p:txBody>
      </p:sp>
      <p:sp>
        <p:nvSpPr>
          <p:cNvPr id="6" name="Slide Number Placeholder 5"/>
          <p:cNvSpPr>
            <a:spLocks noGrp="1"/>
          </p:cNvSpPr>
          <p:nvPr>
            <p:ph type="sldNum" sz="quarter" idx="11"/>
          </p:nvPr>
        </p:nvSpPr>
        <p:spPr/>
        <p:txBody>
          <a:bodyPr/>
          <a:lstStyle/>
          <a:p>
            <a:fld id="{E827BA65-7D38-48FA-AFD5-985B59A25150}" type="slidenum">
              <a:rPr lang="en-GB" smtClean="0"/>
              <a:t>‹#›</a:t>
            </a:fld>
            <a:endParaRPr lang="en-GB"/>
          </a:p>
        </p:txBody>
      </p:sp>
      <p:sp>
        <p:nvSpPr>
          <p:cNvPr id="7" name="Footer Placeholder 6"/>
          <p:cNvSpPr>
            <a:spLocks noGrp="1"/>
          </p:cNvSpPr>
          <p:nvPr>
            <p:ph type="ftr" sz="quarter" idx="12"/>
          </p:nvPr>
        </p:nvSpPr>
        <p:spPr/>
        <p:txBody>
          <a:bodyPr/>
          <a:lstStyle/>
          <a:p>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DE224D13-4927-494E-AD6F-56F91A9D90CA}" type="datetimeFigureOut">
              <a:rPr lang="en-GB" smtClean="0"/>
              <a:t>14/01/2016</a:t>
            </a:fld>
            <a:endParaRPr lang="en-GB"/>
          </a:p>
        </p:txBody>
      </p:sp>
      <p:sp>
        <p:nvSpPr>
          <p:cNvPr id="16" name="Slide Number Placeholder 15"/>
          <p:cNvSpPr>
            <a:spLocks noGrp="1"/>
          </p:cNvSpPr>
          <p:nvPr>
            <p:ph type="sldNum" sz="quarter" idx="11"/>
          </p:nvPr>
        </p:nvSpPr>
        <p:spPr/>
        <p:txBody>
          <a:bodyPr/>
          <a:lstStyle/>
          <a:p>
            <a:fld id="{E827BA65-7D38-48FA-AFD5-985B59A25150}" type="slidenum">
              <a:rPr lang="en-GB" smtClean="0"/>
              <a:t>‹#›</a:t>
            </a:fld>
            <a:endParaRPr lang="en-GB"/>
          </a:p>
        </p:txBody>
      </p:sp>
      <p:sp>
        <p:nvSpPr>
          <p:cNvPr id="17" name="Footer Placeholder 16"/>
          <p:cNvSpPr>
            <a:spLocks noGrp="1"/>
          </p:cNvSpPr>
          <p:nvPr>
            <p:ph type="ftr" sz="quarter" idx="12"/>
          </p:nvPr>
        </p:nvSpPr>
        <p:spPr/>
        <p:txBody>
          <a:bodyPr/>
          <a:lstStyle/>
          <a:p>
            <a:endParaRPr lang="en-GB"/>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DE224D13-4927-494E-AD6F-56F91A9D90CA}" type="datetimeFigureOut">
              <a:rPr lang="en-GB" smtClean="0"/>
              <a:t>14/01/2016</a:t>
            </a:fld>
            <a:endParaRPr lang="en-GB"/>
          </a:p>
        </p:txBody>
      </p:sp>
      <p:sp>
        <p:nvSpPr>
          <p:cNvPr id="14" name="Slide Number Placeholder 13"/>
          <p:cNvSpPr>
            <a:spLocks noGrp="1"/>
          </p:cNvSpPr>
          <p:nvPr>
            <p:ph type="sldNum" sz="quarter" idx="11"/>
          </p:nvPr>
        </p:nvSpPr>
        <p:spPr/>
        <p:txBody>
          <a:bodyPr/>
          <a:lstStyle/>
          <a:p>
            <a:fld id="{E827BA65-7D38-48FA-AFD5-985B59A25150}" type="slidenum">
              <a:rPr lang="en-GB" smtClean="0"/>
              <a:t>‹#›</a:t>
            </a:fld>
            <a:endParaRPr lang="en-GB"/>
          </a:p>
        </p:txBody>
      </p:sp>
      <p:sp>
        <p:nvSpPr>
          <p:cNvPr id="15" name="Footer Placeholder 14"/>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DE224D13-4927-494E-AD6F-56F91A9D90CA}" type="datetimeFigureOut">
              <a:rPr lang="en-GB" smtClean="0"/>
              <a:t>14/01/2016</a:t>
            </a:fld>
            <a:endParaRPr lang="en-GB"/>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GB"/>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E827BA65-7D38-48FA-AFD5-985B59A25150}"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908720"/>
            <a:ext cx="8784976" cy="2152650"/>
          </a:xfrm>
        </p:spPr>
        <p:txBody>
          <a:bodyPr/>
          <a:lstStyle/>
          <a:p>
            <a:pPr algn="ctr"/>
            <a:r>
              <a:rPr lang="en-GB" dirty="0" smtClean="0">
                <a:latin typeface="Comic Sans MS" pitchFamily="66" charset="0"/>
              </a:rPr>
              <a:t>The Romanian Orphan Studies</a:t>
            </a:r>
            <a:endParaRPr lang="en-GB" dirty="0">
              <a:latin typeface="Comic Sans MS" pitchFamily="66" charset="0"/>
            </a:endParaRPr>
          </a:p>
        </p:txBody>
      </p:sp>
      <p:sp>
        <p:nvSpPr>
          <p:cNvPr id="3" name="Subtitle 2"/>
          <p:cNvSpPr>
            <a:spLocks noGrp="1"/>
          </p:cNvSpPr>
          <p:nvPr>
            <p:ph type="subTitle" idx="1"/>
          </p:nvPr>
        </p:nvSpPr>
        <p:spPr>
          <a:xfrm>
            <a:off x="2133600" y="3375491"/>
            <a:ext cx="7010400" cy="685800"/>
          </a:xfrm>
        </p:spPr>
        <p:txBody>
          <a:bodyPr>
            <a:noAutofit/>
          </a:bodyPr>
          <a:lstStyle/>
          <a:p>
            <a:r>
              <a:rPr lang="en-GB" sz="2500" dirty="0" smtClean="0">
                <a:latin typeface="Comic Sans MS" pitchFamily="66" charset="0"/>
              </a:rPr>
              <a:t>And the Effects of Institutionalisation</a:t>
            </a:r>
            <a:endParaRPr lang="en-GB" sz="2500" dirty="0">
              <a:latin typeface="Comic Sans MS" pitchFamily="66" charset="0"/>
            </a:endParaRPr>
          </a:p>
        </p:txBody>
      </p:sp>
      <p:pic>
        <p:nvPicPr>
          <p:cNvPr id="4100" name="Picture 4" descr="C:\Users\catherine.molyneux\AppData\Local\Microsoft\Windows\Temporary Internet Files\Content.IE5\KA9OE396\NotesOnParenting_Banner2011[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960" y="4293096"/>
            <a:ext cx="4431927" cy="2032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36097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7504" y="-55756"/>
            <a:ext cx="8856984" cy="914400"/>
          </a:xfrm>
        </p:spPr>
        <p:txBody>
          <a:bodyPr/>
          <a:lstStyle/>
          <a:p>
            <a:pPr algn="ctr"/>
            <a:r>
              <a:rPr lang="en-GB" sz="3200" dirty="0" smtClean="0">
                <a:latin typeface="Comic Sans MS" pitchFamily="66" charset="0"/>
              </a:rPr>
              <a:t>The Bucharest Early Interventions Project</a:t>
            </a:r>
            <a:endParaRPr lang="en-GB" sz="3200" dirty="0">
              <a:latin typeface="Comic Sans MS" pitchFamily="66" charset="0"/>
            </a:endParaRPr>
          </a:p>
        </p:txBody>
      </p:sp>
      <p:sp>
        <p:nvSpPr>
          <p:cNvPr id="4" name="Rectangle 3"/>
          <p:cNvSpPr/>
          <p:nvPr/>
        </p:nvSpPr>
        <p:spPr>
          <a:xfrm>
            <a:off x="179512" y="980728"/>
            <a:ext cx="8712968"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u="sng" dirty="0" smtClean="0">
                <a:latin typeface="Comic Sans MS" pitchFamily="66" charset="0"/>
              </a:rPr>
              <a:t>AIM:</a:t>
            </a:r>
            <a:r>
              <a:rPr lang="en-GB" dirty="0" smtClean="0">
                <a:latin typeface="Comic Sans MS" pitchFamily="66" charset="0"/>
              </a:rPr>
              <a:t> To investigate the effects of early institutionalisation and deprivation on later life development.</a:t>
            </a:r>
            <a:endParaRPr lang="en-GB" dirty="0">
              <a:latin typeface="Comic Sans MS" pitchFamily="66" charset="0"/>
            </a:endParaRPr>
          </a:p>
        </p:txBody>
      </p:sp>
      <p:sp>
        <p:nvSpPr>
          <p:cNvPr id="5" name="Rectangle 4"/>
          <p:cNvSpPr/>
          <p:nvPr/>
        </p:nvSpPr>
        <p:spPr>
          <a:xfrm>
            <a:off x="179512" y="2060848"/>
            <a:ext cx="8712968" cy="309634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b="1" u="sng" dirty="0" smtClean="0">
                <a:latin typeface="Comic Sans MS" pitchFamily="66" charset="0"/>
              </a:rPr>
              <a:t>PROCEDURE:</a:t>
            </a:r>
            <a:r>
              <a:rPr lang="en-GB" dirty="0">
                <a:latin typeface="Comic Sans MS" pitchFamily="66" charset="0"/>
              </a:rPr>
              <a:t> </a:t>
            </a:r>
            <a:endParaRPr lang="en-GB" dirty="0" smtClean="0">
              <a:latin typeface="Comic Sans MS" pitchFamily="66" charset="0"/>
            </a:endParaRPr>
          </a:p>
          <a:p>
            <a:endParaRPr lang="en-GB" b="1" u="sng" dirty="0">
              <a:latin typeface="Comic Sans MS" pitchFamily="66" charset="0"/>
            </a:endParaRPr>
          </a:p>
          <a:p>
            <a:pPr marL="285750" indent="-285750">
              <a:buFont typeface="Arial" pitchFamily="34" charset="0"/>
              <a:buChar char="•"/>
            </a:pPr>
            <a:r>
              <a:rPr lang="en-GB" dirty="0" err="1" smtClean="0">
                <a:latin typeface="Comic Sans MS" pitchFamily="66" charset="0"/>
              </a:rPr>
              <a:t>Zeanah</a:t>
            </a:r>
            <a:r>
              <a:rPr lang="en-GB" dirty="0" smtClean="0">
                <a:latin typeface="Comic Sans MS" pitchFamily="66" charset="0"/>
              </a:rPr>
              <a:t> (2005) assessed attachment in 95 children aged 12-31 months who had spent most of their lives in institutional care (90% on average).</a:t>
            </a:r>
          </a:p>
          <a:p>
            <a:pPr marL="285750" indent="-285750">
              <a:buFont typeface="Arial" pitchFamily="34" charset="0"/>
              <a:buChar char="•"/>
            </a:pPr>
            <a:r>
              <a:rPr lang="en-GB" dirty="0" smtClean="0">
                <a:latin typeface="Comic Sans MS" pitchFamily="66" charset="0"/>
              </a:rPr>
              <a:t>Compared to a control group of 50 children (never spent time in an institution).</a:t>
            </a:r>
          </a:p>
          <a:p>
            <a:pPr marL="285750" indent="-285750">
              <a:buFont typeface="Arial" pitchFamily="34" charset="0"/>
              <a:buChar char="•"/>
            </a:pPr>
            <a:r>
              <a:rPr lang="en-GB" dirty="0" smtClean="0">
                <a:latin typeface="Comic Sans MS" pitchFamily="66" charset="0"/>
              </a:rPr>
              <a:t>Attachment measured using the </a:t>
            </a:r>
            <a:r>
              <a:rPr lang="en-GB" b="1" dirty="0" smtClean="0">
                <a:latin typeface="Comic Sans MS" pitchFamily="66" charset="0"/>
              </a:rPr>
              <a:t>Strange Situation</a:t>
            </a:r>
          </a:p>
          <a:p>
            <a:pPr marL="285750" indent="-285750">
              <a:buFont typeface="Arial" pitchFamily="34" charset="0"/>
              <a:buChar char="•"/>
            </a:pPr>
            <a:r>
              <a:rPr lang="en-GB" dirty="0" smtClean="0">
                <a:latin typeface="Comic Sans MS" pitchFamily="66" charset="0"/>
              </a:rPr>
              <a:t>Carers were interviewed about behaviours including; unusual social behaviour – clingy, attention seeking and inappropriately directed behaviour (in an attempt to assess for disinhibited attachment types).</a:t>
            </a:r>
            <a:endParaRPr lang="en-GB" dirty="0">
              <a:latin typeface="Comic Sans MS" pitchFamily="66" charset="0"/>
            </a:endParaRPr>
          </a:p>
        </p:txBody>
      </p:sp>
      <p:sp>
        <p:nvSpPr>
          <p:cNvPr id="6" name="Rectangle 5"/>
          <p:cNvSpPr/>
          <p:nvPr/>
        </p:nvSpPr>
        <p:spPr>
          <a:xfrm>
            <a:off x="177612" y="2060848"/>
            <a:ext cx="8714868" cy="30963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u="sng" dirty="0" smtClean="0">
                <a:latin typeface="Comic Sans MS" pitchFamily="66" charset="0"/>
              </a:rPr>
              <a:t>FINDINGS:</a:t>
            </a:r>
          </a:p>
          <a:p>
            <a:pPr algn="ctr"/>
            <a:endParaRPr lang="en-GB" sz="2000" b="1" u="sng" dirty="0" smtClean="0">
              <a:latin typeface="Comic Sans MS" pitchFamily="66" charset="0"/>
            </a:endParaRPr>
          </a:p>
          <a:p>
            <a:r>
              <a:rPr lang="en-GB" sz="2000" b="1" u="sng" dirty="0" smtClean="0">
                <a:latin typeface="Comic Sans MS" pitchFamily="66" charset="0"/>
              </a:rPr>
              <a:t>The Control Group:</a:t>
            </a:r>
            <a:endParaRPr lang="en-GB" sz="2000" b="1" u="sng" dirty="0">
              <a:latin typeface="Comic Sans MS" pitchFamily="66" charset="0"/>
            </a:endParaRPr>
          </a:p>
          <a:p>
            <a:r>
              <a:rPr lang="en-GB" sz="2000" dirty="0" smtClean="0">
                <a:latin typeface="Comic Sans MS" pitchFamily="66" charset="0"/>
              </a:rPr>
              <a:t>74% = securely attached, less than 20% = Disinhibited attachment</a:t>
            </a:r>
          </a:p>
          <a:p>
            <a:endParaRPr lang="en-GB" sz="2000" dirty="0">
              <a:latin typeface="Comic Sans MS" pitchFamily="66" charset="0"/>
            </a:endParaRPr>
          </a:p>
          <a:p>
            <a:r>
              <a:rPr lang="en-GB" sz="2000" b="1" u="sng" dirty="0" smtClean="0">
                <a:latin typeface="Comic Sans MS" pitchFamily="66" charset="0"/>
              </a:rPr>
              <a:t>The Institutionalised Group:</a:t>
            </a:r>
          </a:p>
          <a:p>
            <a:r>
              <a:rPr lang="en-GB" sz="2000" dirty="0" smtClean="0">
                <a:latin typeface="Comic Sans MS" pitchFamily="66" charset="0"/>
              </a:rPr>
              <a:t>19% = securely attached</a:t>
            </a:r>
          </a:p>
          <a:p>
            <a:r>
              <a:rPr lang="en-GB" sz="2000" dirty="0" smtClean="0">
                <a:latin typeface="Comic Sans MS" pitchFamily="66" charset="0"/>
              </a:rPr>
              <a:t>65% = Disorganised attachment type (type D, Main and </a:t>
            </a:r>
            <a:r>
              <a:rPr lang="en-GB" sz="2000" dirty="0" err="1" smtClean="0">
                <a:latin typeface="Comic Sans MS" pitchFamily="66" charset="0"/>
              </a:rPr>
              <a:t>Soloman</a:t>
            </a:r>
            <a:r>
              <a:rPr lang="en-GB" sz="2000" dirty="0" smtClean="0">
                <a:latin typeface="Comic Sans MS" pitchFamily="66" charset="0"/>
              </a:rPr>
              <a:t>)</a:t>
            </a:r>
          </a:p>
          <a:p>
            <a:r>
              <a:rPr lang="en-GB" sz="2000" dirty="0" smtClean="0">
                <a:latin typeface="Comic Sans MS" pitchFamily="66" charset="0"/>
              </a:rPr>
              <a:t>44% = Disinhibited Attachment type</a:t>
            </a:r>
          </a:p>
        </p:txBody>
      </p:sp>
      <p:sp>
        <p:nvSpPr>
          <p:cNvPr id="2" name="Rectangle 1"/>
          <p:cNvSpPr/>
          <p:nvPr/>
        </p:nvSpPr>
        <p:spPr>
          <a:xfrm>
            <a:off x="179512" y="5294436"/>
            <a:ext cx="8712968" cy="144016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b="1" u="sng" dirty="0" smtClean="0">
                <a:latin typeface="Comic Sans MS" pitchFamily="66" charset="0"/>
              </a:rPr>
              <a:t>Conclusions:</a:t>
            </a:r>
          </a:p>
          <a:p>
            <a:pPr algn="ctr"/>
            <a:endParaRPr lang="en-GB" b="1" u="sng" dirty="0">
              <a:latin typeface="Comic Sans MS" pitchFamily="66" charset="0"/>
            </a:endParaRPr>
          </a:p>
          <a:p>
            <a:pPr algn="ctr"/>
            <a:r>
              <a:rPr lang="en-GB" dirty="0" smtClean="0">
                <a:latin typeface="Comic Sans MS" pitchFamily="66" charset="0"/>
              </a:rPr>
              <a:t>Both studies conclude that early maternal deprivation and a failure to form an attachment within the critical period can lead to long lasting effects on development in later life (long term effects).</a:t>
            </a:r>
            <a:endParaRPr lang="en-GB" dirty="0">
              <a:latin typeface="Comic Sans MS" pitchFamily="66" charset="0"/>
            </a:endParaRPr>
          </a:p>
        </p:txBody>
      </p:sp>
    </p:spTree>
    <p:extLst>
      <p:ext uri="{BB962C8B-B14F-4D97-AF65-F5344CB8AC3E}">
        <p14:creationId xmlns:p14="http://schemas.microsoft.com/office/powerpoint/2010/main" val="3591659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1000"/>
                                        <p:tgtEl>
                                          <p:spTgt spid="2"/>
                                        </p:tgtEl>
                                      </p:cBhvr>
                                    </p:animEffect>
                                    <p:anim calcmode="lin" valueType="num">
                                      <p:cBhvr>
                                        <p:cTn id="27" dur="1000" fill="hold"/>
                                        <p:tgtEl>
                                          <p:spTgt spid="2"/>
                                        </p:tgtEl>
                                        <p:attrNameLst>
                                          <p:attrName>ppt_x</p:attrName>
                                        </p:attrNameLst>
                                      </p:cBhvr>
                                      <p:tavLst>
                                        <p:tav tm="0">
                                          <p:val>
                                            <p:strVal val="#ppt_x"/>
                                          </p:val>
                                        </p:tav>
                                        <p:tav tm="100000">
                                          <p:val>
                                            <p:strVal val="#ppt_x"/>
                                          </p:val>
                                        </p:tav>
                                      </p:tavLst>
                                    </p:anim>
                                    <p:anim calcmode="lin" valueType="num">
                                      <p:cBhvr>
                                        <p:cTn id="28"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124744"/>
            <a:ext cx="8496944" cy="5400600"/>
          </a:xfrm>
        </p:spPr>
        <p:txBody>
          <a:bodyPr>
            <a:normAutofit/>
          </a:bodyPr>
          <a:lstStyle/>
          <a:p>
            <a:r>
              <a:rPr lang="en-GB" sz="4000" b="1" u="sng" dirty="0" smtClean="0">
                <a:latin typeface="Comic Sans MS" pitchFamily="66" charset="0"/>
              </a:rPr>
              <a:t>Institutionalisation</a:t>
            </a:r>
            <a:r>
              <a:rPr lang="en-GB" sz="4000" dirty="0" smtClean="0">
                <a:latin typeface="Comic Sans MS" pitchFamily="66" charset="0"/>
              </a:rPr>
              <a:t> – </a:t>
            </a:r>
            <a:r>
              <a:rPr lang="en-GB" sz="3500" dirty="0" smtClean="0">
                <a:latin typeface="Comic Sans MS" pitchFamily="66" charset="0"/>
              </a:rPr>
              <a:t>placing children in a home in which carers are responsible for looking after the child (primary caregiver does not assume responsibility for the child’s up bringing)</a:t>
            </a:r>
          </a:p>
          <a:p>
            <a:endParaRPr lang="en-GB" sz="3500" dirty="0">
              <a:latin typeface="Comic Sans MS" pitchFamily="66" charset="0"/>
            </a:endParaRPr>
          </a:p>
          <a:p>
            <a:r>
              <a:rPr lang="en-GB" sz="3000" b="1" i="1" dirty="0" smtClean="0">
                <a:latin typeface="Comic Sans MS" pitchFamily="66" charset="0"/>
              </a:rPr>
              <a:t>Write this definition on page 34</a:t>
            </a:r>
          </a:p>
          <a:p>
            <a:pPr marL="18288" indent="0">
              <a:buNone/>
            </a:pPr>
            <a:endParaRPr lang="en-GB" dirty="0">
              <a:latin typeface="Comic Sans MS" pitchFamily="66" charset="0"/>
            </a:endParaRPr>
          </a:p>
        </p:txBody>
      </p:sp>
      <p:sp>
        <p:nvSpPr>
          <p:cNvPr id="3" name="Title 2"/>
          <p:cNvSpPr>
            <a:spLocks noGrp="1"/>
          </p:cNvSpPr>
          <p:nvPr>
            <p:ph type="title"/>
          </p:nvPr>
        </p:nvSpPr>
        <p:spPr>
          <a:xfrm>
            <a:off x="107504" y="176981"/>
            <a:ext cx="8856984" cy="914400"/>
          </a:xfrm>
        </p:spPr>
        <p:txBody>
          <a:bodyPr/>
          <a:lstStyle/>
          <a:p>
            <a:pPr algn="ctr"/>
            <a:r>
              <a:rPr lang="en-GB" dirty="0" smtClean="0">
                <a:latin typeface="Comic Sans MS" pitchFamily="66" charset="0"/>
              </a:rPr>
              <a:t>Definition of Key Terms</a:t>
            </a:r>
            <a:endParaRPr lang="en-GB" dirty="0">
              <a:latin typeface="Comic Sans MS" pitchFamily="66" charset="0"/>
            </a:endParaRPr>
          </a:p>
        </p:txBody>
      </p:sp>
      <p:pic>
        <p:nvPicPr>
          <p:cNvPr id="1026" name="Picture 2" descr="C:\Users\catherine.molyneux\AppData\Local\Microsoft\Windows\Temporary Internet Files\Content.IE5\E4QN31JU\diccy[1].gif"/>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975105" y="4581128"/>
            <a:ext cx="2131043" cy="19671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82820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988840"/>
            <a:ext cx="8712968" cy="4464496"/>
          </a:xfrm>
        </p:spPr>
        <p:style>
          <a:lnRef idx="3">
            <a:schemeClr val="lt1"/>
          </a:lnRef>
          <a:fillRef idx="1">
            <a:schemeClr val="accent4"/>
          </a:fillRef>
          <a:effectRef idx="1">
            <a:schemeClr val="accent4"/>
          </a:effectRef>
          <a:fontRef idx="minor">
            <a:schemeClr val="lt1"/>
          </a:fontRef>
        </p:style>
        <p:txBody>
          <a:bodyPr>
            <a:normAutofit fontScale="92500" lnSpcReduction="10000"/>
          </a:bodyPr>
          <a:lstStyle/>
          <a:p>
            <a:pPr algn="ctr">
              <a:buNone/>
            </a:pPr>
            <a:r>
              <a:rPr lang="en-GB" sz="2800" dirty="0" smtClean="0">
                <a:solidFill>
                  <a:schemeClr val="bg1"/>
                </a:solidFill>
                <a:latin typeface="Comic Sans MS" pitchFamily="66" charset="0"/>
              </a:rPr>
              <a:t>Institutionalised </a:t>
            </a:r>
            <a:r>
              <a:rPr lang="en-GB" sz="2800" dirty="0">
                <a:solidFill>
                  <a:schemeClr val="bg1"/>
                </a:solidFill>
                <a:latin typeface="Comic Sans MS" pitchFamily="66" charset="0"/>
              </a:rPr>
              <a:t>children may become poor </a:t>
            </a:r>
            <a:endParaRPr lang="en-GB" sz="2800" dirty="0" smtClean="0">
              <a:solidFill>
                <a:schemeClr val="bg1"/>
              </a:solidFill>
              <a:latin typeface="Comic Sans MS" pitchFamily="66" charset="0"/>
            </a:endParaRPr>
          </a:p>
          <a:p>
            <a:pPr algn="ctr">
              <a:buNone/>
            </a:pPr>
            <a:r>
              <a:rPr lang="en-GB" sz="2800" dirty="0" smtClean="0">
                <a:solidFill>
                  <a:schemeClr val="bg1"/>
                </a:solidFill>
                <a:latin typeface="Comic Sans MS" pitchFamily="66" charset="0"/>
              </a:rPr>
              <a:t>parents </a:t>
            </a:r>
            <a:r>
              <a:rPr lang="en-GB" sz="2800" dirty="0">
                <a:solidFill>
                  <a:schemeClr val="bg1"/>
                </a:solidFill>
                <a:latin typeface="Comic Sans MS" pitchFamily="66" charset="0"/>
              </a:rPr>
              <a:t>later in life</a:t>
            </a:r>
            <a:r>
              <a:rPr lang="en-GB" sz="2800" dirty="0" smtClean="0">
                <a:solidFill>
                  <a:schemeClr val="bg1"/>
                </a:solidFill>
                <a:latin typeface="Comic Sans MS" pitchFamily="66" charset="0"/>
              </a:rPr>
              <a:t>.</a:t>
            </a:r>
          </a:p>
          <a:p>
            <a:pPr algn="ctr">
              <a:buNone/>
            </a:pPr>
            <a:r>
              <a:rPr lang="en-GB" sz="2800" b="1" dirty="0" smtClean="0">
                <a:solidFill>
                  <a:schemeClr val="bg1"/>
                </a:solidFill>
                <a:latin typeface="Comic Sans MS" pitchFamily="66" charset="0"/>
              </a:rPr>
              <a:t>Quinton et al (1984) </a:t>
            </a:r>
          </a:p>
          <a:p>
            <a:pPr algn="ctr">
              <a:buNone/>
            </a:pPr>
            <a:endParaRPr lang="en-GB" sz="2800" b="1" dirty="0" smtClean="0">
              <a:solidFill>
                <a:schemeClr val="bg1"/>
              </a:solidFill>
              <a:latin typeface="Comic Sans MS" pitchFamily="66" charset="0"/>
            </a:endParaRPr>
          </a:p>
          <a:p>
            <a:pPr algn="ctr">
              <a:buFontTx/>
              <a:buChar char="-"/>
            </a:pPr>
            <a:r>
              <a:rPr lang="en-US" sz="2800" dirty="0" smtClean="0">
                <a:latin typeface="Comic Sans MS" pitchFamily="66" charset="0"/>
              </a:rPr>
              <a:t>Women raised in institutions had extreme difficulties when acting as parents</a:t>
            </a:r>
          </a:p>
          <a:p>
            <a:pPr algn="ctr">
              <a:buFontTx/>
              <a:buChar char="-"/>
            </a:pPr>
            <a:endParaRPr lang="en-US" sz="2800" dirty="0">
              <a:latin typeface="Comic Sans MS" pitchFamily="66" charset="0"/>
            </a:endParaRPr>
          </a:p>
          <a:p>
            <a:pPr marL="0" indent="0" algn="ctr">
              <a:buNone/>
            </a:pPr>
            <a:r>
              <a:rPr lang="en-US" sz="2800" dirty="0" smtClean="0">
                <a:latin typeface="Comic Sans MS" pitchFamily="66" charset="0"/>
              </a:rPr>
              <a:t>Why might this be? Lack of a role model?</a:t>
            </a:r>
          </a:p>
          <a:p>
            <a:pPr marL="0" indent="0" algn="ctr">
              <a:buNone/>
            </a:pPr>
            <a:endParaRPr lang="en-US" sz="2800" dirty="0" smtClean="0">
              <a:latin typeface="Comic Sans MS" pitchFamily="66" charset="0"/>
            </a:endParaRPr>
          </a:p>
          <a:p>
            <a:pPr marL="0" indent="0">
              <a:buNone/>
            </a:pPr>
            <a:r>
              <a:rPr lang="en-US" sz="2800" dirty="0" smtClean="0">
                <a:latin typeface="Comic Sans MS" pitchFamily="66" charset="0"/>
              </a:rPr>
              <a:t>Remember Harlow and the Monkeys?</a:t>
            </a:r>
            <a:endParaRPr lang="en-US" sz="2800" dirty="0">
              <a:latin typeface="Comic Sans MS" pitchFamily="66" charset="0"/>
            </a:endParaRPr>
          </a:p>
        </p:txBody>
      </p:sp>
      <p:sp>
        <p:nvSpPr>
          <p:cNvPr id="5" name="Title 1"/>
          <p:cNvSpPr>
            <a:spLocks noGrp="1"/>
          </p:cNvSpPr>
          <p:nvPr>
            <p:ph type="title"/>
          </p:nvPr>
        </p:nvSpPr>
        <p:spPr>
          <a:xfrm>
            <a:off x="179512" y="548680"/>
            <a:ext cx="8784976" cy="1143000"/>
          </a:xfrm>
        </p:spPr>
        <p:txBody>
          <a:bodyPr>
            <a:normAutofit fontScale="90000"/>
          </a:bodyPr>
          <a:lstStyle/>
          <a:p>
            <a:pPr algn="ctr"/>
            <a:r>
              <a:rPr lang="en-GB" sz="4400" b="1" dirty="0" smtClean="0">
                <a:latin typeface="Comic Sans MS" pitchFamily="66" charset="0"/>
              </a:rPr>
              <a:t>The Effects of Institutionalisation</a:t>
            </a:r>
            <a:r>
              <a:rPr lang="en-GB" b="1" dirty="0" smtClean="0">
                <a:latin typeface="Comic Sans MS" pitchFamily="66" charset="0"/>
              </a:rPr>
              <a:t/>
            </a:r>
            <a:br>
              <a:rPr lang="en-GB" b="1" dirty="0" smtClean="0">
                <a:latin typeface="Comic Sans MS" pitchFamily="66" charset="0"/>
              </a:rPr>
            </a:br>
            <a:r>
              <a:rPr lang="en-GB" b="1" dirty="0" smtClean="0">
                <a:solidFill>
                  <a:srgbClr val="003399"/>
                </a:solidFill>
                <a:latin typeface="Comic Sans MS" pitchFamily="66" charset="0"/>
              </a:rPr>
              <a:t>1. Make </a:t>
            </a:r>
            <a:r>
              <a:rPr lang="en-GB" b="1" dirty="0">
                <a:solidFill>
                  <a:srgbClr val="003399"/>
                </a:solidFill>
                <a:latin typeface="Comic Sans MS" pitchFamily="66" charset="0"/>
              </a:rPr>
              <a:t>P</a:t>
            </a:r>
            <a:r>
              <a:rPr lang="en-GB" b="1" dirty="0" smtClean="0">
                <a:solidFill>
                  <a:srgbClr val="003399"/>
                </a:solidFill>
                <a:latin typeface="Comic Sans MS" pitchFamily="66" charset="0"/>
              </a:rPr>
              <a:t>oor </a:t>
            </a:r>
            <a:r>
              <a:rPr lang="en-GB" b="1" dirty="0">
                <a:solidFill>
                  <a:srgbClr val="003399"/>
                </a:solidFill>
                <a:latin typeface="Comic Sans MS" pitchFamily="66" charset="0"/>
              </a:rPr>
              <a:t>P</a:t>
            </a:r>
            <a:r>
              <a:rPr lang="en-GB" b="1" dirty="0" smtClean="0">
                <a:solidFill>
                  <a:srgbClr val="003399"/>
                </a:solidFill>
                <a:latin typeface="Comic Sans MS" pitchFamily="66" charset="0"/>
              </a:rPr>
              <a:t>arents</a:t>
            </a:r>
            <a:endParaRPr lang="en-US" b="1" dirty="0">
              <a:solidFill>
                <a:srgbClr val="003399"/>
              </a:solidFill>
              <a:latin typeface="Comic Sans MS" pitchFamily="66" charset="0"/>
            </a:endParaRPr>
          </a:p>
        </p:txBody>
      </p:sp>
    </p:spTree>
    <p:extLst>
      <p:ext uri="{BB962C8B-B14F-4D97-AF65-F5344CB8AC3E}">
        <p14:creationId xmlns:p14="http://schemas.microsoft.com/office/powerpoint/2010/main" val="1215443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fade">
                                      <p:cBhvr>
                                        <p:cTn id="2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effects of institutionalisation</a:t>
            </a:r>
            <a:br>
              <a:rPr lang="en-GB" dirty="0" smtClean="0"/>
            </a:br>
            <a:r>
              <a:rPr lang="en-GB" dirty="0" smtClean="0">
                <a:solidFill>
                  <a:srgbClr val="003399"/>
                </a:solidFill>
              </a:rPr>
              <a:t>2. Deprivation Dwarfism</a:t>
            </a:r>
            <a:endParaRPr lang="en-US" dirty="0">
              <a:solidFill>
                <a:srgbClr val="003399"/>
              </a:solidFill>
            </a:endParaRPr>
          </a:p>
        </p:txBody>
      </p:sp>
      <p:sp>
        <p:nvSpPr>
          <p:cNvPr id="7" name="TextBox 6"/>
          <p:cNvSpPr txBox="1"/>
          <p:nvPr/>
        </p:nvSpPr>
        <p:spPr>
          <a:xfrm>
            <a:off x="349585" y="2132856"/>
            <a:ext cx="8501122" cy="4031873"/>
          </a:xfrm>
          <a:prstGeom prst="rect">
            <a:avLst/>
          </a:prstGeom>
          <a:ln w="76200"/>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en-GB" sz="3200" dirty="0" smtClean="0">
                <a:solidFill>
                  <a:schemeClr val="tx1"/>
                </a:solidFill>
                <a:effectLst>
                  <a:outerShdw blurRad="38100" dist="38100" dir="2700000" algn="tl">
                    <a:srgbClr val="000000">
                      <a:alpha val="43137"/>
                    </a:srgbClr>
                  </a:outerShdw>
                </a:effectLst>
                <a:latin typeface="Comic Sans MS" pitchFamily="66" charset="0"/>
              </a:rPr>
              <a:t>Children </a:t>
            </a:r>
            <a:r>
              <a:rPr lang="en-GB" sz="3200" dirty="0">
                <a:solidFill>
                  <a:schemeClr val="tx1"/>
                </a:solidFill>
                <a:effectLst>
                  <a:outerShdw blurRad="38100" dist="38100" dir="2700000" algn="tl">
                    <a:srgbClr val="000000">
                      <a:alpha val="43137"/>
                    </a:srgbClr>
                  </a:outerShdw>
                </a:effectLst>
                <a:latin typeface="Comic Sans MS" pitchFamily="66" charset="0"/>
              </a:rPr>
              <a:t>who have a lack of emotional </a:t>
            </a:r>
            <a:r>
              <a:rPr lang="en-GB" sz="3200" dirty="0" smtClean="0">
                <a:solidFill>
                  <a:schemeClr val="tx1"/>
                </a:solidFill>
                <a:effectLst>
                  <a:outerShdw blurRad="38100" dist="38100" dir="2700000" algn="tl">
                    <a:srgbClr val="000000">
                      <a:alpha val="43137"/>
                    </a:srgbClr>
                  </a:outerShdw>
                </a:effectLst>
                <a:latin typeface="Comic Sans MS" pitchFamily="66" charset="0"/>
              </a:rPr>
              <a:t>care </a:t>
            </a:r>
            <a:r>
              <a:rPr lang="en-GB" sz="3200" dirty="0">
                <a:solidFill>
                  <a:schemeClr val="tx1"/>
                </a:solidFill>
                <a:effectLst>
                  <a:outerShdw blurRad="38100" dist="38100" dir="2700000" algn="tl">
                    <a:srgbClr val="000000">
                      <a:alpha val="43137"/>
                    </a:srgbClr>
                  </a:outerShdw>
                </a:effectLst>
                <a:latin typeface="Comic Sans MS" pitchFamily="66" charset="0"/>
              </a:rPr>
              <a:t>may be physically underdeveloped, as well as having emotional problems</a:t>
            </a:r>
            <a:r>
              <a:rPr lang="en-GB" sz="3200" dirty="0" smtClean="0">
                <a:solidFill>
                  <a:schemeClr val="tx1"/>
                </a:solidFill>
                <a:effectLst>
                  <a:outerShdw blurRad="38100" dist="38100" dir="2700000" algn="tl">
                    <a:srgbClr val="000000">
                      <a:alpha val="43137"/>
                    </a:srgbClr>
                  </a:outerShdw>
                </a:effectLst>
                <a:latin typeface="Comic Sans MS" pitchFamily="66" charset="0"/>
              </a:rPr>
              <a:t>.</a:t>
            </a:r>
          </a:p>
          <a:p>
            <a:pPr algn="ctr"/>
            <a:endParaRPr lang="en-GB" sz="3200" dirty="0" smtClean="0">
              <a:solidFill>
                <a:schemeClr val="tx1"/>
              </a:solidFill>
              <a:effectLst>
                <a:outerShdw blurRad="38100" dist="38100" dir="2700000" algn="tl">
                  <a:srgbClr val="000000">
                    <a:alpha val="43137"/>
                  </a:srgbClr>
                </a:outerShdw>
              </a:effectLst>
              <a:latin typeface="Comic Sans MS" pitchFamily="66" charset="0"/>
            </a:endParaRPr>
          </a:p>
          <a:p>
            <a:pPr algn="ctr"/>
            <a:r>
              <a:rPr lang="en-GB" sz="3200" dirty="0" smtClean="0">
                <a:solidFill>
                  <a:schemeClr val="tx1"/>
                </a:solidFill>
                <a:effectLst>
                  <a:outerShdw blurRad="38100" dist="38100" dir="2700000" algn="tl">
                    <a:srgbClr val="000000">
                      <a:alpha val="43137"/>
                    </a:srgbClr>
                  </a:outerShdw>
                </a:effectLst>
                <a:latin typeface="Comic Sans MS" pitchFamily="66" charset="0"/>
              </a:rPr>
              <a:t>The production of hormones are affected by severe emotional disturbances which may result in this dwarfism</a:t>
            </a:r>
          </a:p>
          <a:p>
            <a:pPr algn="ctr"/>
            <a:endParaRPr lang="en-GB" sz="3200" dirty="0">
              <a:solidFill>
                <a:schemeClr val="tx1"/>
              </a:solidFill>
              <a:effectLst>
                <a:outerShdw blurRad="38100" dist="38100" dir="2700000" algn="tl">
                  <a:srgbClr val="000000">
                    <a:alpha val="43137"/>
                  </a:srgbClr>
                </a:outerShdw>
              </a:effectLst>
              <a:latin typeface="Comic Sans MS" pitchFamily="66" charset="0"/>
            </a:endParaRPr>
          </a:p>
        </p:txBody>
      </p:sp>
      <p:sp>
        <p:nvSpPr>
          <p:cNvPr id="4" name="Title 1"/>
          <p:cNvSpPr txBox="1">
            <a:spLocks/>
          </p:cNvSpPr>
          <p:nvPr/>
        </p:nvSpPr>
        <p:spPr>
          <a:xfrm>
            <a:off x="457200" y="274638"/>
            <a:ext cx="8229600" cy="1143000"/>
          </a:xfrm>
          <a:prstGeom prst="rect">
            <a:avLst/>
          </a:prstGeom>
        </p:spPr>
        <p:txBody>
          <a:bodyPr vert="horz" lIns="91440" tIns="45720" rIns="91440" bIns="45720" rtlCol="0" anchor="b">
            <a:normAutofit fontScale="75000" lnSpcReduction="20000"/>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dirty="0" smtClean="0">
                <a:latin typeface="Comic Sans MS" pitchFamily="66" charset="0"/>
              </a:rPr>
              <a:t>The Effects of Institutionalisation</a:t>
            </a:r>
            <a:br>
              <a:rPr lang="en-GB" dirty="0" smtClean="0">
                <a:latin typeface="Comic Sans MS" pitchFamily="66" charset="0"/>
              </a:rPr>
            </a:br>
            <a:r>
              <a:rPr lang="en-GB" dirty="0" smtClean="0">
                <a:solidFill>
                  <a:srgbClr val="00B050"/>
                </a:solidFill>
                <a:latin typeface="Comic Sans MS" pitchFamily="66" charset="0"/>
              </a:rPr>
              <a:t>2. Deprivation Dwarfism</a:t>
            </a:r>
            <a:endParaRPr lang="en-US" dirty="0">
              <a:solidFill>
                <a:srgbClr val="00B050"/>
              </a:solidFill>
              <a:latin typeface="Comic Sans MS" pitchFamily="66" charset="0"/>
            </a:endParaRPr>
          </a:p>
        </p:txBody>
      </p:sp>
    </p:spTree>
    <p:extLst>
      <p:ext uri="{BB962C8B-B14F-4D97-AF65-F5344CB8AC3E}">
        <p14:creationId xmlns:p14="http://schemas.microsoft.com/office/powerpoint/2010/main" val="43451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effects of institutionalisation</a:t>
            </a:r>
            <a:br>
              <a:rPr lang="en-GB" dirty="0" smtClean="0"/>
            </a:br>
            <a:r>
              <a:rPr lang="en-GB" dirty="0" smtClean="0">
                <a:solidFill>
                  <a:srgbClr val="003399"/>
                </a:solidFill>
              </a:rPr>
              <a:t>3. Attachment Disorder</a:t>
            </a:r>
            <a:endParaRPr lang="en-US" dirty="0">
              <a:solidFill>
                <a:srgbClr val="003399"/>
              </a:solidFill>
            </a:endParaRPr>
          </a:p>
        </p:txBody>
      </p:sp>
      <p:sp>
        <p:nvSpPr>
          <p:cNvPr id="8193" name="Rectangle 1"/>
          <p:cNvSpPr>
            <a:spLocks noGrp="1" noChangeArrowheads="1"/>
          </p:cNvSpPr>
          <p:nvPr>
            <p:ph idx="1"/>
          </p:nvPr>
        </p:nvSpPr>
        <p:spPr bwMode="auto">
          <a:xfrm>
            <a:off x="457200" y="1405801"/>
            <a:ext cx="8401080" cy="5262979"/>
          </a:xfrm>
          <a:prstGeom prst="rect">
            <a:avLst/>
          </a:prstGeom>
          <a:ln w="76200">
            <a:headEnd/>
            <a:tailEnd/>
          </a:ln>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anchor="ctr" anchorCtr="0" compatLnSpc="1">
            <a:prstTxWarp prst="textNoShape">
              <a:avLst/>
            </a:prstTxWarp>
            <a:spAutoFit/>
          </a:bodyPr>
          <a:lstStyle/>
          <a:p>
            <a:pPr>
              <a:buNone/>
            </a:pPr>
            <a:r>
              <a:rPr lang="en-GB" sz="2800" dirty="0" smtClean="0">
                <a:latin typeface="Comic Sans MS" pitchFamily="66" charset="0"/>
              </a:rPr>
              <a:t>A </a:t>
            </a:r>
            <a:r>
              <a:rPr lang="en-GB" sz="2800" dirty="0">
                <a:latin typeface="Comic Sans MS" pitchFamily="66" charset="0"/>
              </a:rPr>
              <a:t>psychiatric disorder that affects a child’s social and emotional development. There are 3 factors related with </a:t>
            </a:r>
            <a:r>
              <a:rPr lang="en-GB" sz="2800" b="1" dirty="0">
                <a:solidFill>
                  <a:srgbClr val="003399"/>
                </a:solidFill>
                <a:latin typeface="Comic Sans MS" pitchFamily="66" charset="0"/>
              </a:rPr>
              <a:t>Attachment Disorder:</a:t>
            </a:r>
            <a:endParaRPr lang="en-US" sz="2800" dirty="0">
              <a:solidFill>
                <a:srgbClr val="003399"/>
              </a:solidFill>
              <a:latin typeface="Comic Sans MS" pitchFamily="66" charset="0"/>
            </a:endParaRPr>
          </a:p>
          <a:p>
            <a:r>
              <a:rPr lang="en-GB" sz="2800" dirty="0">
                <a:latin typeface="Comic Sans MS" pitchFamily="66" charset="0"/>
              </a:rPr>
              <a:t>i) Children have experienced severe neglect or frequent changes of caregiver.</a:t>
            </a:r>
            <a:endParaRPr lang="en-US" sz="2800" dirty="0">
              <a:latin typeface="Comic Sans MS" pitchFamily="66" charset="0"/>
            </a:endParaRPr>
          </a:p>
          <a:p>
            <a:r>
              <a:rPr lang="en-GB" sz="2800" dirty="0">
                <a:latin typeface="Comic Sans MS" pitchFamily="66" charset="0"/>
              </a:rPr>
              <a:t>ii) They have no preferred attachment figure.</a:t>
            </a:r>
            <a:endParaRPr lang="en-US" sz="2800" dirty="0">
              <a:latin typeface="Comic Sans MS" pitchFamily="66" charset="0"/>
            </a:endParaRPr>
          </a:p>
          <a:p>
            <a:r>
              <a:rPr lang="en-GB" sz="2800" dirty="0">
                <a:latin typeface="Comic Sans MS" pitchFamily="66" charset="0"/>
              </a:rPr>
              <a:t>iii) They have an inability to interact and relate to others (this is evident before the age of 5</a:t>
            </a:r>
            <a:r>
              <a:rPr lang="en-GB" sz="2800" dirty="0" smtClean="0">
                <a:latin typeface="Comic Sans MS" pitchFamily="66" charset="0"/>
              </a:rPr>
              <a:t>)</a:t>
            </a:r>
          </a:p>
          <a:p>
            <a:pPr algn="ctr">
              <a:buNone/>
            </a:pPr>
            <a:r>
              <a:rPr lang="en-GB" sz="2800" b="1" dirty="0">
                <a:solidFill>
                  <a:srgbClr val="003399"/>
                </a:solidFill>
                <a:latin typeface="Comic Sans MS" pitchFamily="66" charset="0"/>
              </a:rPr>
              <a:t>Reactive (inhibited) – Shy and withdrawn</a:t>
            </a:r>
            <a:endParaRPr lang="en-US" sz="2800" dirty="0">
              <a:solidFill>
                <a:srgbClr val="003399"/>
              </a:solidFill>
              <a:latin typeface="Comic Sans MS" pitchFamily="66" charset="0"/>
            </a:endParaRPr>
          </a:p>
          <a:p>
            <a:pPr algn="ctr">
              <a:buNone/>
            </a:pPr>
            <a:r>
              <a:rPr lang="en-GB" sz="2800" b="1" dirty="0">
                <a:solidFill>
                  <a:srgbClr val="003399"/>
                </a:solidFill>
                <a:latin typeface="Comic Sans MS" pitchFamily="66" charset="0"/>
              </a:rPr>
              <a:t>Disinhibited – over-friendly and attention </a:t>
            </a:r>
            <a:r>
              <a:rPr lang="en-GB" sz="2800" b="1" dirty="0" smtClean="0">
                <a:solidFill>
                  <a:srgbClr val="003399"/>
                </a:solidFill>
                <a:latin typeface="Comic Sans MS" pitchFamily="66" charset="0"/>
              </a:rPr>
              <a:t>seeking</a:t>
            </a:r>
            <a:endParaRPr kumimoji="0" lang="en-GB" sz="2800" b="0" i="0" u="none" strike="noStrike" cap="none" normalizeH="0" baseline="0" dirty="0" smtClean="0">
              <a:ln>
                <a:noFill/>
              </a:ln>
              <a:solidFill>
                <a:srgbClr val="003399"/>
              </a:solidFill>
              <a:effectLst/>
              <a:latin typeface="Comic Sans MS" pitchFamily="66" charset="0"/>
              <a:ea typeface="Calibri" pitchFamily="34" charset="0"/>
              <a:cs typeface="Times New Roman" pitchFamily="18" charset="0"/>
            </a:endParaRPr>
          </a:p>
        </p:txBody>
      </p:sp>
      <p:sp>
        <p:nvSpPr>
          <p:cNvPr id="4" name="Title 1"/>
          <p:cNvSpPr txBox="1">
            <a:spLocks/>
          </p:cNvSpPr>
          <p:nvPr/>
        </p:nvSpPr>
        <p:spPr>
          <a:xfrm>
            <a:off x="457200" y="188640"/>
            <a:ext cx="8229600" cy="1143000"/>
          </a:xfrm>
          <a:prstGeom prst="rect">
            <a:avLst/>
          </a:prstGeom>
        </p:spPr>
        <p:txBody>
          <a:bodyPr vert="horz" lIns="91440" tIns="45720" rIns="91440" bIns="45720" rtlCol="0" anchor="b">
            <a:normAutofit fontScale="75000" lnSpcReduction="20000"/>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dirty="0" smtClean="0">
                <a:latin typeface="Comic Sans MS" pitchFamily="66" charset="0"/>
              </a:rPr>
              <a:t>The Effects of Institutionalisation</a:t>
            </a:r>
            <a:br>
              <a:rPr lang="en-GB" dirty="0" smtClean="0">
                <a:latin typeface="Comic Sans MS" pitchFamily="66" charset="0"/>
              </a:rPr>
            </a:br>
            <a:r>
              <a:rPr lang="en-GB" dirty="0" smtClean="0">
                <a:solidFill>
                  <a:srgbClr val="00B050"/>
                </a:solidFill>
                <a:latin typeface="Comic Sans MS" pitchFamily="66" charset="0"/>
              </a:rPr>
              <a:t>3. Attachment Disorder</a:t>
            </a:r>
            <a:endParaRPr lang="en-US" dirty="0">
              <a:solidFill>
                <a:srgbClr val="00B050"/>
              </a:solidFill>
              <a:latin typeface="Comic Sans MS" pitchFamily="66" charset="0"/>
            </a:endParaRPr>
          </a:p>
        </p:txBody>
      </p:sp>
    </p:spTree>
    <p:extLst>
      <p:ext uri="{BB962C8B-B14F-4D97-AF65-F5344CB8AC3E}">
        <p14:creationId xmlns:p14="http://schemas.microsoft.com/office/powerpoint/2010/main" val="2443682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193">
                                            <p:txEl>
                                              <p:pRg st="0" end="0"/>
                                            </p:txEl>
                                          </p:spTgt>
                                        </p:tgtEl>
                                        <p:attrNameLst>
                                          <p:attrName>style.visibility</p:attrName>
                                        </p:attrNameLst>
                                      </p:cBhvr>
                                      <p:to>
                                        <p:strVal val="visible"/>
                                      </p:to>
                                    </p:set>
                                    <p:animEffect transition="in" filter="wipe(down)">
                                      <p:cBhvr>
                                        <p:cTn id="7" dur="500"/>
                                        <p:tgtEl>
                                          <p:spTgt spid="81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193">
                                            <p:txEl>
                                              <p:pRg st="1" end="1"/>
                                            </p:txEl>
                                          </p:spTgt>
                                        </p:tgtEl>
                                        <p:attrNameLst>
                                          <p:attrName>style.visibility</p:attrName>
                                        </p:attrNameLst>
                                      </p:cBhvr>
                                      <p:to>
                                        <p:strVal val="visible"/>
                                      </p:to>
                                    </p:set>
                                    <p:animEffect transition="in" filter="wipe(down)">
                                      <p:cBhvr>
                                        <p:cTn id="12" dur="500"/>
                                        <p:tgtEl>
                                          <p:spTgt spid="819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193">
                                            <p:txEl>
                                              <p:pRg st="2" end="2"/>
                                            </p:txEl>
                                          </p:spTgt>
                                        </p:tgtEl>
                                        <p:attrNameLst>
                                          <p:attrName>style.visibility</p:attrName>
                                        </p:attrNameLst>
                                      </p:cBhvr>
                                      <p:to>
                                        <p:strVal val="visible"/>
                                      </p:to>
                                    </p:set>
                                    <p:animEffect transition="in" filter="wipe(down)">
                                      <p:cBhvr>
                                        <p:cTn id="17" dur="500"/>
                                        <p:tgtEl>
                                          <p:spTgt spid="819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193">
                                            <p:txEl>
                                              <p:pRg st="3" end="3"/>
                                            </p:txEl>
                                          </p:spTgt>
                                        </p:tgtEl>
                                        <p:attrNameLst>
                                          <p:attrName>style.visibility</p:attrName>
                                        </p:attrNameLst>
                                      </p:cBhvr>
                                      <p:to>
                                        <p:strVal val="visible"/>
                                      </p:to>
                                    </p:set>
                                    <p:animEffect transition="in" filter="wipe(down)">
                                      <p:cBhvr>
                                        <p:cTn id="22" dur="500"/>
                                        <p:tgtEl>
                                          <p:spTgt spid="819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193">
                                            <p:txEl>
                                              <p:pRg st="4" end="4"/>
                                            </p:txEl>
                                          </p:spTgt>
                                        </p:tgtEl>
                                        <p:attrNameLst>
                                          <p:attrName>style.visibility</p:attrName>
                                        </p:attrNameLst>
                                      </p:cBhvr>
                                      <p:to>
                                        <p:strVal val="visible"/>
                                      </p:to>
                                    </p:set>
                                    <p:animEffect transition="in" filter="wipe(down)">
                                      <p:cBhvr>
                                        <p:cTn id="27" dur="500"/>
                                        <p:tgtEl>
                                          <p:spTgt spid="8193">
                                            <p:txEl>
                                              <p:pRg st="4" end="4"/>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8193">
                                            <p:txEl>
                                              <p:pRg st="5" end="5"/>
                                            </p:txEl>
                                          </p:spTgt>
                                        </p:tgtEl>
                                        <p:attrNameLst>
                                          <p:attrName>style.visibility</p:attrName>
                                        </p:attrNameLst>
                                      </p:cBhvr>
                                      <p:to>
                                        <p:strVal val="visible"/>
                                      </p:to>
                                    </p:set>
                                    <p:animEffect transition="in" filter="wipe(down)">
                                      <p:cBhvr>
                                        <p:cTn id="30" dur="500"/>
                                        <p:tgtEl>
                                          <p:spTgt spid="819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124744"/>
            <a:ext cx="8496944" cy="5400600"/>
          </a:xfrm>
        </p:spPr>
        <p:txBody>
          <a:bodyPr>
            <a:normAutofit/>
          </a:bodyPr>
          <a:lstStyle/>
          <a:p>
            <a:pPr marL="18288" indent="0" algn="ctr">
              <a:buNone/>
            </a:pPr>
            <a:r>
              <a:rPr lang="en-GB" sz="2400" b="1" dirty="0" smtClean="0">
                <a:effectLst/>
                <a:latin typeface="Comic Sans MS" panose="030F0702030302020204" pitchFamily="66" charset="0"/>
              </a:rPr>
              <a:t>Langton </a:t>
            </a:r>
            <a:r>
              <a:rPr lang="en-GB" sz="2400" b="1" dirty="0">
                <a:effectLst/>
                <a:latin typeface="Comic Sans MS" panose="030F0702030302020204" pitchFamily="66" charset="0"/>
              </a:rPr>
              <a:t>(2006)</a:t>
            </a:r>
            <a:r>
              <a:rPr lang="en-GB" sz="2400" dirty="0">
                <a:effectLst/>
                <a:latin typeface="Comic Sans MS" panose="030F0702030302020204" pitchFamily="66" charset="0"/>
              </a:rPr>
              <a:t> has suggested that such knowledge developed through this research has changed the way children in institutions are cared for. For example, orphanages and children’s homes now avoid having large numbers of caregivers for each child and instead ensure that a much smaller number of people (only one or two) play a central role for the child.</a:t>
            </a:r>
          </a:p>
          <a:p>
            <a:pPr marL="18288" indent="0" algn="ctr">
              <a:buNone/>
            </a:pPr>
            <a:endParaRPr lang="en-GB" sz="2400" dirty="0">
              <a:effectLst/>
              <a:latin typeface="Comic Sans MS" pitchFamily="66" charset="0"/>
            </a:endParaRPr>
          </a:p>
        </p:txBody>
      </p:sp>
      <p:sp>
        <p:nvSpPr>
          <p:cNvPr id="3" name="Title 2"/>
          <p:cNvSpPr>
            <a:spLocks noGrp="1"/>
          </p:cNvSpPr>
          <p:nvPr>
            <p:ph type="title"/>
          </p:nvPr>
        </p:nvSpPr>
        <p:spPr>
          <a:xfrm>
            <a:off x="107504" y="176981"/>
            <a:ext cx="8856984" cy="914400"/>
          </a:xfrm>
        </p:spPr>
        <p:txBody>
          <a:bodyPr/>
          <a:lstStyle/>
          <a:p>
            <a:pPr algn="ctr"/>
            <a:r>
              <a:rPr lang="en-GB" smtClean="0">
                <a:latin typeface="Comic Sans MS" pitchFamily="66" charset="0"/>
              </a:rPr>
              <a:t>Evaluation</a:t>
            </a:r>
            <a:endParaRPr lang="en-GB" dirty="0">
              <a:latin typeface="Comic Sans MS" pitchFamily="66" charset="0"/>
            </a:endParaRPr>
          </a:p>
        </p:txBody>
      </p:sp>
      <p:sp>
        <p:nvSpPr>
          <p:cNvPr id="4" name="Rectangle 3"/>
          <p:cNvSpPr/>
          <p:nvPr/>
        </p:nvSpPr>
        <p:spPr>
          <a:xfrm>
            <a:off x="323528" y="1196752"/>
            <a:ext cx="8568952"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Comic Sans MS" panose="030F0702030302020204" pitchFamily="66" charset="0"/>
              </a:rPr>
              <a:t>A strength of this research is that study the Romanian orphans enhanced understanding of the effects of institutionalisation.</a:t>
            </a:r>
            <a:endParaRPr lang="en-GB" dirty="0">
              <a:latin typeface="Comic Sans MS" panose="030F0702030302020204" pitchFamily="66" charset="0"/>
            </a:endParaRPr>
          </a:p>
        </p:txBody>
      </p:sp>
      <p:sp>
        <p:nvSpPr>
          <p:cNvPr id="6" name="Rectangle 5"/>
          <p:cNvSpPr/>
          <p:nvPr/>
        </p:nvSpPr>
        <p:spPr>
          <a:xfrm>
            <a:off x="323528" y="5013176"/>
            <a:ext cx="8568952" cy="1368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Comic Sans MS" panose="030F0702030302020204" pitchFamily="66" charset="0"/>
              </a:rPr>
              <a:t>This is a strength because, having a key worker means that children have the chance to develop normal attachments and helps to avoid disinhibited attachment types. This shows that research into institutionalisation has been immensely useful in practical terms.</a:t>
            </a:r>
            <a:endParaRPr lang="en-GB" dirty="0">
              <a:latin typeface="Comic Sans MS" panose="030F0702030302020204" pitchFamily="66" charset="0"/>
            </a:endParaRPr>
          </a:p>
        </p:txBody>
      </p:sp>
    </p:spTree>
    <p:extLst>
      <p:ext uri="{BB962C8B-B14F-4D97-AF65-F5344CB8AC3E}">
        <p14:creationId xmlns:p14="http://schemas.microsoft.com/office/powerpoint/2010/main" val="4061993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124744"/>
            <a:ext cx="8496944" cy="5400600"/>
          </a:xfrm>
        </p:spPr>
        <p:txBody>
          <a:bodyPr>
            <a:normAutofit/>
          </a:bodyPr>
          <a:lstStyle/>
          <a:p>
            <a:pPr marL="18288" indent="0" algn="ctr">
              <a:buNone/>
            </a:pPr>
            <a:r>
              <a:rPr lang="en-GB" sz="2400" dirty="0">
                <a:effectLst/>
                <a:latin typeface="Comic Sans MS" panose="030F0702030302020204" pitchFamily="66" charset="0"/>
              </a:rPr>
              <a:t>For example, the children may have experienced neglect, abuse or bereavement. These children were often traumatised by their experience. It was  very hard for psychologists to observe the effects of institutionalisation in isolation because the children were dealing  with multiple factors which functioned as confounding participant variables.</a:t>
            </a:r>
            <a:endParaRPr lang="en-GB" sz="2400" dirty="0">
              <a:effectLst/>
              <a:latin typeface="Comic Sans MS" pitchFamily="66" charset="0"/>
            </a:endParaRPr>
          </a:p>
        </p:txBody>
      </p:sp>
      <p:sp>
        <p:nvSpPr>
          <p:cNvPr id="3" name="Title 2"/>
          <p:cNvSpPr>
            <a:spLocks noGrp="1"/>
          </p:cNvSpPr>
          <p:nvPr>
            <p:ph type="title"/>
          </p:nvPr>
        </p:nvSpPr>
        <p:spPr>
          <a:xfrm>
            <a:off x="107504" y="176981"/>
            <a:ext cx="8856984" cy="914400"/>
          </a:xfrm>
        </p:spPr>
        <p:txBody>
          <a:bodyPr/>
          <a:lstStyle/>
          <a:p>
            <a:pPr algn="ctr"/>
            <a:r>
              <a:rPr lang="en-GB" smtClean="0">
                <a:latin typeface="Comic Sans MS" pitchFamily="66" charset="0"/>
              </a:rPr>
              <a:t>Evaluation</a:t>
            </a:r>
            <a:endParaRPr lang="en-GB" dirty="0">
              <a:latin typeface="Comic Sans MS" pitchFamily="66" charset="0"/>
            </a:endParaRPr>
          </a:p>
        </p:txBody>
      </p:sp>
      <p:sp>
        <p:nvSpPr>
          <p:cNvPr id="4" name="Rectangle 3"/>
          <p:cNvSpPr/>
          <p:nvPr/>
        </p:nvSpPr>
        <p:spPr>
          <a:xfrm>
            <a:off x="306169" y="1196752"/>
            <a:ext cx="8568952"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Comic Sans MS" panose="030F0702030302020204" pitchFamily="66" charset="0"/>
              </a:rPr>
              <a:t>A strength is that there were fewer EVs in the Romanian orphan studies in comparison to other studies looking into maternal deprivation.</a:t>
            </a:r>
            <a:endParaRPr lang="en-GB" dirty="0">
              <a:latin typeface="Comic Sans MS" panose="030F0702030302020204" pitchFamily="66" charset="0"/>
            </a:endParaRPr>
          </a:p>
        </p:txBody>
      </p:sp>
      <p:sp>
        <p:nvSpPr>
          <p:cNvPr id="5" name="Rectangle 4"/>
          <p:cNvSpPr/>
          <p:nvPr/>
        </p:nvSpPr>
        <p:spPr>
          <a:xfrm>
            <a:off x="306169" y="5301208"/>
            <a:ext cx="8568952" cy="1368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Comic Sans MS" panose="030F0702030302020204" pitchFamily="66" charset="0"/>
              </a:rPr>
              <a:t>This is a strength because, in the case of the Romanian orphan study into institutionalisation the absence of these confounding variables, means that the findings have high internal validity and a cause and effect relationship can be established.</a:t>
            </a:r>
            <a:endParaRPr lang="en-GB" dirty="0">
              <a:latin typeface="Comic Sans MS" panose="030F0702030302020204" pitchFamily="66" charset="0"/>
            </a:endParaRPr>
          </a:p>
        </p:txBody>
      </p:sp>
    </p:spTree>
    <p:extLst>
      <p:ext uri="{BB962C8B-B14F-4D97-AF65-F5344CB8AC3E}">
        <p14:creationId xmlns:p14="http://schemas.microsoft.com/office/powerpoint/2010/main" val="1399942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124744"/>
            <a:ext cx="8496944" cy="5400600"/>
          </a:xfrm>
        </p:spPr>
        <p:txBody>
          <a:bodyPr>
            <a:normAutofit/>
          </a:bodyPr>
          <a:lstStyle/>
          <a:p>
            <a:pPr marL="18288" indent="0" algn="ctr">
              <a:buNone/>
            </a:pPr>
            <a:r>
              <a:rPr lang="en-GB" sz="2400" dirty="0">
                <a:effectLst/>
                <a:latin typeface="Comic Sans MS" panose="030F0702030302020204" pitchFamily="66" charset="0"/>
              </a:rPr>
              <a:t>For example, Romanian orphanages had particular poor standards of care, especially when it comes to forming any new relationships with the children, and extremely low levels of intellectual stimulation.</a:t>
            </a:r>
          </a:p>
          <a:p>
            <a:pPr marL="18288" indent="0" algn="ctr">
              <a:buNone/>
            </a:pPr>
            <a:endParaRPr lang="en-GB" sz="2400" dirty="0">
              <a:effectLst/>
              <a:latin typeface="Comic Sans MS" pitchFamily="66" charset="0"/>
            </a:endParaRPr>
          </a:p>
        </p:txBody>
      </p:sp>
      <p:sp>
        <p:nvSpPr>
          <p:cNvPr id="3" name="Title 2"/>
          <p:cNvSpPr>
            <a:spLocks noGrp="1"/>
          </p:cNvSpPr>
          <p:nvPr>
            <p:ph type="title"/>
          </p:nvPr>
        </p:nvSpPr>
        <p:spPr>
          <a:xfrm>
            <a:off x="107504" y="176981"/>
            <a:ext cx="8856984" cy="914400"/>
          </a:xfrm>
        </p:spPr>
        <p:txBody>
          <a:bodyPr/>
          <a:lstStyle/>
          <a:p>
            <a:pPr algn="ctr"/>
            <a:r>
              <a:rPr lang="en-GB" smtClean="0">
                <a:latin typeface="Comic Sans MS" pitchFamily="66" charset="0"/>
              </a:rPr>
              <a:t>Evaluation</a:t>
            </a:r>
            <a:endParaRPr lang="en-GB" dirty="0">
              <a:latin typeface="Comic Sans MS" pitchFamily="66" charset="0"/>
            </a:endParaRPr>
          </a:p>
        </p:txBody>
      </p:sp>
      <p:sp>
        <p:nvSpPr>
          <p:cNvPr id="4" name="Rectangle 3"/>
          <p:cNvSpPr/>
          <p:nvPr/>
        </p:nvSpPr>
        <p:spPr>
          <a:xfrm>
            <a:off x="323528" y="1196752"/>
            <a:ext cx="8568952"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Comic Sans MS" panose="030F0702030302020204" pitchFamily="66" charset="0"/>
              </a:rPr>
              <a:t>However, a problem with the Romanian orphans is that they were not typical.</a:t>
            </a:r>
            <a:endParaRPr lang="en-GB" dirty="0">
              <a:latin typeface="Comic Sans MS" panose="030F0702030302020204" pitchFamily="66" charset="0"/>
            </a:endParaRPr>
          </a:p>
        </p:txBody>
      </p:sp>
      <p:sp>
        <p:nvSpPr>
          <p:cNvPr id="5" name="Rectangle 4"/>
          <p:cNvSpPr/>
          <p:nvPr/>
        </p:nvSpPr>
        <p:spPr>
          <a:xfrm>
            <a:off x="323528" y="5013176"/>
            <a:ext cx="8568952" cy="1368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Comic Sans MS" panose="030F0702030302020204" pitchFamily="66" charset="0"/>
              </a:rPr>
              <a:t>This is a limitation of the Romanian orphans study because the unusual situational variables means that studies may lack generalisability and therefore, the findings cannot be applied to the understanding of the impact of better quality care </a:t>
            </a:r>
            <a:r>
              <a:rPr lang="en-GB" smtClean="0">
                <a:latin typeface="Comic Sans MS" panose="030F0702030302020204" pitchFamily="66" charset="0"/>
              </a:rPr>
              <a:t>in institutions.</a:t>
            </a:r>
            <a:endParaRPr lang="en-GB" dirty="0">
              <a:latin typeface="Comic Sans MS" panose="030F0702030302020204" pitchFamily="66" charset="0"/>
            </a:endParaRPr>
          </a:p>
        </p:txBody>
      </p:sp>
    </p:spTree>
    <p:extLst>
      <p:ext uri="{BB962C8B-B14F-4D97-AF65-F5344CB8AC3E}">
        <p14:creationId xmlns:p14="http://schemas.microsoft.com/office/powerpoint/2010/main" val="1399942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69777" y="1793941"/>
            <a:ext cx="3744416" cy="18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effectLst>
                  <a:outerShdw blurRad="38100" dist="38100" dir="2700000" algn="tl">
                    <a:srgbClr val="000000">
                      <a:alpha val="43137"/>
                    </a:srgbClr>
                  </a:outerShdw>
                </a:effectLst>
                <a:latin typeface="Comic Sans MS" pitchFamily="66" charset="0"/>
              </a:rPr>
              <a:t>What are the Effects of Institutionalisation?</a:t>
            </a:r>
            <a:endParaRPr lang="en-GB" sz="2800" b="1" dirty="0">
              <a:effectLst>
                <a:outerShdw blurRad="38100" dist="38100" dir="2700000" algn="tl">
                  <a:srgbClr val="000000">
                    <a:alpha val="43137"/>
                  </a:srgbClr>
                </a:outerShdw>
              </a:effectLst>
              <a:latin typeface="Comic Sans MS" pitchFamily="66" charset="0"/>
            </a:endParaRPr>
          </a:p>
        </p:txBody>
      </p:sp>
      <p:sp>
        <p:nvSpPr>
          <p:cNvPr id="5" name="Rectangle 4"/>
          <p:cNvSpPr/>
          <p:nvPr/>
        </p:nvSpPr>
        <p:spPr>
          <a:xfrm>
            <a:off x="179512" y="188640"/>
            <a:ext cx="2088232"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effectLst>
                  <a:outerShdw blurRad="38100" dist="38100" dir="2700000" algn="tl">
                    <a:srgbClr val="000000">
                      <a:alpha val="43137"/>
                    </a:srgbClr>
                  </a:outerShdw>
                </a:effectLst>
                <a:latin typeface="Comic Sans MS" pitchFamily="66" charset="0"/>
              </a:rPr>
              <a:t>Physical</a:t>
            </a:r>
            <a:endParaRPr lang="en-GB" dirty="0"/>
          </a:p>
        </p:txBody>
      </p:sp>
      <p:sp>
        <p:nvSpPr>
          <p:cNvPr id="6" name="Rectangle 5"/>
          <p:cNvSpPr/>
          <p:nvPr/>
        </p:nvSpPr>
        <p:spPr>
          <a:xfrm>
            <a:off x="6804248" y="227864"/>
            <a:ext cx="2088232"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effectLst>
                  <a:outerShdw blurRad="38100" dist="38100" dir="2700000" algn="tl">
                    <a:srgbClr val="000000">
                      <a:alpha val="43137"/>
                    </a:srgbClr>
                  </a:outerShdw>
                </a:effectLst>
                <a:latin typeface="Comic Sans MS" pitchFamily="66" charset="0"/>
              </a:rPr>
              <a:t>Intellectual</a:t>
            </a:r>
            <a:endParaRPr lang="en-GB" b="1" dirty="0">
              <a:effectLst>
                <a:outerShdw blurRad="38100" dist="38100" dir="2700000" algn="tl">
                  <a:srgbClr val="000000">
                    <a:alpha val="43137"/>
                  </a:srgbClr>
                </a:outerShdw>
              </a:effectLst>
              <a:latin typeface="Comic Sans MS" pitchFamily="66" charset="0"/>
            </a:endParaRPr>
          </a:p>
        </p:txBody>
      </p:sp>
      <p:sp>
        <p:nvSpPr>
          <p:cNvPr id="7" name="Rectangle 6"/>
          <p:cNvSpPr/>
          <p:nvPr/>
        </p:nvSpPr>
        <p:spPr>
          <a:xfrm>
            <a:off x="3383868" y="4077072"/>
            <a:ext cx="2088232"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effectLst>
                  <a:outerShdw blurRad="38100" dist="38100" dir="2700000" algn="tl">
                    <a:srgbClr val="000000">
                      <a:alpha val="43137"/>
                    </a:srgbClr>
                  </a:outerShdw>
                </a:effectLst>
                <a:latin typeface="Comic Sans MS" pitchFamily="66" charset="0"/>
              </a:rPr>
              <a:t>Emotional/Social</a:t>
            </a:r>
            <a:endParaRPr lang="en-GB" b="1" dirty="0">
              <a:effectLst>
                <a:outerShdw blurRad="38100" dist="38100" dir="2700000" algn="tl">
                  <a:srgbClr val="000000">
                    <a:alpha val="43137"/>
                  </a:srgbClr>
                </a:outerShdw>
              </a:effectLst>
              <a:latin typeface="Comic Sans MS" pitchFamily="66" charset="0"/>
            </a:endParaRPr>
          </a:p>
        </p:txBody>
      </p:sp>
    </p:spTree>
    <p:extLst>
      <p:ext uri="{BB962C8B-B14F-4D97-AF65-F5344CB8AC3E}">
        <p14:creationId xmlns:p14="http://schemas.microsoft.com/office/powerpoint/2010/main" val="42449428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7504" y="31324"/>
            <a:ext cx="8856984" cy="914400"/>
          </a:xfrm>
        </p:spPr>
        <p:txBody>
          <a:bodyPr/>
          <a:lstStyle/>
          <a:p>
            <a:pPr algn="ctr"/>
            <a:r>
              <a:rPr lang="en-GB" sz="3500" dirty="0" err="1" smtClean="0">
                <a:latin typeface="Comic Sans MS" pitchFamily="66" charset="0"/>
              </a:rPr>
              <a:t>Rutter’s</a:t>
            </a:r>
            <a:r>
              <a:rPr lang="en-GB" sz="3500" dirty="0" smtClean="0">
                <a:latin typeface="Comic Sans MS" pitchFamily="66" charset="0"/>
              </a:rPr>
              <a:t> ERA </a:t>
            </a:r>
            <a:r>
              <a:rPr lang="en-GB" dirty="0" smtClean="0">
                <a:latin typeface="Comic Sans MS" pitchFamily="66" charset="0"/>
              </a:rPr>
              <a:t>(</a:t>
            </a:r>
            <a:r>
              <a:rPr lang="en-GB" sz="2500" dirty="0" smtClean="0">
                <a:latin typeface="Comic Sans MS" pitchFamily="66" charset="0"/>
              </a:rPr>
              <a:t>English Romanian Adoptee) </a:t>
            </a:r>
            <a:r>
              <a:rPr lang="en-GB" sz="3500" dirty="0" smtClean="0">
                <a:latin typeface="Comic Sans MS" pitchFamily="66" charset="0"/>
              </a:rPr>
              <a:t>Study</a:t>
            </a:r>
            <a:endParaRPr lang="en-GB" sz="3500" dirty="0">
              <a:latin typeface="Comic Sans MS" pitchFamily="66" charset="0"/>
            </a:endParaRPr>
          </a:p>
        </p:txBody>
      </p:sp>
      <p:sp>
        <p:nvSpPr>
          <p:cNvPr id="5" name="Rectangle 4"/>
          <p:cNvSpPr/>
          <p:nvPr/>
        </p:nvSpPr>
        <p:spPr>
          <a:xfrm>
            <a:off x="179512" y="908720"/>
            <a:ext cx="8712968" cy="194421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600" b="1" u="sng" dirty="0" smtClean="0">
                <a:latin typeface="Comic Sans MS" pitchFamily="66" charset="0"/>
              </a:rPr>
              <a:t>PROCEDURE:</a:t>
            </a:r>
            <a:r>
              <a:rPr lang="en-GB" sz="1600" dirty="0">
                <a:latin typeface="Comic Sans MS" pitchFamily="66" charset="0"/>
              </a:rPr>
              <a:t> </a:t>
            </a:r>
            <a:endParaRPr lang="en-GB" sz="1600" dirty="0" smtClean="0">
              <a:latin typeface="Comic Sans MS" pitchFamily="66" charset="0"/>
            </a:endParaRPr>
          </a:p>
          <a:p>
            <a:pPr algn="ctr"/>
            <a:endParaRPr lang="en-GB" sz="1600" b="1" u="sng" dirty="0">
              <a:latin typeface="Comic Sans MS" pitchFamily="66" charset="0"/>
            </a:endParaRPr>
          </a:p>
          <a:p>
            <a:pPr marL="285750" indent="-285750" algn="ctr">
              <a:buFont typeface="Arial" pitchFamily="34" charset="0"/>
              <a:buChar char="•"/>
            </a:pPr>
            <a:r>
              <a:rPr lang="en-GB" sz="1600" dirty="0" err="1" smtClean="0">
                <a:latin typeface="Comic Sans MS" pitchFamily="66" charset="0"/>
              </a:rPr>
              <a:t>Rutter</a:t>
            </a:r>
            <a:r>
              <a:rPr lang="en-GB" sz="1600" dirty="0" smtClean="0">
                <a:latin typeface="Comic Sans MS" pitchFamily="66" charset="0"/>
              </a:rPr>
              <a:t> (2011) followed a group of 165 Romanian orphans (adopted in Britain)</a:t>
            </a:r>
          </a:p>
          <a:p>
            <a:pPr marL="285750" indent="-285750" algn="ctr">
              <a:buFont typeface="Arial" pitchFamily="34" charset="0"/>
              <a:buChar char="•"/>
            </a:pPr>
            <a:r>
              <a:rPr lang="en-GB" sz="1600" dirty="0" smtClean="0">
                <a:latin typeface="Comic Sans MS" pitchFamily="66" charset="0"/>
              </a:rPr>
              <a:t>Would good care make up for poor early experiences in institutions?</a:t>
            </a:r>
          </a:p>
          <a:p>
            <a:pPr marL="285750" indent="-285750" algn="ctr">
              <a:buFont typeface="Arial" pitchFamily="34" charset="0"/>
              <a:buChar char="•"/>
            </a:pPr>
            <a:r>
              <a:rPr lang="en-GB" sz="1600" dirty="0" smtClean="0">
                <a:latin typeface="Comic Sans MS" pitchFamily="66" charset="0"/>
              </a:rPr>
              <a:t>Physical, Cognitive and Emotional development was assessed at ages 4, 6, 11 and 15 years old.</a:t>
            </a:r>
          </a:p>
          <a:p>
            <a:pPr marL="285750" indent="-285750" algn="ctr">
              <a:buFont typeface="Arial" pitchFamily="34" charset="0"/>
              <a:buChar char="•"/>
            </a:pPr>
            <a:r>
              <a:rPr lang="en-GB" sz="1600" dirty="0" smtClean="0">
                <a:latin typeface="Comic Sans MS" pitchFamily="66" charset="0"/>
              </a:rPr>
              <a:t>15 English children adopted round about the same time were used as a control group.</a:t>
            </a:r>
            <a:endParaRPr lang="en-GB" sz="1600" dirty="0">
              <a:latin typeface="Comic Sans MS" pitchFamily="66" charset="0"/>
            </a:endParaRPr>
          </a:p>
        </p:txBody>
      </p:sp>
      <p:sp>
        <p:nvSpPr>
          <p:cNvPr id="6" name="Rectangle 5"/>
          <p:cNvSpPr/>
          <p:nvPr/>
        </p:nvSpPr>
        <p:spPr>
          <a:xfrm>
            <a:off x="179512" y="2852936"/>
            <a:ext cx="8712968" cy="1584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u="sng" dirty="0" smtClean="0">
                <a:latin typeface="Comic Sans MS" pitchFamily="66" charset="0"/>
              </a:rPr>
              <a:t>FINDINGS:</a:t>
            </a:r>
            <a:r>
              <a:rPr lang="en-GB" sz="1600" dirty="0">
                <a:latin typeface="Comic Sans MS" pitchFamily="66" charset="0"/>
              </a:rPr>
              <a:t> </a:t>
            </a:r>
            <a:r>
              <a:rPr lang="en-GB" sz="1600" dirty="0" smtClean="0">
                <a:latin typeface="Comic Sans MS" pitchFamily="66" charset="0"/>
              </a:rPr>
              <a:t>When the children first arrived in the UK</a:t>
            </a:r>
          </a:p>
          <a:p>
            <a:pPr algn="ctr"/>
            <a:endParaRPr lang="en-GB" sz="1600" dirty="0">
              <a:latin typeface="Comic Sans MS" pitchFamily="66" charset="0"/>
            </a:endParaRPr>
          </a:p>
          <a:p>
            <a:pPr marL="285750" indent="-285750">
              <a:buFont typeface="Arial" pitchFamily="34" charset="0"/>
              <a:buChar char="•"/>
            </a:pPr>
            <a:r>
              <a:rPr lang="en-GB" sz="1600" dirty="0" smtClean="0">
                <a:latin typeface="Comic Sans MS" pitchFamily="66" charset="0"/>
              </a:rPr>
              <a:t>Serious affects on their intellectual development</a:t>
            </a:r>
          </a:p>
          <a:p>
            <a:pPr marL="285750" indent="-285750">
              <a:buFont typeface="Arial" pitchFamily="34" charset="0"/>
              <a:buChar char="•"/>
            </a:pPr>
            <a:r>
              <a:rPr lang="en-GB" sz="1600" dirty="0" smtClean="0">
                <a:latin typeface="Comic Sans MS" pitchFamily="66" charset="0"/>
              </a:rPr>
              <a:t>Undernourished</a:t>
            </a:r>
          </a:p>
          <a:p>
            <a:pPr marL="285750" indent="-285750">
              <a:buFont typeface="Arial" pitchFamily="34" charset="0"/>
              <a:buChar char="•"/>
            </a:pPr>
            <a:r>
              <a:rPr lang="en-GB" sz="1600" dirty="0" smtClean="0">
                <a:latin typeface="Comic Sans MS" pitchFamily="66" charset="0"/>
              </a:rPr>
              <a:t>At the age of 11, children showed different rates of recovery that were linked to the age in which they were adopted.</a:t>
            </a:r>
          </a:p>
        </p:txBody>
      </p:sp>
      <p:sp>
        <p:nvSpPr>
          <p:cNvPr id="7" name="Rectangle 6"/>
          <p:cNvSpPr/>
          <p:nvPr/>
        </p:nvSpPr>
        <p:spPr>
          <a:xfrm>
            <a:off x="4938444" y="4509120"/>
            <a:ext cx="3959869" cy="223224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285750" indent="-285750">
              <a:buFont typeface="Arial" pitchFamily="34" charset="0"/>
              <a:buChar char="•"/>
            </a:pPr>
            <a:endParaRPr lang="en-GB" sz="1500" dirty="0" smtClean="0">
              <a:latin typeface="Comic Sans MS" pitchFamily="66" charset="0"/>
            </a:endParaRPr>
          </a:p>
          <a:p>
            <a:pPr marL="285750" indent="-285750">
              <a:buFont typeface="Arial" pitchFamily="34" charset="0"/>
              <a:buChar char="•"/>
            </a:pPr>
            <a:endParaRPr lang="en-GB" sz="1500" dirty="0">
              <a:latin typeface="Comic Sans MS" pitchFamily="66" charset="0"/>
            </a:endParaRPr>
          </a:p>
          <a:p>
            <a:pPr marL="285750" indent="-285750">
              <a:buFont typeface="Arial" pitchFamily="34" charset="0"/>
              <a:buChar char="•"/>
            </a:pPr>
            <a:endParaRPr lang="en-GB" sz="1500" dirty="0" smtClean="0">
              <a:latin typeface="Comic Sans MS" pitchFamily="66" charset="0"/>
            </a:endParaRPr>
          </a:p>
          <a:p>
            <a:pPr marL="285750" indent="-285750">
              <a:buFont typeface="Arial" pitchFamily="34" charset="0"/>
              <a:buChar char="•"/>
            </a:pPr>
            <a:endParaRPr lang="en-GB" sz="1500" dirty="0">
              <a:latin typeface="Comic Sans MS" pitchFamily="66" charset="0"/>
            </a:endParaRPr>
          </a:p>
          <a:p>
            <a:pPr marL="285750" indent="-285750">
              <a:buFont typeface="Arial" pitchFamily="34" charset="0"/>
              <a:buChar char="•"/>
            </a:pPr>
            <a:endParaRPr lang="en-GB" sz="1500" dirty="0" smtClean="0">
              <a:latin typeface="Comic Sans MS" pitchFamily="66" charset="0"/>
            </a:endParaRPr>
          </a:p>
          <a:p>
            <a:pPr marL="285750" indent="-285750">
              <a:buFont typeface="Arial" pitchFamily="34" charset="0"/>
              <a:buChar char="•"/>
            </a:pPr>
            <a:endParaRPr lang="en-GB" sz="1500" dirty="0">
              <a:latin typeface="Comic Sans MS" pitchFamily="66" charset="0"/>
            </a:endParaRPr>
          </a:p>
          <a:p>
            <a:endParaRPr lang="en-GB" sz="1500" dirty="0">
              <a:latin typeface="Comic Sans MS" pitchFamily="66" charset="0"/>
            </a:endParaRPr>
          </a:p>
          <a:p>
            <a:pPr marL="285750" indent="-285750">
              <a:buFont typeface="Arial" pitchFamily="34" charset="0"/>
              <a:buChar char="•"/>
            </a:pPr>
            <a:r>
              <a:rPr lang="en-GB" sz="1500" dirty="0" smtClean="0">
                <a:latin typeface="Comic Sans MS" pitchFamily="66" charset="0"/>
              </a:rPr>
              <a:t>Those children adopted after 6 months showed signs of </a:t>
            </a:r>
            <a:r>
              <a:rPr lang="en-GB" sz="1500" b="1" u="sng" dirty="0" smtClean="0">
                <a:latin typeface="Comic Sans MS" pitchFamily="66" charset="0"/>
              </a:rPr>
              <a:t>disinhibited attachment</a:t>
            </a:r>
            <a:r>
              <a:rPr lang="en-GB" sz="1500" dirty="0" smtClean="0">
                <a:latin typeface="Comic Sans MS" pitchFamily="66" charset="0"/>
              </a:rPr>
              <a:t> (attention seeking, clingy and social behaviour directed indiscriminately towards all adults (familiar and unfamiliar)</a:t>
            </a:r>
          </a:p>
          <a:p>
            <a:endParaRPr lang="en-GB" sz="1500" dirty="0" smtClean="0">
              <a:latin typeface="Comic Sans MS" pitchFamily="66" charset="0"/>
            </a:endParaRPr>
          </a:p>
          <a:p>
            <a:pPr marL="285750" indent="-285750">
              <a:buFont typeface="Arial" pitchFamily="34" charset="0"/>
              <a:buChar char="•"/>
            </a:pPr>
            <a:r>
              <a:rPr lang="en-GB" sz="1500" dirty="0" smtClean="0">
                <a:latin typeface="Comic Sans MS" pitchFamily="66" charset="0"/>
              </a:rPr>
              <a:t>Those infants adopted before the age of 6 months rarely show this type of attachment.</a:t>
            </a:r>
          </a:p>
          <a:p>
            <a:pPr algn="ctr"/>
            <a:endParaRPr lang="en-GB" sz="1500" b="1" u="sng" dirty="0">
              <a:latin typeface="Comic Sans MS" pitchFamily="66" charset="0"/>
            </a:endParaRPr>
          </a:p>
          <a:p>
            <a:pPr algn="ctr"/>
            <a:endParaRPr lang="en-GB" sz="1500" b="1" u="sng" dirty="0" smtClean="0">
              <a:latin typeface="Comic Sans MS" pitchFamily="66" charset="0"/>
            </a:endParaRPr>
          </a:p>
          <a:p>
            <a:pPr algn="ctr"/>
            <a:endParaRPr lang="en-GB" sz="1500" b="1" u="sng" dirty="0">
              <a:latin typeface="Comic Sans MS" pitchFamily="66" charset="0"/>
            </a:endParaRPr>
          </a:p>
          <a:p>
            <a:pPr algn="ctr"/>
            <a:endParaRPr lang="en-GB" sz="1500" b="1" u="sng" dirty="0" smtClean="0">
              <a:latin typeface="Comic Sans MS" pitchFamily="66" charset="0"/>
            </a:endParaRPr>
          </a:p>
          <a:p>
            <a:pPr algn="ctr"/>
            <a:r>
              <a:rPr lang="en-GB" sz="1500" dirty="0" smtClean="0">
                <a:latin typeface="Comic Sans MS" pitchFamily="66" charset="0"/>
              </a:rPr>
              <a:t> </a:t>
            </a:r>
          </a:p>
          <a:p>
            <a:pPr algn="ctr"/>
            <a:endParaRPr lang="en-GB" sz="1500" dirty="0">
              <a:latin typeface="Comic Sans MS" pitchFamily="66" charset="0"/>
            </a:endParaRPr>
          </a:p>
          <a:p>
            <a:pPr algn="ctr"/>
            <a:r>
              <a:rPr lang="en-GB" sz="1500" dirty="0" smtClean="0">
                <a:latin typeface="Comic Sans MS" pitchFamily="66" charset="0"/>
              </a:rPr>
              <a:t>  </a:t>
            </a:r>
          </a:p>
        </p:txBody>
      </p:sp>
      <p:graphicFrame>
        <p:nvGraphicFramePr>
          <p:cNvPr id="8" name="Table 7"/>
          <p:cNvGraphicFramePr>
            <a:graphicFrameLocks noGrp="1"/>
          </p:cNvGraphicFramePr>
          <p:nvPr>
            <p:extLst>
              <p:ext uri="{D42A27DB-BD31-4B8C-83A1-F6EECF244321}">
                <p14:modId xmlns:p14="http://schemas.microsoft.com/office/powerpoint/2010/main" val="3087576952"/>
              </p:ext>
            </p:extLst>
          </p:nvPr>
        </p:nvGraphicFramePr>
        <p:xfrm>
          <a:off x="179513" y="4509120"/>
          <a:ext cx="4752526" cy="2232248"/>
        </p:xfrm>
        <a:graphic>
          <a:graphicData uri="http://schemas.openxmlformats.org/drawingml/2006/table">
            <a:tbl>
              <a:tblPr firstRow="1" bandRow="1">
                <a:tableStyleId>{5C22544A-7EE6-4342-B048-85BDC9FD1C3A}</a:tableStyleId>
              </a:tblPr>
              <a:tblGrid>
                <a:gridCol w="3249591"/>
                <a:gridCol w="1502935"/>
              </a:tblGrid>
              <a:tr h="822407">
                <a:tc>
                  <a:txBody>
                    <a:bodyPr/>
                    <a:lstStyle/>
                    <a:p>
                      <a:r>
                        <a:rPr lang="en-GB" dirty="0" smtClean="0">
                          <a:latin typeface="Comic Sans MS" pitchFamily="66" charset="0"/>
                        </a:rPr>
                        <a:t>Age of Adoption</a:t>
                      </a:r>
                      <a:endParaRPr lang="en-GB"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latin typeface="Comic Sans MS" pitchFamily="66" charset="0"/>
                        </a:rPr>
                        <a:t>IQ</a:t>
                      </a:r>
                      <a:r>
                        <a:rPr lang="en-GB" baseline="0" dirty="0" smtClean="0">
                          <a:latin typeface="Comic Sans MS" pitchFamily="66" charset="0"/>
                        </a:rPr>
                        <a:t> Score</a:t>
                      </a:r>
                      <a:endParaRPr lang="en-GB" dirty="0" smtClean="0">
                        <a:latin typeface="Comic Sans MS" pitchFamily="66" charset="0"/>
                      </a:endParaRPr>
                    </a:p>
                    <a:p>
                      <a:endParaRPr lang="en-GB" dirty="0"/>
                    </a:p>
                  </a:txBody>
                  <a:tcPr/>
                </a:tc>
              </a:tr>
              <a:tr h="469947">
                <a:tc>
                  <a:txBody>
                    <a:bodyPr/>
                    <a:lstStyle/>
                    <a:p>
                      <a:r>
                        <a:rPr lang="en-GB" dirty="0" smtClean="0">
                          <a:latin typeface="Comic Sans MS" pitchFamily="66" charset="0"/>
                        </a:rPr>
                        <a:t>Before</a:t>
                      </a:r>
                      <a:r>
                        <a:rPr lang="en-GB" baseline="0" dirty="0" smtClean="0">
                          <a:latin typeface="Comic Sans MS" pitchFamily="66" charset="0"/>
                        </a:rPr>
                        <a:t> 6 months</a:t>
                      </a:r>
                      <a:endParaRPr lang="en-GB" dirty="0">
                        <a:latin typeface="Comic Sans MS" pitchFamily="66" charset="0"/>
                      </a:endParaRPr>
                    </a:p>
                  </a:txBody>
                  <a:tcPr/>
                </a:tc>
                <a:tc>
                  <a:txBody>
                    <a:bodyPr/>
                    <a:lstStyle/>
                    <a:p>
                      <a:r>
                        <a:rPr lang="en-GB" dirty="0" smtClean="0">
                          <a:latin typeface="Comic Sans MS" pitchFamily="66" charset="0"/>
                        </a:rPr>
                        <a:t>102</a:t>
                      </a:r>
                      <a:endParaRPr lang="en-GB" dirty="0">
                        <a:latin typeface="Comic Sans MS" pitchFamily="66" charset="0"/>
                      </a:endParaRPr>
                    </a:p>
                  </a:txBody>
                  <a:tcPr/>
                </a:tc>
              </a:tr>
              <a:tr h="469947">
                <a:tc>
                  <a:txBody>
                    <a:bodyPr/>
                    <a:lstStyle/>
                    <a:p>
                      <a:r>
                        <a:rPr lang="en-GB" dirty="0" smtClean="0">
                          <a:latin typeface="Comic Sans MS" pitchFamily="66" charset="0"/>
                        </a:rPr>
                        <a:t>6 months- 2 years</a:t>
                      </a:r>
                      <a:endParaRPr lang="en-GB" dirty="0">
                        <a:latin typeface="Comic Sans MS" pitchFamily="66" charset="0"/>
                      </a:endParaRPr>
                    </a:p>
                  </a:txBody>
                  <a:tcPr/>
                </a:tc>
                <a:tc>
                  <a:txBody>
                    <a:bodyPr/>
                    <a:lstStyle/>
                    <a:p>
                      <a:r>
                        <a:rPr lang="en-GB" dirty="0" smtClean="0">
                          <a:latin typeface="Comic Sans MS" pitchFamily="66" charset="0"/>
                        </a:rPr>
                        <a:t>86</a:t>
                      </a:r>
                      <a:endParaRPr lang="en-GB" dirty="0">
                        <a:latin typeface="Comic Sans MS" pitchFamily="66" charset="0"/>
                      </a:endParaRPr>
                    </a:p>
                  </a:txBody>
                  <a:tcPr/>
                </a:tc>
              </a:tr>
              <a:tr h="469947">
                <a:tc>
                  <a:txBody>
                    <a:bodyPr/>
                    <a:lstStyle/>
                    <a:p>
                      <a:r>
                        <a:rPr lang="en-GB" dirty="0" smtClean="0">
                          <a:latin typeface="Comic Sans MS" pitchFamily="66" charset="0"/>
                        </a:rPr>
                        <a:t>After 2 years</a:t>
                      </a:r>
                      <a:endParaRPr lang="en-GB" dirty="0">
                        <a:latin typeface="Comic Sans MS" pitchFamily="66" charset="0"/>
                      </a:endParaRPr>
                    </a:p>
                  </a:txBody>
                  <a:tcPr/>
                </a:tc>
                <a:tc>
                  <a:txBody>
                    <a:bodyPr/>
                    <a:lstStyle/>
                    <a:p>
                      <a:r>
                        <a:rPr lang="en-GB" dirty="0" smtClean="0">
                          <a:latin typeface="Comic Sans MS" pitchFamily="66" charset="0"/>
                        </a:rPr>
                        <a:t>77</a:t>
                      </a:r>
                      <a:endParaRPr lang="en-GB" dirty="0">
                        <a:latin typeface="Comic Sans MS" pitchFamily="66" charset="0"/>
                      </a:endParaRPr>
                    </a:p>
                  </a:txBody>
                  <a:tcPr/>
                </a:tc>
              </a:tr>
            </a:tbl>
          </a:graphicData>
        </a:graphic>
      </p:graphicFrame>
    </p:spTree>
    <p:extLst>
      <p:ext uri="{BB962C8B-B14F-4D97-AF65-F5344CB8AC3E}">
        <p14:creationId xmlns:p14="http://schemas.microsoft.com/office/powerpoint/2010/main" val="3532685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par>
                                <p:cTn id="22" presetID="16" presetClass="entr" presetSubtype="21" fill="hold"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barn(inVertical)">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484784"/>
            <a:ext cx="8640960" cy="4896544"/>
          </a:xfrm>
        </p:spPr>
        <p:txBody>
          <a:bodyPr>
            <a:normAutofit fontScale="92500"/>
          </a:bodyPr>
          <a:lstStyle/>
          <a:p>
            <a:pPr marL="18288" indent="0">
              <a:buNone/>
            </a:pPr>
            <a:r>
              <a:rPr lang="en-GB" dirty="0" smtClean="0">
                <a:latin typeface="Comic Sans MS" pitchFamily="66" charset="0"/>
              </a:rPr>
              <a:t>By the end of the lesson, you will be able to:</a:t>
            </a:r>
          </a:p>
          <a:p>
            <a:pPr marL="18288" indent="0">
              <a:buNone/>
            </a:pPr>
            <a:endParaRPr lang="en-GB" dirty="0" smtClean="0">
              <a:latin typeface="Comic Sans MS" pitchFamily="66" charset="0"/>
            </a:endParaRPr>
          </a:p>
          <a:p>
            <a:r>
              <a:rPr lang="en-GB" dirty="0" smtClean="0">
                <a:latin typeface="Comic Sans MS" pitchFamily="66" charset="0"/>
              </a:rPr>
              <a:t>To be able to </a:t>
            </a:r>
            <a:r>
              <a:rPr lang="en-GB" b="1" i="1" dirty="0" smtClean="0">
                <a:latin typeface="Comic Sans MS" pitchFamily="66" charset="0"/>
              </a:rPr>
              <a:t>define</a:t>
            </a:r>
            <a:r>
              <a:rPr lang="en-GB" dirty="0" smtClean="0">
                <a:latin typeface="Comic Sans MS" pitchFamily="66" charset="0"/>
              </a:rPr>
              <a:t> the terms ‘Maternal Deprivation,’ ‘Institutionalisation’ and ‘Disinhibited Attachment.’</a:t>
            </a:r>
          </a:p>
          <a:p>
            <a:endParaRPr lang="en-GB" dirty="0">
              <a:latin typeface="Comic Sans MS" pitchFamily="66" charset="0"/>
            </a:endParaRPr>
          </a:p>
          <a:p>
            <a:r>
              <a:rPr lang="en-GB" dirty="0" smtClean="0">
                <a:latin typeface="Comic Sans MS" pitchFamily="66" charset="0"/>
              </a:rPr>
              <a:t>To be able to </a:t>
            </a:r>
            <a:r>
              <a:rPr lang="en-GB" b="1" i="1" dirty="0" smtClean="0">
                <a:latin typeface="Comic Sans MS" pitchFamily="66" charset="0"/>
              </a:rPr>
              <a:t>describe</a:t>
            </a:r>
            <a:r>
              <a:rPr lang="en-GB" dirty="0" smtClean="0">
                <a:latin typeface="Comic Sans MS" pitchFamily="66" charset="0"/>
              </a:rPr>
              <a:t> research into the effects of institutionalisation (E.g. Romanian Orphans Studies, </a:t>
            </a:r>
            <a:r>
              <a:rPr lang="en-GB" dirty="0" err="1" smtClean="0">
                <a:latin typeface="Comic Sans MS" pitchFamily="66" charset="0"/>
              </a:rPr>
              <a:t>Rutter</a:t>
            </a:r>
            <a:r>
              <a:rPr lang="en-GB" dirty="0" smtClean="0">
                <a:latin typeface="Comic Sans MS" pitchFamily="66" charset="0"/>
              </a:rPr>
              <a:t> (2011) and </a:t>
            </a:r>
            <a:r>
              <a:rPr lang="en-GB" dirty="0" err="1" smtClean="0">
                <a:latin typeface="Comic Sans MS" pitchFamily="66" charset="0"/>
              </a:rPr>
              <a:t>Zeanah</a:t>
            </a:r>
            <a:r>
              <a:rPr lang="en-GB" dirty="0" smtClean="0">
                <a:latin typeface="Comic Sans MS" pitchFamily="66" charset="0"/>
              </a:rPr>
              <a:t> (2005))</a:t>
            </a:r>
          </a:p>
          <a:p>
            <a:endParaRPr lang="en-GB" dirty="0">
              <a:latin typeface="Comic Sans MS" pitchFamily="66" charset="0"/>
            </a:endParaRPr>
          </a:p>
          <a:p>
            <a:r>
              <a:rPr lang="en-GB" dirty="0" smtClean="0">
                <a:latin typeface="Comic Sans MS" pitchFamily="66" charset="0"/>
              </a:rPr>
              <a:t>To be able to discuss </a:t>
            </a:r>
            <a:r>
              <a:rPr lang="en-GB" b="1" u="sng" dirty="0" smtClean="0">
                <a:latin typeface="Comic Sans MS" pitchFamily="66" charset="0"/>
              </a:rPr>
              <a:t>three</a:t>
            </a:r>
            <a:r>
              <a:rPr lang="en-GB" dirty="0" smtClean="0">
                <a:latin typeface="Comic Sans MS" pitchFamily="66" charset="0"/>
              </a:rPr>
              <a:t> ways in which individual's can be affected by institutionalisation (poor parenting, attachment disorder and deprivation dwarfism).</a:t>
            </a:r>
          </a:p>
          <a:p>
            <a:endParaRPr lang="en-GB" dirty="0">
              <a:latin typeface="Comic Sans MS" pitchFamily="66" charset="0"/>
            </a:endParaRPr>
          </a:p>
          <a:p>
            <a:r>
              <a:rPr lang="en-GB" dirty="0" smtClean="0">
                <a:latin typeface="Comic Sans MS" pitchFamily="66" charset="0"/>
              </a:rPr>
              <a:t>To be able to </a:t>
            </a:r>
            <a:r>
              <a:rPr lang="en-GB" b="1" i="1" u="sng" dirty="0" smtClean="0">
                <a:latin typeface="Comic Sans MS" pitchFamily="66" charset="0"/>
              </a:rPr>
              <a:t>evaluate</a:t>
            </a:r>
            <a:r>
              <a:rPr lang="en-GB" dirty="0" smtClean="0">
                <a:latin typeface="Comic Sans MS" pitchFamily="66" charset="0"/>
              </a:rPr>
              <a:t> research into the effects of institutionalisation.</a:t>
            </a:r>
          </a:p>
          <a:p>
            <a:endParaRPr lang="en-GB" b="1" u="sng" dirty="0">
              <a:latin typeface="Comic Sans MS" pitchFamily="66" charset="0"/>
            </a:endParaRPr>
          </a:p>
        </p:txBody>
      </p:sp>
      <p:sp>
        <p:nvSpPr>
          <p:cNvPr id="3" name="Title 2"/>
          <p:cNvSpPr>
            <a:spLocks noGrp="1"/>
          </p:cNvSpPr>
          <p:nvPr>
            <p:ph type="title"/>
          </p:nvPr>
        </p:nvSpPr>
        <p:spPr>
          <a:xfrm>
            <a:off x="610092" y="176981"/>
            <a:ext cx="7543800" cy="914400"/>
          </a:xfrm>
        </p:spPr>
        <p:txBody>
          <a:bodyPr/>
          <a:lstStyle/>
          <a:p>
            <a:r>
              <a:rPr lang="en-GB" dirty="0" smtClean="0">
                <a:latin typeface="Comic Sans MS" pitchFamily="66" charset="0"/>
              </a:rPr>
              <a:t>Lesson Objectives</a:t>
            </a:r>
            <a:endParaRPr lang="en-GB" dirty="0">
              <a:latin typeface="Comic Sans MS" pitchFamily="66" charset="0"/>
            </a:endParaRPr>
          </a:p>
        </p:txBody>
      </p:sp>
      <p:pic>
        <p:nvPicPr>
          <p:cNvPr id="3074" name="Picture 2" descr="C:\Users\catherine.molyneux\AppData\Local\Microsoft\Windows\Temporary Internet Files\Content.IE5\D13Z76OU\137171418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8304" y="404664"/>
            <a:ext cx="1433334" cy="2139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85352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7504" y="-55756"/>
            <a:ext cx="8856984" cy="914400"/>
          </a:xfrm>
        </p:spPr>
        <p:txBody>
          <a:bodyPr/>
          <a:lstStyle/>
          <a:p>
            <a:pPr algn="ctr"/>
            <a:r>
              <a:rPr lang="en-GB" sz="3200" dirty="0" smtClean="0">
                <a:latin typeface="Comic Sans MS" pitchFamily="66" charset="0"/>
              </a:rPr>
              <a:t>The Bucharest Early Interventions Project</a:t>
            </a:r>
            <a:endParaRPr lang="en-GB" sz="3200" dirty="0">
              <a:latin typeface="Comic Sans MS" pitchFamily="66" charset="0"/>
            </a:endParaRPr>
          </a:p>
        </p:txBody>
      </p:sp>
      <p:sp>
        <p:nvSpPr>
          <p:cNvPr id="5" name="Rectangle 4"/>
          <p:cNvSpPr/>
          <p:nvPr/>
        </p:nvSpPr>
        <p:spPr>
          <a:xfrm>
            <a:off x="209294" y="908720"/>
            <a:ext cx="8712968" cy="266429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600" b="1" u="sng" dirty="0" smtClean="0">
                <a:latin typeface="Comic Sans MS" pitchFamily="66" charset="0"/>
              </a:rPr>
              <a:t>PROCEDURE:</a:t>
            </a:r>
            <a:r>
              <a:rPr lang="en-GB" sz="1600" dirty="0">
                <a:latin typeface="Comic Sans MS" pitchFamily="66" charset="0"/>
              </a:rPr>
              <a:t> </a:t>
            </a:r>
            <a:endParaRPr lang="en-GB" sz="1600" dirty="0" smtClean="0">
              <a:latin typeface="Comic Sans MS" pitchFamily="66" charset="0"/>
            </a:endParaRPr>
          </a:p>
          <a:p>
            <a:endParaRPr lang="en-GB" sz="1600" b="1" u="sng" dirty="0">
              <a:latin typeface="Comic Sans MS" pitchFamily="66" charset="0"/>
            </a:endParaRPr>
          </a:p>
          <a:p>
            <a:pPr marL="285750" indent="-285750">
              <a:buFont typeface="Arial" pitchFamily="34" charset="0"/>
              <a:buChar char="•"/>
            </a:pPr>
            <a:r>
              <a:rPr lang="en-GB" sz="1600" dirty="0" err="1" smtClean="0">
                <a:latin typeface="Comic Sans MS" pitchFamily="66" charset="0"/>
              </a:rPr>
              <a:t>Zeanah</a:t>
            </a:r>
            <a:r>
              <a:rPr lang="en-GB" sz="1600" dirty="0" smtClean="0">
                <a:latin typeface="Comic Sans MS" pitchFamily="66" charset="0"/>
              </a:rPr>
              <a:t> (2005) assessed attachment in 95 children aged 12-31 months who had spent most of their lives in institutional care (90% on average).</a:t>
            </a:r>
          </a:p>
          <a:p>
            <a:pPr marL="285750" indent="-285750">
              <a:buFont typeface="Arial" pitchFamily="34" charset="0"/>
              <a:buChar char="•"/>
            </a:pPr>
            <a:r>
              <a:rPr lang="en-GB" sz="1600" dirty="0" smtClean="0">
                <a:latin typeface="Comic Sans MS" pitchFamily="66" charset="0"/>
              </a:rPr>
              <a:t>Compared to a control group of 50 children (never spent time in an institution).</a:t>
            </a:r>
          </a:p>
          <a:p>
            <a:pPr marL="285750" indent="-285750">
              <a:buFont typeface="Arial" pitchFamily="34" charset="0"/>
              <a:buChar char="•"/>
            </a:pPr>
            <a:r>
              <a:rPr lang="en-GB" sz="1600" dirty="0" smtClean="0">
                <a:latin typeface="Comic Sans MS" pitchFamily="66" charset="0"/>
              </a:rPr>
              <a:t>Attachment measured using the </a:t>
            </a:r>
            <a:r>
              <a:rPr lang="en-GB" sz="1600" b="1" dirty="0" smtClean="0">
                <a:latin typeface="Comic Sans MS" pitchFamily="66" charset="0"/>
              </a:rPr>
              <a:t>Strange Situation</a:t>
            </a:r>
          </a:p>
          <a:p>
            <a:pPr marL="285750" indent="-285750">
              <a:buFont typeface="Arial" pitchFamily="34" charset="0"/>
              <a:buChar char="•"/>
            </a:pPr>
            <a:r>
              <a:rPr lang="en-GB" sz="1600" dirty="0" smtClean="0">
                <a:latin typeface="Comic Sans MS" pitchFamily="66" charset="0"/>
              </a:rPr>
              <a:t>Carers were interviewed about behaviours including; unusual social behaviour – clingy, attention seeking and inappropriately directed behaviour (in an attempt to assess for disinhibited attachment types).</a:t>
            </a:r>
            <a:endParaRPr lang="en-GB" sz="1600" dirty="0">
              <a:latin typeface="Comic Sans MS" pitchFamily="66" charset="0"/>
            </a:endParaRPr>
          </a:p>
        </p:txBody>
      </p:sp>
      <p:sp>
        <p:nvSpPr>
          <p:cNvPr id="6" name="Rectangle 5"/>
          <p:cNvSpPr/>
          <p:nvPr/>
        </p:nvSpPr>
        <p:spPr>
          <a:xfrm>
            <a:off x="209294" y="3573016"/>
            <a:ext cx="8714868" cy="30963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u="sng" dirty="0" smtClean="0">
                <a:latin typeface="Comic Sans MS" pitchFamily="66" charset="0"/>
              </a:rPr>
              <a:t>FINDINGS:</a:t>
            </a:r>
          </a:p>
          <a:p>
            <a:pPr algn="ctr"/>
            <a:endParaRPr lang="en-GB" b="1" u="sng" dirty="0" smtClean="0">
              <a:latin typeface="Comic Sans MS" pitchFamily="66" charset="0"/>
            </a:endParaRPr>
          </a:p>
          <a:p>
            <a:r>
              <a:rPr lang="en-GB" b="1" u="sng" dirty="0" smtClean="0">
                <a:latin typeface="Comic Sans MS" pitchFamily="66" charset="0"/>
              </a:rPr>
              <a:t>The Control Group:</a:t>
            </a:r>
            <a:endParaRPr lang="en-GB" b="1" u="sng" dirty="0">
              <a:latin typeface="Comic Sans MS" pitchFamily="66" charset="0"/>
            </a:endParaRPr>
          </a:p>
          <a:p>
            <a:r>
              <a:rPr lang="en-GB" dirty="0" smtClean="0">
                <a:latin typeface="Comic Sans MS" pitchFamily="66" charset="0"/>
              </a:rPr>
              <a:t>74% = securely attached, less than 20% = Disinhibited attachment</a:t>
            </a:r>
          </a:p>
          <a:p>
            <a:endParaRPr lang="en-GB" dirty="0">
              <a:latin typeface="Comic Sans MS" pitchFamily="66" charset="0"/>
            </a:endParaRPr>
          </a:p>
          <a:p>
            <a:r>
              <a:rPr lang="en-GB" b="1" u="sng" dirty="0" smtClean="0">
                <a:latin typeface="Comic Sans MS" pitchFamily="66" charset="0"/>
              </a:rPr>
              <a:t>The Institutionalised Group:</a:t>
            </a:r>
          </a:p>
          <a:p>
            <a:r>
              <a:rPr lang="en-GB" dirty="0" smtClean="0">
                <a:latin typeface="Comic Sans MS" pitchFamily="66" charset="0"/>
              </a:rPr>
              <a:t>19% = securely attached</a:t>
            </a:r>
          </a:p>
          <a:p>
            <a:r>
              <a:rPr lang="en-GB" dirty="0" smtClean="0">
                <a:latin typeface="Comic Sans MS" pitchFamily="66" charset="0"/>
              </a:rPr>
              <a:t>65% = Disorganised attachment type (type D, Main and </a:t>
            </a:r>
            <a:r>
              <a:rPr lang="en-GB" dirty="0" err="1" smtClean="0">
                <a:latin typeface="Comic Sans MS" pitchFamily="66" charset="0"/>
              </a:rPr>
              <a:t>Soloman</a:t>
            </a:r>
            <a:r>
              <a:rPr lang="en-GB" dirty="0" smtClean="0">
                <a:latin typeface="Comic Sans MS" pitchFamily="66" charset="0"/>
              </a:rPr>
              <a:t>)</a:t>
            </a:r>
          </a:p>
          <a:p>
            <a:r>
              <a:rPr lang="en-GB" dirty="0" smtClean="0">
                <a:latin typeface="Comic Sans MS" pitchFamily="66" charset="0"/>
              </a:rPr>
              <a:t>44% = Disinhibited Attachment type</a:t>
            </a:r>
          </a:p>
        </p:txBody>
      </p:sp>
    </p:spTree>
    <p:extLst>
      <p:ext uri="{BB962C8B-B14F-4D97-AF65-F5344CB8AC3E}">
        <p14:creationId xmlns:p14="http://schemas.microsoft.com/office/powerpoint/2010/main" val="2767662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484784"/>
            <a:ext cx="6096000" cy="4968552"/>
          </a:xfrm>
        </p:spPr>
        <p:txBody>
          <a:bodyPr>
            <a:normAutofit/>
          </a:bodyPr>
          <a:lstStyle/>
          <a:p>
            <a:r>
              <a:rPr lang="en-GB" dirty="0" smtClean="0">
                <a:latin typeface="Comic Sans MS" pitchFamily="66" charset="0"/>
              </a:rPr>
              <a:t>Think back to Harlow’s monkey study.</a:t>
            </a:r>
          </a:p>
          <a:p>
            <a:endParaRPr lang="en-GB" dirty="0">
              <a:latin typeface="Comic Sans MS" pitchFamily="66" charset="0"/>
            </a:endParaRPr>
          </a:p>
          <a:p>
            <a:r>
              <a:rPr lang="en-GB" dirty="0" smtClean="0">
                <a:latin typeface="Comic Sans MS" pitchFamily="66" charset="0"/>
              </a:rPr>
              <a:t>The monkey’s in the study were taken away from their mother’s straight after birth and suffered institutionalisation (locked in a cage with no emotional care).</a:t>
            </a:r>
          </a:p>
          <a:p>
            <a:endParaRPr lang="en-GB" dirty="0">
              <a:latin typeface="Comic Sans MS" pitchFamily="66" charset="0"/>
            </a:endParaRPr>
          </a:p>
          <a:p>
            <a:r>
              <a:rPr lang="en-GB" dirty="0" smtClean="0">
                <a:latin typeface="Comic Sans MS" pitchFamily="66" charset="0"/>
              </a:rPr>
              <a:t>When the monkeys were returned to their own environment how did they act?</a:t>
            </a:r>
          </a:p>
          <a:p>
            <a:endParaRPr lang="en-GB" dirty="0">
              <a:latin typeface="Comic Sans MS" pitchFamily="66" charset="0"/>
            </a:endParaRPr>
          </a:p>
          <a:p>
            <a:r>
              <a:rPr lang="en-GB" dirty="0" smtClean="0">
                <a:latin typeface="Comic Sans MS" pitchFamily="66" charset="0"/>
              </a:rPr>
              <a:t>How did they act when they became parents?</a:t>
            </a:r>
            <a:endParaRPr lang="en-GB" dirty="0">
              <a:latin typeface="Comic Sans MS" pitchFamily="66" charset="0"/>
            </a:endParaRPr>
          </a:p>
        </p:txBody>
      </p:sp>
      <p:sp>
        <p:nvSpPr>
          <p:cNvPr id="3" name="Title 2"/>
          <p:cNvSpPr>
            <a:spLocks noGrp="1"/>
          </p:cNvSpPr>
          <p:nvPr>
            <p:ph type="title"/>
          </p:nvPr>
        </p:nvSpPr>
        <p:spPr>
          <a:xfrm>
            <a:off x="251520" y="332656"/>
            <a:ext cx="7543800" cy="914400"/>
          </a:xfrm>
        </p:spPr>
        <p:txBody>
          <a:bodyPr/>
          <a:lstStyle/>
          <a:p>
            <a:r>
              <a:rPr lang="en-GB" dirty="0" smtClean="0">
                <a:latin typeface="Comic Sans MS" pitchFamily="66" charset="0"/>
              </a:rPr>
              <a:t>Harlow’s Monkeys</a:t>
            </a:r>
            <a:endParaRPr lang="en-GB" dirty="0">
              <a:latin typeface="Comic Sans MS" pitchFamily="66" charset="0"/>
            </a:endParaRPr>
          </a:p>
        </p:txBody>
      </p:sp>
      <p:pic>
        <p:nvPicPr>
          <p:cNvPr id="5122" name="Picture 2" descr="C:\Users\catherine.molyneux\AppData\Local\Microsoft\Windows\Temporary Internet Files\Content.IE5\U1D1FDDW\clipart0021[1].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588224" y="188640"/>
            <a:ext cx="2398966" cy="6237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52417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124744"/>
            <a:ext cx="8496944" cy="5400600"/>
          </a:xfrm>
        </p:spPr>
        <p:txBody>
          <a:bodyPr>
            <a:normAutofit/>
          </a:bodyPr>
          <a:lstStyle/>
          <a:p>
            <a:r>
              <a:rPr lang="en-GB" sz="3000" b="1" u="sng" dirty="0" smtClean="0">
                <a:latin typeface="Comic Sans MS" pitchFamily="66" charset="0"/>
              </a:rPr>
              <a:t>Institutionalisation</a:t>
            </a:r>
            <a:r>
              <a:rPr lang="en-GB" dirty="0" smtClean="0">
                <a:latin typeface="Comic Sans MS" pitchFamily="66" charset="0"/>
              </a:rPr>
              <a:t> – placing children in a home in which carers are responsible for looking after the child (primary caregiver does not assume responsibility for the child’s up bringing)</a:t>
            </a:r>
          </a:p>
          <a:p>
            <a:pPr marL="18288" indent="0">
              <a:buNone/>
            </a:pPr>
            <a:endParaRPr lang="en-GB" dirty="0">
              <a:latin typeface="Comic Sans MS" pitchFamily="66" charset="0"/>
            </a:endParaRPr>
          </a:p>
          <a:p>
            <a:r>
              <a:rPr lang="en-GB" sz="3000" b="1" u="sng" dirty="0" smtClean="0">
                <a:latin typeface="Comic Sans MS" pitchFamily="66" charset="0"/>
              </a:rPr>
              <a:t>Maternal Deprivation </a:t>
            </a:r>
            <a:r>
              <a:rPr lang="en-GB" dirty="0" smtClean="0">
                <a:latin typeface="Comic Sans MS" pitchFamily="66" charset="0"/>
              </a:rPr>
              <a:t>- </a:t>
            </a:r>
            <a:r>
              <a:rPr lang="en-GB" dirty="0">
                <a:effectLst/>
                <a:latin typeface="Comic Sans MS" pitchFamily="66" charset="0"/>
              </a:rPr>
              <a:t>the lack of a </a:t>
            </a:r>
            <a:r>
              <a:rPr lang="en-GB" dirty="0" smtClean="0">
                <a:effectLst/>
                <a:latin typeface="Comic Sans MS" pitchFamily="66" charset="0"/>
              </a:rPr>
              <a:t>mother (or primary caregiver) </a:t>
            </a:r>
            <a:r>
              <a:rPr lang="en-GB" dirty="0">
                <a:effectLst/>
                <a:latin typeface="Comic Sans MS" pitchFamily="66" charset="0"/>
              </a:rPr>
              <a:t>in a child's life, considered a cause of psychological problems later in </a:t>
            </a:r>
            <a:r>
              <a:rPr lang="en-GB" dirty="0" smtClean="0">
                <a:effectLst/>
                <a:latin typeface="Comic Sans MS" pitchFamily="66" charset="0"/>
              </a:rPr>
              <a:t>life (John </a:t>
            </a:r>
            <a:r>
              <a:rPr lang="en-GB" dirty="0" err="1" smtClean="0">
                <a:effectLst/>
                <a:latin typeface="Comic Sans MS" pitchFamily="66" charset="0"/>
              </a:rPr>
              <a:t>Bowlby’s</a:t>
            </a:r>
            <a:r>
              <a:rPr lang="en-GB" dirty="0" smtClean="0">
                <a:effectLst/>
                <a:latin typeface="Comic Sans MS" pitchFamily="66" charset="0"/>
              </a:rPr>
              <a:t> Theory of Maternal Deprivation) </a:t>
            </a:r>
          </a:p>
          <a:p>
            <a:endParaRPr lang="en-GB" dirty="0">
              <a:effectLst/>
              <a:latin typeface="Comic Sans MS" pitchFamily="66" charset="0"/>
            </a:endParaRPr>
          </a:p>
        </p:txBody>
      </p:sp>
      <p:sp>
        <p:nvSpPr>
          <p:cNvPr id="3" name="Title 2"/>
          <p:cNvSpPr>
            <a:spLocks noGrp="1"/>
          </p:cNvSpPr>
          <p:nvPr>
            <p:ph type="title"/>
          </p:nvPr>
        </p:nvSpPr>
        <p:spPr>
          <a:xfrm>
            <a:off x="107504" y="176981"/>
            <a:ext cx="8856984" cy="914400"/>
          </a:xfrm>
        </p:spPr>
        <p:txBody>
          <a:bodyPr/>
          <a:lstStyle/>
          <a:p>
            <a:pPr algn="ctr"/>
            <a:r>
              <a:rPr lang="en-GB" dirty="0" smtClean="0">
                <a:latin typeface="Comic Sans MS" pitchFamily="66" charset="0"/>
              </a:rPr>
              <a:t>Definition of Key Terms</a:t>
            </a:r>
            <a:endParaRPr lang="en-GB" dirty="0">
              <a:latin typeface="Comic Sans MS" pitchFamily="66" charset="0"/>
            </a:endParaRPr>
          </a:p>
        </p:txBody>
      </p:sp>
      <p:pic>
        <p:nvPicPr>
          <p:cNvPr id="1026" name="Picture 2" descr="C:\Users\catherine.molyneux\AppData\Local\Microsoft\Windows\Temporary Internet Files\Content.IE5\E4QN31JU\diccy[1].gif"/>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271043" y="5085184"/>
            <a:ext cx="1897017" cy="17510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53817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196752"/>
            <a:ext cx="8424936" cy="5256584"/>
          </a:xfrm>
          <a:ln w="38100">
            <a:solidFill>
              <a:schemeClr val="accent1"/>
            </a:solidFill>
          </a:ln>
        </p:spPr>
        <p:txBody>
          <a:bodyPr>
            <a:noAutofit/>
          </a:bodyPr>
          <a:lstStyle/>
          <a:p>
            <a:endParaRPr lang="en-GB" sz="2500" dirty="0" smtClean="0">
              <a:latin typeface="Comic Sans MS" pitchFamily="66" charset="0"/>
            </a:endParaRPr>
          </a:p>
          <a:p>
            <a:endParaRPr lang="en-GB" sz="2500" dirty="0">
              <a:latin typeface="Comic Sans MS" pitchFamily="66" charset="0"/>
            </a:endParaRPr>
          </a:p>
          <a:p>
            <a:endParaRPr lang="en-GB" sz="2500" dirty="0" smtClean="0">
              <a:latin typeface="Comic Sans MS" pitchFamily="66" charset="0"/>
            </a:endParaRPr>
          </a:p>
          <a:p>
            <a:endParaRPr lang="en-GB" sz="2500" dirty="0">
              <a:latin typeface="Comic Sans MS" pitchFamily="66" charset="0"/>
            </a:endParaRPr>
          </a:p>
          <a:p>
            <a:endParaRPr lang="en-GB" sz="2500" dirty="0" smtClean="0">
              <a:latin typeface="Comic Sans MS" pitchFamily="66" charset="0"/>
            </a:endParaRPr>
          </a:p>
          <a:p>
            <a:endParaRPr lang="en-GB" sz="2500" dirty="0">
              <a:latin typeface="Comic Sans MS" pitchFamily="66" charset="0"/>
            </a:endParaRPr>
          </a:p>
          <a:p>
            <a:endParaRPr lang="en-GB" sz="2500" dirty="0" smtClean="0">
              <a:latin typeface="Comic Sans MS" pitchFamily="66" charset="0"/>
            </a:endParaRPr>
          </a:p>
          <a:p>
            <a:endParaRPr lang="en-GB" sz="2500" dirty="0" smtClean="0">
              <a:latin typeface="Comic Sans MS" pitchFamily="66" charset="0"/>
            </a:endParaRPr>
          </a:p>
          <a:p>
            <a:endParaRPr lang="en-GB" sz="2500" dirty="0" smtClean="0">
              <a:latin typeface="Comic Sans MS" pitchFamily="66" charset="0"/>
            </a:endParaRPr>
          </a:p>
          <a:p>
            <a:endParaRPr lang="en-GB" sz="2500" dirty="0">
              <a:latin typeface="Comic Sans MS" pitchFamily="66" charset="0"/>
            </a:endParaRPr>
          </a:p>
          <a:p>
            <a:r>
              <a:rPr lang="en-GB" sz="2500" dirty="0" smtClean="0">
                <a:latin typeface="Comic Sans MS" pitchFamily="66" charset="0"/>
              </a:rPr>
              <a:t>Watch the video clip of Genie and Bulgaria’s Abandoned Children – What do these cases suggest to us about the effects of institutionalisation?</a:t>
            </a:r>
          </a:p>
          <a:p>
            <a:endParaRPr lang="en-GB" sz="2500" dirty="0">
              <a:latin typeface="Comic Sans MS" pitchFamily="66" charset="0"/>
            </a:endParaRPr>
          </a:p>
          <a:p>
            <a:r>
              <a:rPr lang="en-GB" sz="2500" dirty="0" smtClean="0">
                <a:latin typeface="Comic Sans MS" pitchFamily="66" charset="0"/>
              </a:rPr>
              <a:t>Have a look at the cases that have been presented on your desk. Use these cases to </a:t>
            </a:r>
            <a:r>
              <a:rPr lang="en-GB" sz="2500" b="1" i="1" dirty="0" smtClean="0">
                <a:latin typeface="Comic Sans MS" pitchFamily="66" charset="0"/>
              </a:rPr>
              <a:t>complete the mind map </a:t>
            </a:r>
            <a:r>
              <a:rPr lang="en-GB" sz="2500" dirty="0" smtClean="0">
                <a:latin typeface="Comic Sans MS" pitchFamily="66" charset="0"/>
              </a:rPr>
              <a:t>investigating the effects of institutionalisation.</a:t>
            </a:r>
          </a:p>
          <a:p>
            <a:endParaRPr lang="en-GB" sz="2500" dirty="0" smtClean="0">
              <a:latin typeface="Comic Sans MS" pitchFamily="66" charset="0"/>
            </a:endParaRPr>
          </a:p>
          <a:p>
            <a:pPr marL="18288" indent="0">
              <a:buNone/>
            </a:pPr>
            <a:endParaRPr lang="en-GB" sz="2500" dirty="0">
              <a:latin typeface="Comic Sans MS" pitchFamily="66" charset="0"/>
            </a:endParaRPr>
          </a:p>
          <a:p>
            <a:r>
              <a:rPr lang="en-GB" sz="2500" dirty="0" smtClean="0">
                <a:latin typeface="Comic Sans MS" pitchFamily="66" charset="0"/>
              </a:rPr>
              <a:t>Using all this information, consider how institutionalisation affects; physical, intellectual and social and emotional development.</a:t>
            </a:r>
          </a:p>
          <a:p>
            <a:endParaRPr lang="en-GB" sz="2500" dirty="0">
              <a:latin typeface="Comic Sans MS" pitchFamily="66" charset="0"/>
            </a:endParaRPr>
          </a:p>
          <a:p>
            <a:pPr marL="18288" indent="0">
              <a:buNone/>
            </a:pPr>
            <a:endParaRPr lang="en-GB" sz="2500" dirty="0">
              <a:latin typeface="Comic Sans MS" pitchFamily="66" charset="0"/>
            </a:endParaRPr>
          </a:p>
          <a:p>
            <a:pPr marL="18288" indent="0">
              <a:buNone/>
            </a:pPr>
            <a:endParaRPr lang="en-GB" sz="2500" dirty="0" smtClean="0">
              <a:latin typeface="Comic Sans MS" pitchFamily="66" charset="0"/>
            </a:endParaRPr>
          </a:p>
          <a:p>
            <a:pPr marL="18288" indent="0">
              <a:buNone/>
            </a:pPr>
            <a:endParaRPr lang="en-GB" sz="2500" dirty="0">
              <a:latin typeface="Comic Sans MS" pitchFamily="66" charset="0"/>
            </a:endParaRPr>
          </a:p>
          <a:p>
            <a:pPr marL="18288" indent="0">
              <a:buNone/>
            </a:pPr>
            <a:endParaRPr lang="en-GB" sz="2500" dirty="0" smtClean="0">
              <a:latin typeface="Comic Sans MS" pitchFamily="66" charset="0"/>
            </a:endParaRPr>
          </a:p>
          <a:p>
            <a:pPr marL="18288" indent="0">
              <a:buNone/>
            </a:pPr>
            <a:endParaRPr lang="en-GB" sz="2500" dirty="0">
              <a:latin typeface="Comic Sans MS" pitchFamily="66" charset="0"/>
            </a:endParaRPr>
          </a:p>
          <a:p>
            <a:pPr marL="18288" indent="0">
              <a:buNone/>
            </a:pPr>
            <a:endParaRPr lang="en-GB" sz="2500" dirty="0" smtClean="0">
              <a:latin typeface="Comic Sans MS" pitchFamily="66" charset="0"/>
            </a:endParaRPr>
          </a:p>
          <a:p>
            <a:pPr marL="18288" indent="0">
              <a:buNone/>
            </a:pPr>
            <a:endParaRPr lang="en-GB" sz="2500" dirty="0">
              <a:latin typeface="Comic Sans MS" pitchFamily="66" charset="0"/>
            </a:endParaRPr>
          </a:p>
          <a:p>
            <a:pPr marL="18288" indent="0">
              <a:buNone/>
            </a:pPr>
            <a:endParaRPr lang="en-GB" sz="2500" dirty="0" smtClean="0">
              <a:latin typeface="Comic Sans MS" pitchFamily="66" charset="0"/>
            </a:endParaRPr>
          </a:p>
          <a:p>
            <a:pPr marL="18288" indent="0">
              <a:buNone/>
            </a:pPr>
            <a:endParaRPr lang="en-GB" sz="2500" dirty="0">
              <a:latin typeface="Comic Sans MS" pitchFamily="66" charset="0"/>
            </a:endParaRPr>
          </a:p>
        </p:txBody>
      </p:sp>
      <p:sp>
        <p:nvSpPr>
          <p:cNvPr id="3" name="Title 2"/>
          <p:cNvSpPr>
            <a:spLocks noGrp="1"/>
          </p:cNvSpPr>
          <p:nvPr>
            <p:ph type="title"/>
          </p:nvPr>
        </p:nvSpPr>
        <p:spPr>
          <a:xfrm>
            <a:off x="179512" y="176981"/>
            <a:ext cx="8712968" cy="914400"/>
          </a:xfrm>
        </p:spPr>
        <p:txBody>
          <a:bodyPr/>
          <a:lstStyle/>
          <a:p>
            <a:r>
              <a:rPr lang="en-GB" sz="4000" dirty="0" smtClean="0">
                <a:latin typeface="Comic Sans MS" pitchFamily="66" charset="0"/>
              </a:rPr>
              <a:t>The Effects of Institutionalisation</a:t>
            </a:r>
            <a:endParaRPr lang="en-GB" sz="4000" dirty="0">
              <a:latin typeface="Comic Sans MS" pitchFamily="66" charset="0"/>
            </a:endParaRPr>
          </a:p>
        </p:txBody>
      </p:sp>
    </p:spTree>
    <p:extLst>
      <p:ext uri="{BB962C8B-B14F-4D97-AF65-F5344CB8AC3E}">
        <p14:creationId xmlns:p14="http://schemas.microsoft.com/office/powerpoint/2010/main" val="21304320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69777" y="1793941"/>
            <a:ext cx="3744416" cy="18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effectLst>
                  <a:outerShdw blurRad="38100" dist="38100" dir="2700000" algn="tl">
                    <a:srgbClr val="000000">
                      <a:alpha val="43137"/>
                    </a:srgbClr>
                  </a:outerShdw>
                </a:effectLst>
                <a:latin typeface="Comic Sans MS" pitchFamily="66" charset="0"/>
              </a:rPr>
              <a:t>What are the Effects of Institutionalisation?</a:t>
            </a:r>
            <a:endParaRPr lang="en-GB" sz="2800" b="1" dirty="0">
              <a:effectLst>
                <a:outerShdw blurRad="38100" dist="38100" dir="2700000" algn="tl">
                  <a:srgbClr val="000000">
                    <a:alpha val="43137"/>
                  </a:srgbClr>
                </a:outerShdw>
              </a:effectLst>
              <a:latin typeface="Comic Sans MS" pitchFamily="66" charset="0"/>
            </a:endParaRPr>
          </a:p>
        </p:txBody>
      </p:sp>
      <p:sp>
        <p:nvSpPr>
          <p:cNvPr id="5" name="Rectangle 4"/>
          <p:cNvSpPr/>
          <p:nvPr/>
        </p:nvSpPr>
        <p:spPr>
          <a:xfrm>
            <a:off x="179512" y="188640"/>
            <a:ext cx="2088232"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effectLst>
                  <a:outerShdw blurRad="38100" dist="38100" dir="2700000" algn="tl">
                    <a:srgbClr val="000000">
                      <a:alpha val="43137"/>
                    </a:srgbClr>
                  </a:outerShdw>
                </a:effectLst>
                <a:latin typeface="Comic Sans MS" pitchFamily="66" charset="0"/>
              </a:rPr>
              <a:t>Physical</a:t>
            </a:r>
            <a:endParaRPr lang="en-GB" dirty="0"/>
          </a:p>
        </p:txBody>
      </p:sp>
      <p:sp>
        <p:nvSpPr>
          <p:cNvPr id="6" name="Rectangle 5"/>
          <p:cNvSpPr/>
          <p:nvPr/>
        </p:nvSpPr>
        <p:spPr>
          <a:xfrm>
            <a:off x="6804248" y="227864"/>
            <a:ext cx="2088232"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effectLst>
                  <a:outerShdw blurRad="38100" dist="38100" dir="2700000" algn="tl">
                    <a:srgbClr val="000000">
                      <a:alpha val="43137"/>
                    </a:srgbClr>
                  </a:outerShdw>
                </a:effectLst>
                <a:latin typeface="Comic Sans MS" pitchFamily="66" charset="0"/>
              </a:rPr>
              <a:t>Intellectual</a:t>
            </a:r>
            <a:endParaRPr lang="en-GB" b="1" dirty="0">
              <a:effectLst>
                <a:outerShdw blurRad="38100" dist="38100" dir="2700000" algn="tl">
                  <a:srgbClr val="000000">
                    <a:alpha val="43137"/>
                  </a:srgbClr>
                </a:outerShdw>
              </a:effectLst>
              <a:latin typeface="Comic Sans MS" pitchFamily="66" charset="0"/>
            </a:endParaRPr>
          </a:p>
        </p:txBody>
      </p:sp>
      <p:sp>
        <p:nvSpPr>
          <p:cNvPr id="7" name="Rectangle 6"/>
          <p:cNvSpPr/>
          <p:nvPr/>
        </p:nvSpPr>
        <p:spPr>
          <a:xfrm>
            <a:off x="3383868" y="4077072"/>
            <a:ext cx="2088232"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effectLst>
                  <a:outerShdw blurRad="38100" dist="38100" dir="2700000" algn="tl">
                    <a:srgbClr val="000000">
                      <a:alpha val="43137"/>
                    </a:srgbClr>
                  </a:outerShdw>
                </a:effectLst>
                <a:latin typeface="Comic Sans MS" pitchFamily="66" charset="0"/>
              </a:rPr>
              <a:t>Emotional/Social</a:t>
            </a:r>
            <a:endParaRPr lang="en-GB" b="1" dirty="0">
              <a:effectLst>
                <a:outerShdw blurRad="38100" dist="38100" dir="2700000" algn="tl">
                  <a:srgbClr val="000000">
                    <a:alpha val="43137"/>
                  </a:srgbClr>
                </a:outerShdw>
              </a:effectLst>
              <a:latin typeface="Comic Sans MS" pitchFamily="66" charset="0"/>
            </a:endParaRPr>
          </a:p>
        </p:txBody>
      </p:sp>
      <p:sp>
        <p:nvSpPr>
          <p:cNvPr id="2" name="TextBox 1"/>
          <p:cNvSpPr txBox="1"/>
          <p:nvPr/>
        </p:nvSpPr>
        <p:spPr>
          <a:xfrm>
            <a:off x="179512" y="980728"/>
            <a:ext cx="2232248" cy="3416320"/>
          </a:xfrm>
          <a:prstGeom prst="rect">
            <a:avLst/>
          </a:prstGeom>
          <a:noFill/>
        </p:spPr>
        <p:txBody>
          <a:bodyPr wrap="square" rtlCol="0">
            <a:spAutoFit/>
          </a:bodyPr>
          <a:lstStyle/>
          <a:p>
            <a:pPr algn="ctr"/>
            <a:r>
              <a:rPr lang="en-GB" dirty="0" smtClean="0">
                <a:latin typeface="Comic Sans MS" pitchFamily="66" charset="0"/>
              </a:rPr>
              <a:t>Does institutionalisation impact on the infants growth? Consider whether the institutionalisation affects average height/weight/ sexual development in adolescents</a:t>
            </a:r>
            <a:endParaRPr lang="en-GB" dirty="0">
              <a:latin typeface="Comic Sans MS" pitchFamily="66" charset="0"/>
            </a:endParaRPr>
          </a:p>
        </p:txBody>
      </p:sp>
      <p:sp>
        <p:nvSpPr>
          <p:cNvPr id="8" name="TextBox 7"/>
          <p:cNvSpPr txBox="1"/>
          <p:nvPr/>
        </p:nvSpPr>
        <p:spPr>
          <a:xfrm>
            <a:off x="6732240" y="1106529"/>
            <a:ext cx="2232248" cy="3139321"/>
          </a:xfrm>
          <a:prstGeom prst="rect">
            <a:avLst/>
          </a:prstGeom>
          <a:noFill/>
        </p:spPr>
        <p:txBody>
          <a:bodyPr wrap="square" rtlCol="0">
            <a:spAutoFit/>
          </a:bodyPr>
          <a:lstStyle/>
          <a:p>
            <a:pPr algn="ctr"/>
            <a:r>
              <a:rPr lang="en-GB" dirty="0" smtClean="0">
                <a:latin typeface="Comic Sans MS" pitchFamily="66" charset="0"/>
              </a:rPr>
              <a:t>Does institutionalisation impact on the infants learning? Consider whether the institutionalisation affects average IQ, performance at school, language development etc…</a:t>
            </a:r>
            <a:endParaRPr lang="en-GB" dirty="0">
              <a:latin typeface="Comic Sans MS" pitchFamily="66" charset="0"/>
            </a:endParaRPr>
          </a:p>
        </p:txBody>
      </p:sp>
      <p:sp>
        <p:nvSpPr>
          <p:cNvPr id="9" name="TextBox 8"/>
          <p:cNvSpPr txBox="1"/>
          <p:nvPr/>
        </p:nvSpPr>
        <p:spPr>
          <a:xfrm>
            <a:off x="1979712" y="4725144"/>
            <a:ext cx="5256584" cy="1754326"/>
          </a:xfrm>
          <a:prstGeom prst="rect">
            <a:avLst/>
          </a:prstGeom>
          <a:noFill/>
        </p:spPr>
        <p:txBody>
          <a:bodyPr wrap="square" rtlCol="0">
            <a:spAutoFit/>
          </a:bodyPr>
          <a:lstStyle/>
          <a:p>
            <a:pPr algn="ctr"/>
            <a:r>
              <a:rPr lang="en-GB" dirty="0" smtClean="0">
                <a:latin typeface="Comic Sans MS" pitchFamily="66" charset="0"/>
              </a:rPr>
              <a:t>Does institutionalisation impact on the infants ability to form relationships with other individuals? Consider whether the institutionalisation affects the infants ability to form friendships, hold ‘healthy’ relationships with other individuals etc…</a:t>
            </a:r>
            <a:endParaRPr lang="en-GB" dirty="0">
              <a:latin typeface="Comic Sans MS" pitchFamily="66" charset="0"/>
            </a:endParaRPr>
          </a:p>
        </p:txBody>
      </p:sp>
    </p:spTree>
    <p:extLst>
      <p:ext uri="{BB962C8B-B14F-4D97-AF65-F5344CB8AC3E}">
        <p14:creationId xmlns:p14="http://schemas.microsoft.com/office/powerpoint/2010/main" val="1891207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down)">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340768"/>
            <a:ext cx="7632848" cy="4896544"/>
          </a:xfrm>
          <a:ln w="38100">
            <a:solidFill>
              <a:schemeClr val="accent1"/>
            </a:solidFill>
          </a:ln>
        </p:spPr>
        <p:txBody>
          <a:bodyPr>
            <a:normAutofit/>
          </a:bodyPr>
          <a:lstStyle/>
          <a:p>
            <a:r>
              <a:rPr lang="en-GB" sz="2800" dirty="0" smtClean="0">
                <a:latin typeface="Comic Sans MS" pitchFamily="66" charset="0"/>
              </a:rPr>
              <a:t>Research into Maternal Deprivation has turned to orphan studies as a means of studying deprivation.</a:t>
            </a:r>
          </a:p>
          <a:p>
            <a:endParaRPr lang="en-GB" sz="2800" dirty="0">
              <a:latin typeface="Comic Sans MS" pitchFamily="66" charset="0"/>
            </a:endParaRPr>
          </a:p>
          <a:p>
            <a:r>
              <a:rPr lang="en-GB" sz="2800" dirty="0" smtClean="0">
                <a:latin typeface="Comic Sans MS" pitchFamily="66" charset="0"/>
              </a:rPr>
              <a:t>The former president of Romania required Romanian women to have 5 children. Many Romanian parents couldn’t afford to keep the children and so the children ended up being placed in Orphanages.</a:t>
            </a:r>
            <a:endParaRPr lang="en-GB" sz="2800" dirty="0">
              <a:latin typeface="Comic Sans MS" pitchFamily="66" charset="0"/>
            </a:endParaRPr>
          </a:p>
        </p:txBody>
      </p:sp>
      <p:sp>
        <p:nvSpPr>
          <p:cNvPr id="3" name="Title 2"/>
          <p:cNvSpPr>
            <a:spLocks noGrp="1"/>
          </p:cNvSpPr>
          <p:nvPr>
            <p:ph type="title"/>
          </p:nvPr>
        </p:nvSpPr>
        <p:spPr>
          <a:xfrm>
            <a:off x="323528" y="176981"/>
            <a:ext cx="8568952" cy="914400"/>
          </a:xfrm>
        </p:spPr>
        <p:txBody>
          <a:bodyPr/>
          <a:lstStyle/>
          <a:p>
            <a:r>
              <a:rPr lang="en-GB" dirty="0" smtClean="0">
                <a:latin typeface="Comic Sans MS" pitchFamily="66" charset="0"/>
              </a:rPr>
              <a:t>Romanian Orphan Studies</a:t>
            </a:r>
            <a:endParaRPr lang="en-GB" dirty="0">
              <a:latin typeface="Comic Sans MS" pitchFamily="66" charset="0"/>
            </a:endParaRPr>
          </a:p>
        </p:txBody>
      </p:sp>
    </p:spTree>
    <p:extLst>
      <p:ext uri="{BB962C8B-B14F-4D97-AF65-F5344CB8AC3E}">
        <p14:creationId xmlns:p14="http://schemas.microsoft.com/office/powerpoint/2010/main" val="22253817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124744"/>
            <a:ext cx="8496944" cy="5400600"/>
          </a:xfrm>
        </p:spPr>
        <p:txBody>
          <a:bodyPr>
            <a:normAutofit/>
          </a:bodyPr>
          <a:lstStyle/>
          <a:p>
            <a:r>
              <a:rPr lang="en-GB" sz="3000" b="1" u="sng" dirty="0" smtClean="0">
                <a:latin typeface="Comic Sans MS" pitchFamily="66" charset="0"/>
              </a:rPr>
              <a:t>Institutionalisation</a:t>
            </a:r>
            <a:r>
              <a:rPr lang="en-GB" dirty="0" smtClean="0">
                <a:latin typeface="Comic Sans MS" pitchFamily="66" charset="0"/>
              </a:rPr>
              <a:t> – placing children in a home in which carers are responsible for looking after the child (primary caregiver does not assume responsibility for the child’s up bringing)</a:t>
            </a:r>
          </a:p>
          <a:p>
            <a:pPr marL="18288" indent="0">
              <a:buNone/>
            </a:pPr>
            <a:endParaRPr lang="en-GB" dirty="0">
              <a:latin typeface="Comic Sans MS" pitchFamily="66" charset="0"/>
            </a:endParaRPr>
          </a:p>
          <a:p>
            <a:r>
              <a:rPr lang="en-GB" sz="3000" b="1" u="sng" dirty="0" smtClean="0">
                <a:latin typeface="Comic Sans MS" pitchFamily="66" charset="0"/>
              </a:rPr>
              <a:t>Maternal Deprivation </a:t>
            </a:r>
            <a:r>
              <a:rPr lang="en-GB" dirty="0" smtClean="0">
                <a:latin typeface="Comic Sans MS" pitchFamily="66" charset="0"/>
              </a:rPr>
              <a:t>- </a:t>
            </a:r>
            <a:r>
              <a:rPr lang="en-GB" dirty="0">
                <a:effectLst/>
                <a:latin typeface="Comic Sans MS" pitchFamily="66" charset="0"/>
              </a:rPr>
              <a:t>the lack of a </a:t>
            </a:r>
            <a:r>
              <a:rPr lang="en-GB" dirty="0" smtClean="0">
                <a:effectLst/>
                <a:latin typeface="Comic Sans MS" pitchFamily="66" charset="0"/>
              </a:rPr>
              <a:t>mother (or primary caregiver) </a:t>
            </a:r>
            <a:r>
              <a:rPr lang="en-GB" dirty="0">
                <a:effectLst/>
                <a:latin typeface="Comic Sans MS" pitchFamily="66" charset="0"/>
              </a:rPr>
              <a:t>in a child's life, considered a cause of psychological problems later in </a:t>
            </a:r>
            <a:r>
              <a:rPr lang="en-GB" dirty="0" smtClean="0">
                <a:effectLst/>
                <a:latin typeface="Comic Sans MS" pitchFamily="66" charset="0"/>
              </a:rPr>
              <a:t>life (John </a:t>
            </a:r>
            <a:r>
              <a:rPr lang="en-GB" dirty="0" err="1" smtClean="0">
                <a:effectLst/>
                <a:latin typeface="Comic Sans MS" pitchFamily="66" charset="0"/>
              </a:rPr>
              <a:t>Bowlby’s</a:t>
            </a:r>
            <a:r>
              <a:rPr lang="en-GB" dirty="0" smtClean="0">
                <a:effectLst/>
                <a:latin typeface="Comic Sans MS" pitchFamily="66" charset="0"/>
              </a:rPr>
              <a:t> Theory of Maternal Deprivation) </a:t>
            </a:r>
          </a:p>
          <a:p>
            <a:endParaRPr lang="en-GB" dirty="0">
              <a:effectLst/>
              <a:latin typeface="Comic Sans MS" pitchFamily="66" charset="0"/>
            </a:endParaRPr>
          </a:p>
          <a:p>
            <a:r>
              <a:rPr lang="en-GB" sz="3000" b="1" u="sng" dirty="0" smtClean="0">
                <a:latin typeface="Comic Sans MS" pitchFamily="66" charset="0"/>
              </a:rPr>
              <a:t>Disinhibited Attachment Types </a:t>
            </a:r>
            <a:r>
              <a:rPr lang="en-GB" dirty="0" smtClean="0">
                <a:effectLst/>
                <a:latin typeface="Comic Sans MS" pitchFamily="66" charset="0"/>
              </a:rPr>
              <a:t>– individuals who display attention seeking, clinginess and social behaviours directed indiscriminately towards adults (familiar and unfamiliar)</a:t>
            </a:r>
            <a:endParaRPr lang="en-GB" dirty="0">
              <a:latin typeface="Comic Sans MS" pitchFamily="66" charset="0"/>
            </a:endParaRPr>
          </a:p>
        </p:txBody>
      </p:sp>
      <p:sp>
        <p:nvSpPr>
          <p:cNvPr id="3" name="Title 2"/>
          <p:cNvSpPr>
            <a:spLocks noGrp="1"/>
          </p:cNvSpPr>
          <p:nvPr>
            <p:ph type="title"/>
          </p:nvPr>
        </p:nvSpPr>
        <p:spPr>
          <a:xfrm>
            <a:off x="107504" y="176981"/>
            <a:ext cx="8856984" cy="914400"/>
          </a:xfrm>
        </p:spPr>
        <p:txBody>
          <a:bodyPr/>
          <a:lstStyle/>
          <a:p>
            <a:pPr algn="ctr"/>
            <a:r>
              <a:rPr lang="en-GB" dirty="0" smtClean="0">
                <a:latin typeface="Comic Sans MS" pitchFamily="66" charset="0"/>
              </a:rPr>
              <a:t>Definition of Key Terms</a:t>
            </a:r>
            <a:endParaRPr lang="en-GB" dirty="0">
              <a:latin typeface="Comic Sans MS" pitchFamily="66" charset="0"/>
            </a:endParaRPr>
          </a:p>
        </p:txBody>
      </p:sp>
      <p:pic>
        <p:nvPicPr>
          <p:cNvPr id="1026" name="Picture 2" descr="C:\Users\catherine.molyneux\AppData\Local\Microsoft\Windows\Temporary Internet Files\Content.IE5\E4QN31JU\diccy[1].gif"/>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59741" y="5443982"/>
            <a:ext cx="1508319" cy="13922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308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340768"/>
            <a:ext cx="7632848" cy="4896544"/>
          </a:xfrm>
        </p:spPr>
        <p:txBody>
          <a:bodyPr>
            <a:normAutofit/>
          </a:bodyPr>
          <a:lstStyle/>
          <a:p>
            <a:r>
              <a:rPr lang="en-GB" sz="2800" dirty="0" smtClean="0">
                <a:latin typeface="Comic Sans MS" pitchFamily="66" charset="0"/>
              </a:rPr>
              <a:t>Research into Maternal Deprivation has turned to orphan studies as a means of studying deprivation.</a:t>
            </a:r>
          </a:p>
          <a:p>
            <a:endParaRPr lang="en-GB" sz="2800" dirty="0">
              <a:latin typeface="Comic Sans MS" pitchFamily="66" charset="0"/>
            </a:endParaRPr>
          </a:p>
          <a:p>
            <a:r>
              <a:rPr lang="en-GB" sz="2800" dirty="0" smtClean="0">
                <a:latin typeface="Comic Sans MS" pitchFamily="66" charset="0"/>
              </a:rPr>
              <a:t>The former president of Romania required Romanian women to have 5 children. Many Romanian parents couldn’t afford to keep the children and so the children ended up being placed in Orphanages.</a:t>
            </a:r>
            <a:endParaRPr lang="en-GB" sz="2800" dirty="0">
              <a:latin typeface="Comic Sans MS" pitchFamily="66" charset="0"/>
            </a:endParaRPr>
          </a:p>
        </p:txBody>
      </p:sp>
      <p:sp>
        <p:nvSpPr>
          <p:cNvPr id="3" name="Title 2"/>
          <p:cNvSpPr>
            <a:spLocks noGrp="1"/>
          </p:cNvSpPr>
          <p:nvPr>
            <p:ph type="title"/>
          </p:nvPr>
        </p:nvSpPr>
        <p:spPr>
          <a:xfrm>
            <a:off x="323528" y="176981"/>
            <a:ext cx="8568952" cy="914400"/>
          </a:xfrm>
        </p:spPr>
        <p:txBody>
          <a:bodyPr/>
          <a:lstStyle/>
          <a:p>
            <a:r>
              <a:rPr lang="en-GB" sz="4200" dirty="0" smtClean="0">
                <a:latin typeface="Comic Sans MS" pitchFamily="66" charset="0"/>
              </a:rPr>
              <a:t>Recap - Romanian Orphan Studies</a:t>
            </a:r>
            <a:endParaRPr lang="en-GB" sz="4200" dirty="0">
              <a:latin typeface="Comic Sans MS" pitchFamily="66" charset="0"/>
            </a:endParaRPr>
          </a:p>
        </p:txBody>
      </p:sp>
    </p:spTree>
    <p:extLst>
      <p:ext uri="{BB962C8B-B14F-4D97-AF65-F5344CB8AC3E}">
        <p14:creationId xmlns:p14="http://schemas.microsoft.com/office/powerpoint/2010/main" val="16477465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7504" y="31324"/>
            <a:ext cx="8856984" cy="914400"/>
          </a:xfrm>
        </p:spPr>
        <p:txBody>
          <a:bodyPr/>
          <a:lstStyle/>
          <a:p>
            <a:pPr algn="ctr"/>
            <a:r>
              <a:rPr lang="en-GB" sz="3500" dirty="0" err="1" smtClean="0">
                <a:latin typeface="Comic Sans MS" pitchFamily="66" charset="0"/>
              </a:rPr>
              <a:t>Rutter’s</a:t>
            </a:r>
            <a:r>
              <a:rPr lang="en-GB" sz="3500" dirty="0" smtClean="0">
                <a:latin typeface="Comic Sans MS" pitchFamily="66" charset="0"/>
              </a:rPr>
              <a:t> ERA </a:t>
            </a:r>
            <a:r>
              <a:rPr lang="en-GB" dirty="0" smtClean="0">
                <a:latin typeface="Comic Sans MS" pitchFamily="66" charset="0"/>
              </a:rPr>
              <a:t>(</a:t>
            </a:r>
            <a:r>
              <a:rPr lang="en-GB" sz="2500" dirty="0" smtClean="0">
                <a:latin typeface="Comic Sans MS" pitchFamily="66" charset="0"/>
              </a:rPr>
              <a:t>English Romanian Adoptee) </a:t>
            </a:r>
            <a:r>
              <a:rPr lang="en-GB" sz="3500" dirty="0" smtClean="0">
                <a:latin typeface="Comic Sans MS" pitchFamily="66" charset="0"/>
              </a:rPr>
              <a:t>Study</a:t>
            </a:r>
            <a:endParaRPr lang="en-GB" sz="3500" dirty="0">
              <a:latin typeface="Comic Sans MS" pitchFamily="66" charset="0"/>
            </a:endParaRPr>
          </a:p>
        </p:txBody>
      </p:sp>
      <p:sp>
        <p:nvSpPr>
          <p:cNvPr id="4" name="Rectangle 3"/>
          <p:cNvSpPr/>
          <p:nvPr/>
        </p:nvSpPr>
        <p:spPr>
          <a:xfrm>
            <a:off x="179512" y="980728"/>
            <a:ext cx="8712968"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u="sng" dirty="0" smtClean="0">
                <a:latin typeface="Comic Sans MS" pitchFamily="66" charset="0"/>
              </a:rPr>
              <a:t>AIM:</a:t>
            </a:r>
            <a:r>
              <a:rPr lang="en-GB" dirty="0" smtClean="0">
                <a:latin typeface="Comic Sans MS" pitchFamily="66" charset="0"/>
              </a:rPr>
              <a:t> To investigate the effects of early institutionalisation and deprivation on later life development.</a:t>
            </a:r>
            <a:endParaRPr lang="en-GB" dirty="0">
              <a:latin typeface="Comic Sans MS" pitchFamily="66" charset="0"/>
            </a:endParaRPr>
          </a:p>
        </p:txBody>
      </p:sp>
      <p:sp>
        <p:nvSpPr>
          <p:cNvPr id="5" name="Rectangle 4"/>
          <p:cNvSpPr/>
          <p:nvPr/>
        </p:nvSpPr>
        <p:spPr>
          <a:xfrm>
            <a:off x="179512" y="2060848"/>
            <a:ext cx="8712968" cy="230425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b="1" u="sng" dirty="0" smtClean="0">
                <a:latin typeface="Comic Sans MS" pitchFamily="66" charset="0"/>
              </a:rPr>
              <a:t>PROCEDURE:</a:t>
            </a:r>
            <a:r>
              <a:rPr lang="en-GB" dirty="0">
                <a:latin typeface="Comic Sans MS" pitchFamily="66" charset="0"/>
              </a:rPr>
              <a:t> </a:t>
            </a:r>
            <a:endParaRPr lang="en-GB" dirty="0" smtClean="0">
              <a:latin typeface="Comic Sans MS" pitchFamily="66" charset="0"/>
            </a:endParaRPr>
          </a:p>
          <a:p>
            <a:pPr algn="ctr"/>
            <a:endParaRPr lang="en-GB" b="1" u="sng" dirty="0">
              <a:latin typeface="Comic Sans MS" pitchFamily="66" charset="0"/>
            </a:endParaRPr>
          </a:p>
          <a:p>
            <a:pPr marL="285750" indent="-285750" algn="ctr">
              <a:buFont typeface="Arial" pitchFamily="34" charset="0"/>
              <a:buChar char="•"/>
            </a:pPr>
            <a:r>
              <a:rPr lang="en-GB" dirty="0" err="1" smtClean="0">
                <a:latin typeface="Comic Sans MS" pitchFamily="66" charset="0"/>
              </a:rPr>
              <a:t>Rutter</a:t>
            </a:r>
            <a:r>
              <a:rPr lang="en-GB" dirty="0" smtClean="0">
                <a:latin typeface="Comic Sans MS" pitchFamily="66" charset="0"/>
              </a:rPr>
              <a:t> (2011) followed a group of 165 Romanian orphans (adopted in Britain)</a:t>
            </a:r>
          </a:p>
          <a:p>
            <a:pPr marL="285750" indent="-285750" algn="ctr">
              <a:buFont typeface="Arial" pitchFamily="34" charset="0"/>
              <a:buChar char="•"/>
            </a:pPr>
            <a:r>
              <a:rPr lang="en-GB" dirty="0" smtClean="0">
                <a:latin typeface="Comic Sans MS" pitchFamily="66" charset="0"/>
              </a:rPr>
              <a:t>Would good care make up for poor early experiences in institutions?</a:t>
            </a:r>
          </a:p>
          <a:p>
            <a:pPr marL="285750" indent="-285750" algn="ctr">
              <a:buFont typeface="Arial" pitchFamily="34" charset="0"/>
              <a:buChar char="•"/>
            </a:pPr>
            <a:r>
              <a:rPr lang="en-GB" dirty="0" smtClean="0">
                <a:latin typeface="Comic Sans MS" pitchFamily="66" charset="0"/>
              </a:rPr>
              <a:t>Physical, Cognitive and Emotional development was assessed at ages 4, 6, 11 and 15 years old.</a:t>
            </a:r>
          </a:p>
          <a:p>
            <a:pPr marL="285750" indent="-285750" algn="ctr">
              <a:buFont typeface="Arial" pitchFamily="34" charset="0"/>
              <a:buChar char="•"/>
            </a:pPr>
            <a:r>
              <a:rPr lang="en-GB" dirty="0" smtClean="0">
                <a:latin typeface="Comic Sans MS" pitchFamily="66" charset="0"/>
              </a:rPr>
              <a:t>15 English children adopted round about the same time were used as a control group.</a:t>
            </a:r>
            <a:endParaRPr lang="en-GB" dirty="0">
              <a:latin typeface="Comic Sans MS" pitchFamily="66" charset="0"/>
            </a:endParaRPr>
          </a:p>
        </p:txBody>
      </p:sp>
      <p:sp>
        <p:nvSpPr>
          <p:cNvPr id="6" name="Rectangle 5"/>
          <p:cNvSpPr/>
          <p:nvPr/>
        </p:nvSpPr>
        <p:spPr>
          <a:xfrm>
            <a:off x="179512" y="4437112"/>
            <a:ext cx="8712968" cy="2232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u="sng" dirty="0" smtClean="0">
                <a:latin typeface="Comic Sans MS" pitchFamily="66" charset="0"/>
              </a:rPr>
              <a:t>FINDINGS:</a:t>
            </a:r>
            <a:r>
              <a:rPr lang="en-GB" dirty="0">
                <a:latin typeface="Comic Sans MS" pitchFamily="66" charset="0"/>
              </a:rPr>
              <a:t> </a:t>
            </a:r>
            <a:r>
              <a:rPr lang="en-GB" dirty="0" smtClean="0">
                <a:latin typeface="Comic Sans MS" pitchFamily="66" charset="0"/>
              </a:rPr>
              <a:t>When the children first arrived in the UK</a:t>
            </a:r>
          </a:p>
          <a:p>
            <a:pPr algn="ctr"/>
            <a:endParaRPr lang="en-GB" dirty="0">
              <a:latin typeface="Comic Sans MS" pitchFamily="66" charset="0"/>
            </a:endParaRPr>
          </a:p>
          <a:p>
            <a:pPr marL="285750" indent="-285750">
              <a:buFont typeface="Arial" pitchFamily="34" charset="0"/>
              <a:buChar char="•"/>
            </a:pPr>
            <a:r>
              <a:rPr lang="en-GB" dirty="0" smtClean="0">
                <a:latin typeface="Comic Sans MS" pitchFamily="66" charset="0"/>
              </a:rPr>
              <a:t>Serious affects on their intellectual development</a:t>
            </a:r>
          </a:p>
          <a:p>
            <a:pPr marL="285750" indent="-285750">
              <a:buFont typeface="Arial" pitchFamily="34" charset="0"/>
              <a:buChar char="•"/>
            </a:pPr>
            <a:r>
              <a:rPr lang="en-GB" dirty="0" smtClean="0">
                <a:latin typeface="Comic Sans MS" pitchFamily="66" charset="0"/>
              </a:rPr>
              <a:t>Undernourished</a:t>
            </a:r>
          </a:p>
          <a:p>
            <a:pPr marL="285750" indent="-285750">
              <a:buFont typeface="Arial" pitchFamily="34" charset="0"/>
              <a:buChar char="•"/>
            </a:pPr>
            <a:r>
              <a:rPr lang="en-GB" dirty="0" smtClean="0">
                <a:latin typeface="Comic Sans MS" pitchFamily="66" charset="0"/>
              </a:rPr>
              <a:t>At the age of 11, children showed different rates of recovery that were linked to the age in which they were adopted.</a:t>
            </a:r>
          </a:p>
        </p:txBody>
      </p:sp>
      <p:sp>
        <p:nvSpPr>
          <p:cNvPr id="7" name="Rectangle 6"/>
          <p:cNvSpPr/>
          <p:nvPr/>
        </p:nvSpPr>
        <p:spPr>
          <a:xfrm>
            <a:off x="4932039" y="4437112"/>
            <a:ext cx="3959869" cy="230425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285750" indent="-285750">
              <a:buFont typeface="Arial" pitchFamily="34" charset="0"/>
              <a:buChar char="•"/>
            </a:pPr>
            <a:endParaRPr lang="en-GB" sz="1500" dirty="0" smtClean="0">
              <a:latin typeface="Comic Sans MS" pitchFamily="66" charset="0"/>
            </a:endParaRPr>
          </a:p>
          <a:p>
            <a:pPr marL="285750" indent="-285750">
              <a:buFont typeface="Arial" pitchFamily="34" charset="0"/>
              <a:buChar char="•"/>
            </a:pPr>
            <a:endParaRPr lang="en-GB" sz="1500" dirty="0">
              <a:latin typeface="Comic Sans MS" pitchFamily="66" charset="0"/>
            </a:endParaRPr>
          </a:p>
          <a:p>
            <a:pPr marL="285750" indent="-285750">
              <a:buFont typeface="Arial" pitchFamily="34" charset="0"/>
              <a:buChar char="•"/>
            </a:pPr>
            <a:endParaRPr lang="en-GB" sz="1500" dirty="0" smtClean="0">
              <a:latin typeface="Comic Sans MS" pitchFamily="66" charset="0"/>
            </a:endParaRPr>
          </a:p>
          <a:p>
            <a:pPr marL="285750" indent="-285750">
              <a:buFont typeface="Arial" pitchFamily="34" charset="0"/>
              <a:buChar char="•"/>
            </a:pPr>
            <a:endParaRPr lang="en-GB" sz="1500" dirty="0">
              <a:latin typeface="Comic Sans MS" pitchFamily="66" charset="0"/>
            </a:endParaRPr>
          </a:p>
          <a:p>
            <a:pPr marL="285750" indent="-285750">
              <a:buFont typeface="Arial" pitchFamily="34" charset="0"/>
              <a:buChar char="•"/>
            </a:pPr>
            <a:endParaRPr lang="en-GB" sz="1500" dirty="0" smtClean="0">
              <a:latin typeface="Comic Sans MS" pitchFamily="66" charset="0"/>
            </a:endParaRPr>
          </a:p>
          <a:p>
            <a:pPr marL="285750" indent="-285750">
              <a:buFont typeface="Arial" pitchFamily="34" charset="0"/>
              <a:buChar char="•"/>
            </a:pPr>
            <a:endParaRPr lang="en-GB" sz="1500" dirty="0">
              <a:latin typeface="Comic Sans MS" pitchFamily="66" charset="0"/>
            </a:endParaRPr>
          </a:p>
          <a:p>
            <a:endParaRPr lang="en-GB" sz="1500" dirty="0">
              <a:latin typeface="Comic Sans MS" pitchFamily="66" charset="0"/>
            </a:endParaRPr>
          </a:p>
          <a:p>
            <a:pPr marL="285750" indent="-285750">
              <a:buFont typeface="Arial" pitchFamily="34" charset="0"/>
              <a:buChar char="•"/>
            </a:pPr>
            <a:r>
              <a:rPr lang="en-GB" sz="1500" dirty="0" smtClean="0">
                <a:latin typeface="Comic Sans MS" pitchFamily="66" charset="0"/>
              </a:rPr>
              <a:t>Those children adopted after 6 months showed signs of </a:t>
            </a:r>
            <a:r>
              <a:rPr lang="en-GB" sz="1500" b="1" u="sng" dirty="0" smtClean="0">
                <a:latin typeface="Comic Sans MS" pitchFamily="66" charset="0"/>
              </a:rPr>
              <a:t>disinhibited attachment</a:t>
            </a:r>
            <a:r>
              <a:rPr lang="en-GB" sz="1500" dirty="0" smtClean="0">
                <a:latin typeface="Comic Sans MS" pitchFamily="66" charset="0"/>
              </a:rPr>
              <a:t> (attention seeking, clingy and social behaviour directed indiscriminately towards all adults (familiar and unfamiliar)</a:t>
            </a:r>
          </a:p>
          <a:p>
            <a:endParaRPr lang="en-GB" sz="1500" dirty="0" smtClean="0">
              <a:latin typeface="Comic Sans MS" pitchFamily="66" charset="0"/>
            </a:endParaRPr>
          </a:p>
          <a:p>
            <a:pPr marL="285750" indent="-285750">
              <a:buFont typeface="Arial" pitchFamily="34" charset="0"/>
              <a:buChar char="•"/>
            </a:pPr>
            <a:r>
              <a:rPr lang="en-GB" sz="1500" dirty="0" smtClean="0">
                <a:latin typeface="Comic Sans MS" pitchFamily="66" charset="0"/>
              </a:rPr>
              <a:t>Those infants adopted before the age of 6 months rarely show this type of attachment.</a:t>
            </a:r>
          </a:p>
          <a:p>
            <a:pPr algn="ctr"/>
            <a:endParaRPr lang="en-GB" sz="1500" b="1" u="sng" dirty="0">
              <a:latin typeface="Comic Sans MS" pitchFamily="66" charset="0"/>
            </a:endParaRPr>
          </a:p>
          <a:p>
            <a:pPr algn="ctr"/>
            <a:endParaRPr lang="en-GB" sz="1500" b="1" u="sng" dirty="0" smtClean="0">
              <a:latin typeface="Comic Sans MS" pitchFamily="66" charset="0"/>
            </a:endParaRPr>
          </a:p>
          <a:p>
            <a:pPr algn="ctr"/>
            <a:endParaRPr lang="en-GB" sz="1500" b="1" u="sng" dirty="0">
              <a:latin typeface="Comic Sans MS" pitchFamily="66" charset="0"/>
            </a:endParaRPr>
          </a:p>
          <a:p>
            <a:pPr algn="ctr"/>
            <a:endParaRPr lang="en-GB" sz="1500" b="1" u="sng" dirty="0" smtClean="0">
              <a:latin typeface="Comic Sans MS" pitchFamily="66" charset="0"/>
            </a:endParaRPr>
          </a:p>
          <a:p>
            <a:pPr algn="ctr"/>
            <a:r>
              <a:rPr lang="en-GB" sz="1500" dirty="0" smtClean="0">
                <a:latin typeface="Comic Sans MS" pitchFamily="66" charset="0"/>
              </a:rPr>
              <a:t> </a:t>
            </a:r>
          </a:p>
          <a:p>
            <a:pPr algn="ctr"/>
            <a:endParaRPr lang="en-GB" sz="1500" dirty="0">
              <a:latin typeface="Comic Sans MS" pitchFamily="66" charset="0"/>
            </a:endParaRPr>
          </a:p>
          <a:p>
            <a:pPr algn="ctr"/>
            <a:r>
              <a:rPr lang="en-GB" sz="1500" dirty="0" smtClean="0">
                <a:latin typeface="Comic Sans MS" pitchFamily="66" charset="0"/>
              </a:rPr>
              <a:t>  </a:t>
            </a:r>
          </a:p>
        </p:txBody>
      </p:sp>
      <p:graphicFrame>
        <p:nvGraphicFramePr>
          <p:cNvPr id="8" name="Table 7"/>
          <p:cNvGraphicFramePr>
            <a:graphicFrameLocks noGrp="1"/>
          </p:cNvGraphicFramePr>
          <p:nvPr>
            <p:extLst>
              <p:ext uri="{D42A27DB-BD31-4B8C-83A1-F6EECF244321}">
                <p14:modId xmlns:p14="http://schemas.microsoft.com/office/powerpoint/2010/main" val="2883648573"/>
              </p:ext>
            </p:extLst>
          </p:nvPr>
        </p:nvGraphicFramePr>
        <p:xfrm>
          <a:off x="179513" y="4437112"/>
          <a:ext cx="4752526" cy="2232248"/>
        </p:xfrm>
        <a:graphic>
          <a:graphicData uri="http://schemas.openxmlformats.org/drawingml/2006/table">
            <a:tbl>
              <a:tblPr firstRow="1" bandRow="1">
                <a:tableStyleId>{5C22544A-7EE6-4342-B048-85BDC9FD1C3A}</a:tableStyleId>
              </a:tblPr>
              <a:tblGrid>
                <a:gridCol w="3249591"/>
                <a:gridCol w="1502935"/>
              </a:tblGrid>
              <a:tr h="822407">
                <a:tc>
                  <a:txBody>
                    <a:bodyPr/>
                    <a:lstStyle/>
                    <a:p>
                      <a:r>
                        <a:rPr lang="en-GB" dirty="0" smtClean="0">
                          <a:latin typeface="Comic Sans MS" pitchFamily="66" charset="0"/>
                        </a:rPr>
                        <a:t>Age of Adoption</a:t>
                      </a:r>
                      <a:endParaRPr lang="en-GB"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latin typeface="Comic Sans MS" pitchFamily="66" charset="0"/>
                        </a:rPr>
                        <a:t>IQ</a:t>
                      </a:r>
                      <a:r>
                        <a:rPr lang="en-GB" baseline="0" dirty="0" smtClean="0">
                          <a:latin typeface="Comic Sans MS" pitchFamily="66" charset="0"/>
                        </a:rPr>
                        <a:t> Score</a:t>
                      </a:r>
                      <a:endParaRPr lang="en-GB" dirty="0" smtClean="0">
                        <a:latin typeface="Comic Sans MS" pitchFamily="66" charset="0"/>
                      </a:endParaRPr>
                    </a:p>
                    <a:p>
                      <a:endParaRPr lang="en-GB" dirty="0"/>
                    </a:p>
                  </a:txBody>
                  <a:tcPr/>
                </a:tc>
              </a:tr>
              <a:tr h="469947">
                <a:tc>
                  <a:txBody>
                    <a:bodyPr/>
                    <a:lstStyle/>
                    <a:p>
                      <a:r>
                        <a:rPr lang="en-GB" dirty="0" smtClean="0">
                          <a:latin typeface="Comic Sans MS" pitchFamily="66" charset="0"/>
                        </a:rPr>
                        <a:t>Before</a:t>
                      </a:r>
                      <a:r>
                        <a:rPr lang="en-GB" baseline="0" dirty="0" smtClean="0">
                          <a:latin typeface="Comic Sans MS" pitchFamily="66" charset="0"/>
                        </a:rPr>
                        <a:t> 6 months</a:t>
                      </a:r>
                      <a:endParaRPr lang="en-GB" dirty="0">
                        <a:latin typeface="Comic Sans MS" pitchFamily="66" charset="0"/>
                      </a:endParaRPr>
                    </a:p>
                  </a:txBody>
                  <a:tcPr/>
                </a:tc>
                <a:tc>
                  <a:txBody>
                    <a:bodyPr/>
                    <a:lstStyle/>
                    <a:p>
                      <a:r>
                        <a:rPr lang="en-GB" dirty="0" smtClean="0">
                          <a:latin typeface="Comic Sans MS" pitchFamily="66" charset="0"/>
                        </a:rPr>
                        <a:t>102</a:t>
                      </a:r>
                      <a:endParaRPr lang="en-GB" dirty="0">
                        <a:latin typeface="Comic Sans MS" pitchFamily="66" charset="0"/>
                      </a:endParaRPr>
                    </a:p>
                  </a:txBody>
                  <a:tcPr/>
                </a:tc>
              </a:tr>
              <a:tr h="469947">
                <a:tc>
                  <a:txBody>
                    <a:bodyPr/>
                    <a:lstStyle/>
                    <a:p>
                      <a:r>
                        <a:rPr lang="en-GB" dirty="0" smtClean="0">
                          <a:latin typeface="Comic Sans MS" pitchFamily="66" charset="0"/>
                        </a:rPr>
                        <a:t>6 months- 2 years</a:t>
                      </a:r>
                      <a:endParaRPr lang="en-GB" dirty="0">
                        <a:latin typeface="Comic Sans MS" pitchFamily="66" charset="0"/>
                      </a:endParaRPr>
                    </a:p>
                  </a:txBody>
                  <a:tcPr/>
                </a:tc>
                <a:tc>
                  <a:txBody>
                    <a:bodyPr/>
                    <a:lstStyle/>
                    <a:p>
                      <a:r>
                        <a:rPr lang="en-GB" dirty="0" smtClean="0">
                          <a:latin typeface="Comic Sans MS" pitchFamily="66" charset="0"/>
                        </a:rPr>
                        <a:t>86</a:t>
                      </a:r>
                      <a:endParaRPr lang="en-GB" dirty="0">
                        <a:latin typeface="Comic Sans MS" pitchFamily="66" charset="0"/>
                      </a:endParaRPr>
                    </a:p>
                  </a:txBody>
                  <a:tcPr/>
                </a:tc>
              </a:tr>
              <a:tr h="469947">
                <a:tc>
                  <a:txBody>
                    <a:bodyPr/>
                    <a:lstStyle/>
                    <a:p>
                      <a:r>
                        <a:rPr lang="en-GB" dirty="0" smtClean="0">
                          <a:latin typeface="Comic Sans MS" pitchFamily="66" charset="0"/>
                        </a:rPr>
                        <a:t>After 2 years</a:t>
                      </a:r>
                      <a:endParaRPr lang="en-GB" dirty="0">
                        <a:latin typeface="Comic Sans MS" pitchFamily="66" charset="0"/>
                      </a:endParaRPr>
                    </a:p>
                  </a:txBody>
                  <a:tcPr/>
                </a:tc>
                <a:tc>
                  <a:txBody>
                    <a:bodyPr/>
                    <a:lstStyle/>
                    <a:p>
                      <a:r>
                        <a:rPr lang="en-GB" dirty="0" smtClean="0">
                          <a:latin typeface="Comic Sans MS" pitchFamily="66" charset="0"/>
                        </a:rPr>
                        <a:t>77</a:t>
                      </a:r>
                      <a:endParaRPr lang="en-GB" dirty="0">
                        <a:latin typeface="Comic Sans MS" pitchFamily="66" charset="0"/>
                      </a:endParaRPr>
                    </a:p>
                  </a:txBody>
                  <a:tcPr/>
                </a:tc>
              </a:tr>
            </a:tbl>
          </a:graphicData>
        </a:graphic>
      </p:graphicFrame>
      <p:sp>
        <p:nvSpPr>
          <p:cNvPr id="9" name="Rounded Rectangle 8"/>
          <p:cNvSpPr/>
          <p:nvPr/>
        </p:nvSpPr>
        <p:spPr>
          <a:xfrm>
            <a:off x="179512" y="4439135"/>
            <a:ext cx="8856984" cy="2304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u="sng" dirty="0" smtClean="0">
              <a:latin typeface="Comic Sans MS" pitchFamily="66" charset="0"/>
            </a:endParaRPr>
          </a:p>
          <a:p>
            <a:pPr algn="ctr"/>
            <a:r>
              <a:rPr lang="en-GB" b="1" u="sng" dirty="0" smtClean="0">
                <a:latin typeface="Comic Sans MS" pitchFamily="66" charset="0"/>
              </a:rPr>
              <a:t>Glossary of Terms:</a:t>
            </a:r>
          </a:p>
          <a:p>
            <a:pPr algn="ctr"/>
            <a:endParaRPr lang="en-GB" b="1" u="sng" dirty="0">
              <a:latin typeface="Comic Sans MS" pitchFamily="66" charset="0"/>
            </a:endParaRPr>
          </a:p>
          <a:p>
            <a:r>
              <a:rPr lang="en-GB" dirty="0" smtClean="0">
                <a:latin typeface="Comic Sans MS" pitchFamily="66" charset="0"/>
              </a:rPr>
              <a:t>Add the term </a:t>
            </a:r>
            <a:r>
              <a:rPr lang="en-GB" b="1" u="sng" dirty="0" smtClean="0">
                <a:latin typeface="Comic Sans MS" pitchFamily="66" charset="0"/>
              </a:rPr>
              <a:t>‘Disinhibited Attachment’</a:t>
            </a:r>
            <a:r>
              <a:rPr lang="en-GB" dirty="0" smtClean="0">
                <a:latin typeface="Comic Sans MS" pitchFamily="66" charset="0"/>
              </a:rPr>
              <a:t> to your glossary:</a:t>
            </a:r>
          </a:p>
          <a:p>
            <a:endParaRPr lang="en-GB" b="1" i="1" dirty="0">
              <a:latin typeface="Comic Sans MS" pitchFamily="66" charset="0"/>
            </a:endParaRPr>
          </a:p>
          <a:p>
            <a:pPr algn="ctr"/>
            <a:r>
              <a:rPr lang="en-GB" b="1" i="1" dirty="0" smtClean="0">
                <a:latin typeface="Comic Sans MS" pitchFamily="66" charset="0"/>
              </a:rPr>
              <a:t>Individuals who display behaviour that is attention </a:t>
            </a:r>
            <a:r>
              <a:rPr lang="en-GB" b="1" i="1" dirty="0">
                <a:latin typeface="Comic Sans MS" pitchFamily="66" charset="0"/>
              </a:rPr>
              <a:t>seeking, clingy and social behaviour directed indiscriminately towards all adults (familiar and </a:t>
            </a:r>
            <a:r>
              <a:rPr lang="en-GB" b="1" i="1" dirty="0" smtClean="0">
                <a:latin typeface="Comic Sans MS" pitchFamily="66" charset="0"/>
              </a:rPr>
              <a:t>unfamiliar).</a:t>
            </a:r>
          </a:p>
          <a:p>
            <a:endParaRPr lang="en-GB" dirty="0">
              <a:latin typeface="Comic Sans MS" pitchFamily="66" charset="0"/>
            </a:endParaRPr>
          </a:p>
          <a:p>
            <a:endParaRPr lang="en-GB" dirty="0">
              <a:latin typeface="Comic Sans MS" pitchFamily="66" charset="0"/>
            </a:endParaRPr>
          </a:p>
        </p:txBody>
      </p:sp>
    </p:spTree>
    <p:extLst>
      <p:ext uri="{BB962C8B-B14F-4D97-AF65-F5344CB8AC3E}">
        <p14:creationId xmlns:p14="http://schemas.microsoft.com/office/powerpoint/2010/main" val="3954920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cTn>
                              </p:par>
                              <p:par>
                                <p:cTn id="29" presetID="16" presetClass="entr" presetSubtype="21" fill="hold"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barn(inVertical)">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1000"/>
                                        <p:tgtEl>
                                          <p:spTgt spid="9"/>
                                        </p:tgtEl>
                                      </p:cBhvr>
                                    </p:animEffect>
                                    <p:anim calcmode="lin" valueType="num">
                                      <p:cBhvr>
                                        <p:cTn id="37" dur="1000" fill="hold"/>
                                        <p:tgtEl>
                                          <p:spTgt spid="9"/>
                                        </p:tgtEl>
                                        <p:attrNameLst>
                                          <p:attrName>ppt_x</p:attrName>
                                        </p:attrNameLst>
                                      </p:cBhvr>
                                      <p:tavLst>
                                        <p:tav tm="0">
                                          <p:val>
                                            <p:strVal val="#ppt_x"/>
                                          </p:val>
                                        </p:tav>
                                        <p:tav tm="100000">
                                          <p:val>
                                            <p:strVal val="#ppt_x"/>
                                          </p:val>
                                        </p:tav>
                                      </p:tavLst>
                                    </p:anim>
                                    <p:anim calcmode="lin" valueType="num">
                                      <p:cBhvr>
                                        <p:cTn id="3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675</TotalTime>
  <Words>1897</Words>
  <Application>Microsoft Office PowerPoint</Application>
  <PresentationFormat>On-screen Show (4:3)</PresentationFormat>
  <Paragraphs>230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Elemental</vt:lpstr>
      <vt:lpstr>The Romanian Orphan Studies</vt:lpstr>
      <vt:lpstr>Lesson Objectives</vt:lpstr>
      <vt:lpstr>Definition of Key Terms</vt:lpstr>
      <vt:lpstr>The Effects of Institutionalisation</vt:lpstr>
      <vt:lpstr>PowerPoint Presentation</vt:lpstr>
      <vt:lpstr>Romanian Orphan Studies</vt:lpstr>
      <vt:lpstr>Definition of Key Terms</vt:lpstr>
      <vt:lpstr>Recap - Romanian Orphan Studies</vt:lpstr>
      <vt:lpstr>Rutter’s ERA (English Romanian Adoptee) Study</vt:lpstr>
      <vt:lpstr>The Bucharest Early Interventions Project</vt:lpstr>
      <vt:lpstr>Definition of Key Terms</vt:lpstr>
      <vt:lpstr>The Effects of Institutionalisation 1. Make Poor Parents</vt:lpstr>
      <vt:lpstr>The effects of institutionalisation 2. Deprivation Dwarfism</vt:lpstr>
      <vt:lpstr>The effects of institutionalisation 3. Attachment Disorder</vt:lpstr>
      <vt:lpstr>Evaluation</vt:lpstr>
      <vt:lpstr>Evaluation</vt:lpstr>
      <vt:lpstr>Evaluation</vt:lpstr>
      <vt:lpstr>PowerPoint Presentation</vt:lpstr>
      <vt:lpstr>Rutter’s ERA (English Romanian Adoptee) Study</vt:lpstr>
      <vt:lpstr>The Bucharest Early Interventions Project</vt:lpstr>
      <vt:lpstr>Harlow’s Monkeys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Romanian Orphan Studies</dc:title>
  <cp:revision>26</cp:revision>
  <cp:lastPrinted>2016-01-14T16:57:50Z</cp:lastPrinted>
  <dcterms:created xsi:type="dcterms:W3CDTF">2016-01-13T09:26:02Z</dcterms:created>
  <dcterms:modified xsi:type="dcterms:W3CDTF">2016-01-14T23:09:09Z</dcterms:modified>
</cp:coreProperties>
</file>