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529E02-E29E-48DE-A93A-0F32AC5FB89F}" type="datetimeFigureOut">
              <a:rPr lang="en-GB" smtClean="0"/>
              <a:t>02/12/2015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98361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529E02-E29E-48DE-A93A-0F32AC5FB89F}" type="datetimeFigureOut">
              <a:rPr lang="en-GB" smtClean="0"/>
              <a:t>02/12/2015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339169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529E02-E29E-48DE-A93A-0F32AC5FB89F}" type="datetimeFigureOut">
              <a:rPr lang="en-GB" smtClean="0"/>
              <a:t>02/12/2015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3419575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529E02-E29E-48DE-A93A-0F32AC5FB89F}" type="datetimeFigureOut">
              <a:rPr lang="en-GB" smtClean="0"/>
              <a:t>02/12/2015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354731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29E02-E29E-48DE-A93A-0F32AC5FB89F}" type="datetimeFigureOut">
              <a:rPr lang="en-GB" smtClean="0"/>
              <a:t>02/12/2015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1770490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C529E02-E29E-48DE-A93A-0F32AC5FB89F}" type="datetimeFigureOut">
              <a:rPr lang="en-GB" smtClean="0"/>
              <a:t>02/12/2015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3778615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529E02-E29E-48DE-A93A-0F32AC5FB89F}" type="datetimeFigureOut">
              <a:rPr lang="en-GB" smtClean="0"/>
              <a:t>02/12/2015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226819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C529E02-E29E-48DE-A93A-0F32AC5FB89F}" type="datetimeFigureOut">
              <a:rPr lang="en-GB" smtClean="0"/>
              <a:t>02/12/2015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3026391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29E02-E29E-48DE-A93A-0F32AC5FB89F}" type="datetimeFigureOut">
              <a:rPr lang="en-GB" smtClean="0"/>
              <a:t>02/12/2015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169938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29E02-E29E-48DE-A93A-0F32AC5FB89F}" type="datetimeFigureOut">
              <a:rPr lang="en-GB" smtClean="0"/>
              <a:t>02/12/2015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688490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29E02-E29E-48DE-A93A-0F32AC5FB89F}" type="datetimeFigureOut">
              <a:rPr lang="en-GB" smtClean="0"/>
              <a:t>02/12/2015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EC20C9-5240-4417-A514-4A4F85B1E876}" type="slidenum">
              <a:rPr lang="en-GB" smtClean="0"/>
              <a:t>‹#›</a:t>
            </a:fld>
            <a:endParaRPr lang="en-GB"/>
          </a:p>
        </p:txBody>
      </p:sp>
    </p:spTree>
    <p:extLst>
      <p:ext uri="{BB962C8B-B14F-4D97-AF65-F5344CB8AC3E}">
        <p14:creationId xmlns:p14="http://schemas.microsoft.com/office/powerpoint/2010/main" val="2925673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29E02-E29E-48DE-A93A-0F32AC5FB89F}" type="datetimeFigureOut">
              <a:rPr lang="en-GB" smtClean="0"/>
              <a:t>02/12/2015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C20C9-5240-4417-A514-4A4F85B1E876}" type="slidenum">
              <a:rPr lang="en-GB" smtClean="0"/>
              <a:t>‹#›</a:t>
            </a:fld>
            <a:endParaRPr lang="en-GB"/>
          </a:p>
        </p:txBody>
      </p:sp>
    </p:spTree>
    <p:extLst>
      <p:ext uri="{BB962C8B-B14F-4D97-AF65-F5344CB8AC3E}">
        <p14:creationId xmlns:p14="http://schemas.microsoft.com/office/powerpoint/2010/main" val="3886358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Stages of attachment</a:t>
            </a:r>
            <a:endParaRPr lang="en-GB" dirty="0"/>
          </a:p>
        </p:txBody>
      </p:sp>
      <p:sp>
        <p:nvSpPr>
          <p:cNvPr id="3" name="Subtitle 2"/>
          <p:cNvSpPr>
            <a:spLocks noGrp="1"/>
          </p:cNvSpPr>
          <p:nvPr>
            <p:ph type="subTitle" idx="1"/>
          </p:nvPr>
        </p:nvSpPr>
        <p:spPr/>
        <p:txBody>
          <a:bodyPr/>
          <a:lstStyle/>
          <a:p>
            <a:r>
              <a:rPr lang="en-GB" dirty="0" smtClean="0"/>
              <a:t>Shaffer and Emerson (1964)</a:t>
            </a:r>
            <a:endParaRPr lang="en-GB" dirty="0"/>
          </a:p>
        </p:txBody>
      </p:sp>
    </p:spTree>
    <p:extLst>
      <p:ext uri="{BB962C8B-B14F-4D97-AF65-F5344CB8AC3E}">
        <p14:creationId xmlns:p14="http://schemas.microsoft.com/office/powerpoint/2010/main" val="2720991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long does it take to form an attachment?</a:t>
            </a:r>
            <a:endParaRPr lang="en-GB" dirty="0"/>
          </a:p>
        </p:txBody>
      </p:sp>
      <p:sp>
        <p:nvSpPr>
          <p:cNvPr id="3" name="Content Placeholder 2"/>
          <p:cNvSpPr>
            <a:spLocks noGrp="1"/>
          </p:cNvSpPr>
          <p:nvPr>
            <p:ph idx="1"/>
          </p:nvPr>
        </p:nvSpPr>
        <p:spP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solidFill>
              <a:srgbClr val="92D050"/>
            </a:solidFill>
          </a:ln>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buNone/>
            </a:pPr>
            <a:endParaRPr lang="en-GB" dirty="0" smtClean="0"/>
          </a:p>
          <a:p>
            <a:pPr marL="0" indent="0">
              <a:buNone/>
            </a:pPr>
            <a:r>
              <a:rPr lang="en-GB" dirty="0" smtClean="0"/>
              <a:t>The time after birth is considered a very special time for parents to bond with their new baby.</a:t>
            </a:r>
          </a:p>
          <a:p>
            <a:pPr marL="0" indent="0">
              <a:buNone/>
            </a:pPr>
            <a:endParaRPr lang="en-GB" dirty="0" smtClean="0"/>
          </a:p>
          <a:p>
            <a:pPr marL="0" indent="0">
              <a:buNone/>
            </a:pPr>
            <a:r>
              <a:rPr lang="en-GB" dirty="0" smtClean="0"/>
              <a:t>However, the whole process takes much longer in human infants. </a:t>
            </a:r>
          </a:p>
          <a:p>
            <a:pPr marL="0" indent="0">
              <a:buNone/>
            </a:pPr>
            <a:endParaRPr lang="en-GB" dirty="0"/>
          </a:p>
          <a:p>
            <a:pPr marL="0" indent="0">
              <a:buNone/>
            </a:pPr>
            <a:r>
              <a:rPr lang="en-GB" dirty="0" smtClean="0"/>
              <a:t>It’s around 7-8 months before babies form their real first attachments</a:t>
            </a:r>
          </a:p>
        </p:txBody>
      </p:sp>
    </p:spTree>
    <p:extLst>
      <p:ext uri="{BB962C8B-B14F-4D97-AF65-F5344CB8AC3E}">
        <p14:creationId xmlns:p14="http://schemas.microsoft.com/office/powerpoint/2010/main" val="2351981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8998"/>
          </a:xfrm>
        </p:spPr>
        <p:txBody>
          <a:bodyPr>
            <a:normAutofit fontScale="90000"/>
          </a:bodyPr>
          <a:lstStyle/>
          <a:p>
            <a:r>
              <a:rPr lang="en-GB" dirty="0" smtClean="0"/>
              <a:t>Research into the stages of attachment</a:t>
            </a:r>
            <a:br>
              <a:rPr lang="en-GB" dirty="0" smtClean="0"/>
            </a:br>
            <a:r>
              <a:rPr lang="en-GB" dirty="0" smtClean="0"/>
              <a:t>- procedure</a:t>
            </a:r>
            <a:endParaRPr lang="en-GB" dirty="0"/>
          </a:p>
        </p:txBody>
      </p:sp>
      <p:sp>
        <p:nvSpPr>
          <p:cNvPr id="3" name="Content Placeholder 2"/>
          <p:cNvSpPr>
            <a:spLocks noGrp="1"/>
          </p:cNvSpPr>
          <p:nvPr>
            <p:ph idx="1"/>
          </p:nvPr>
        </p:nvSpPr>
        <p:spPr>
          <a:xfrm>
            <a:off x="251520" y="1600200"/>
            <a:ext cx="8712968" cy="506916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marL="0" indent="0">
              <a:buNone/>
            </a:pPr>
            <a:r>
              <a:rPr lang="en-GB" sz="2800" dirty="0" smtClean="0"/>
              <a:t>Schaffer and Emerson (1964)</a:t>
            </a:r>
          </a:p>
          <a:p>
            <a:r>
              <a:rPr lang="en-GB" sz="2800" dirty="0" smtClean="0"/>
              <a:t>Longitudinal study (1 year) of 60 babies from Glasgow</a:t>
            </a:r>
          </a:p>
          <a:p>
            <a:r>
              <a:rPr lang="en-GB" sz="2800" dirty="0" smtClean="0"/>
              <a:t>5-23weeks old at the beginning, studied for 1year</a:t>
            </a:r>
          </a:p>
          <a:p>
            <a:r>
              <a:rPr lang="en-GB" sz="2800" dirty="0" smtClean="0"/>
              <a:t>Mothers visited every 4 weeks</a:t>
            </a:r>
          </a:p>
          <a:p>
            <a:r>
              <a:rPr lang="en-GB" sz="2800" dirty="0" smtClean="0"/>
              <a:t>Mother’s reported on 3 factors;</a:t>
            </a:r>
          </a:p>
          <a:p>
            <a:endParaRPr lang="en-GB" sz="2800" dirty="0"/>
          </a:p>
          <a:p>
            <a:endParaRPr lang="en-GB" sz="2800" dirty="0" smtClean="0"/>
          </a:p>
          <a:p>
            <a:endParaRPr lang="en-GB" sz="2800" dirty="0"/>
          </a:p>
          <a:p>
            <a:endParaRPr lang="en-GB" sz="2800" dirty="0" smtClean="0"/>
          </a:p>
          <a:p>
            <a:endParaRPr lang="en-GB" sz="2800" dirty="0" smtClean="0"/>
          </a:p>
          <a:p>
            <a:r>
              <a:rPr lang="en-GB" sz="2800" dirty="0" smtClean="0"/>
              <a:t>Stranger anxiety measured by response to interviewer</a:t>
            </a:r>
          </a:p>
        </p:txBody>
      </p:sp>
      <p:sp>
        <p:nvSpPr>
          <p:cNvPr id="4" name="Rounded Rectangle 3"/>
          <p:cNvSpPr/>
          <p:nvPr/>
        </p:nvSpPr>
        <p:spPr>
          <a:xfrm>
            <a:off x="800809" y="3861048"/>
            <a:ext cx="7560840" cy="194421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342900" indent="-342900" algn="ctr">
              <a:buAutoNum type="arabicPeriod"/>
            </a:pPr>
            <a:r>
              <a:rPr lang="en-GB" sz="2400" dirty="0" smtClean="0"/>
              <a:t>Infants response to separation in 7 everyday situations (e.g. left alone, left with others)</a:t>
            </a:r>
          </a:p>
          <a:p>
            <a:pPr marL="342900" indent="-342900" algn="ctr">
              <a:buAutoNum type="arabicPeriod"/>
            </a:pPr>
            <a:r>
              <a:rPr lang="en-GB" sz="2400" dirty="0" smtClean="0"/>
              <a:t>Intensity of any protest on separation (4 point scale)</a:t>
            </a:r>
          </a:p>
          <a:p>
            <a:pPr marL="342900" indent="-342900" algn="ctr">
              <a:buAutoNum type="arabicPeriod"/>
            </a:pPr>
            <a:r>
              <a:rPr lang="en-GB" sz="2400" dirty="0" smtClean="0"/>
              <a:t>To whom the protest was directed</a:t>
            </a:r>
          </a:p>
        </p:txBody>
      </p:sp>
    </p:spTree>
    <p:extLst>
      <p:ext uri="{BB962C8B-B14F-4D97-AF65-F5344CB8AC3E}">
        <p14:creationId xmlns:p14="http://schemas.microsoft.com/office/powerpoint/2010/main" val="50078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0" end="10"/>
                                            </p:txEl>
                                          </p:spTgt>
                                        </p:tgtEl>
                                        <p:attrNameLst>
                                          <p:attrName>style.visibility</p:attrName>
                                        </p:attrNameLst>
                                      </p:cBhvr>
                                      <p:to>
                                        <p:strVal val="visible"/>
                                      </p:to>
                                    </p:set>
                                    <p:animEffect transition="in" filter="circle(in)">
                                      <p:cBhvr>
                                        <p:cTn id="14"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8998"/>
          </a:xfrm>
        </p:spPr>
        <p:txBody>
          <a:bodyPr>
            <a:normAutofit fontScale="90000"/>
          </a:bodyPr>
          <a:lstStyle/>
          <a:p>
            <a:r>
              <a:rPr lang="en-GB" dirty="0" smtClean="0"/>
              <a:t>Research into the stages of attachment</a:t>
            </a:r>
            <a:br>
              <a:rPr lang="en-GB" dirty="0" smtClean="0"/>
            </a:br>
            <a:r>
              <a:rPr lang="en-GB" dirty="0" smtClean="0"/>
              <a:t>- findings &amp; conclusion</a:t>
            </a:r>
            <a:endParaRPr lang="en-GB" dirty="0"/>
          </a:p>
        </p:txBody>
      </p:sp>
      <p:sp>
        <p:nvSpPr>
          <p:cNvPr id="3" name="Content Placeholder 2"/>
          <p:cNvSpPr>
            <a:spLocks noGrp="1"/>
          </p:cNvSpPr>
          <p:nvPr>
            <p:ph idx="1"/>
          </p:nvPr>
        </p:nvSpPr>
        <p:spPr>
          <a:xfrm>
            <a:off x="251520" y="1600200"/>
            <a:ext cx="4320480" cy="506916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buFontTx/>
              <a:buChar char="-"/>
            </a:pPr>
            <a:r>
              <a:rPr lang="en-GB" sz="2800" dirty="0" smtClean="0"/>
              <a:t>Between 25-32 weeks old, </a:t>
            </a:r>
            <a:r>
              <a:rPr lang="en-GB" sz="2800" dirty="0" err="1" smtClean="0"/>
              <a:t>approx</a:t>
            </a:r>
            <a:r>
              <a:rPr lang="en-GB" sz="2800" dirty="0" smtClean="0"/>
              <a:t> 50% of babies showed signed of separation anxiety towards a particular adult</a:t>
            </a:r>
          </a:p>
          <a:p>
            <a:pPr>
              <a:buFontTx/>
              <a:buChar char="-"/>
            </a:pPr>
            <a:endParaRPr lang="en-GB" sz="2800" dirty="0"/>
          </a:p>
          <a:p>
            <a:pPr>
              <a:buFontTx/>
              <a:buChar char="-"/>
            </a:pPr>
            <a:r>
              <a:rPr lang="en-GB" sz="2800" dirty="0" smtClean="0"/>
              <a:t>By 40 weeks 80% of babies had a specific attachment</a:t>
            </a:r>
          </a:p>
          <a:p>
            <a:pPr>
              <a:buFontTx/>
              <a:buChar char="-"/>
            </a:pPr>
            <a:r>
              <a:rPr lang="en-GB" sz="2800" dirty="0" smtClean="0"/>
              <a:t>By 40 weeks 30% of babies had multiple attachments</a:t>
            </a:r>
            <a:endParaRPr lang="en-GB" sz="2800" dirty="0" smtClean="0"/>
          </a:p>
        </p:txBody>
      </p:sp>
      <p:sp>
        <p:nvSpPr>
          <p:cNvPr id="5" name="Oval 4"/>
          <p:cNvSpPr/>
          <p:nvPr/>
        </p:nvSpPr>
        <p:spPr>
          <a:xfrm>
            <a:off x="4716016" y="1988840"/>
            <a:ext cx="4248472" cy="396044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t>Attachments tended to be with the caregiver who was most interactive and sensitive to the infant’s signals and facial expressions (reciprocity).</a:t>
            </a:r>
          </a:p>
          <a:p>
            <a:pPr algn="ctr"/>
            <a:r>
              <a:rPr lang="en-GB" dirty="0" smtClean="0"/>
              <a:t>**</a:t>
            </a:r>
            <a:r>
              <a:rPr lang="en-GB" b="1" dirty="0" smtClean="0"/>
              <a:t>This wasn’t necessarily the person the infant spent the most time with!</a:t>
            </a:r>
            <a:endParaRPr lang="en-GB" b="1" dirty="0"/>
          </a:p>
        </p:txBody>
      </p:sp>
      <p:sp>
        <p:nvSpPr>
          <p:cNvPr id="6" name="Rounded Rectangle 5"/>
          <p:cNvSpPr/>
          <p:nvPr/>
        </p:nvSpPr>
        <p:spPr>
          <a:xfrm>
            <a:off x="251520" y="2708920"/>
            <a:ext cx="8568952" cy="302433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sz="2800" b="1" u="sng" dirty="0" smtClean="0"/>
              <a:t>Conclusion</a:t>
            </a:r>
          </a:p>
          <a:p>
            <a:pPr algn="ctr"/>
            <a:r>
              <a:rPr lang="en-GB" sz="2800" dirty="0" smtClean="0"/>
              <a:t>This research therefore suggests that attachment develops in stages.</a:t>
            </a:r>
          </a:p>
          <a:p>
            <a:pPr algn="ctr"/>
            <a:r>
              <a:rPr lang="en-GB" sz="2800" dirty="0" smtClean="0"/>
              <a:t>Schaffer and Emerson then developed the </a:t>
            </a:r>
            <a:r>
              <a:rPr lang="en-GB" sz="2800" b="1" dirty="0" smtClean="0"/>
              <a:t>Stages of Attachment</a:t>
            </a:r>
            <a:r>
              <a:rPr lang="en-GB" sz="2800" dirty="0" smtClean="0"/>
              <a:t> (colour in the sort activity)</a:t>
            </a:r>
            <a:endParaRPr lang="en-GB" sz="2800" dirty="0"/>
          </a:p>
        </p:txBody>
      </p:sp>
    </p:spTree>
    <p:extLst>
      <p:ext uri="{BB962C8B-B14F-4D97-AF65-F5344CB8AC3E}">
        <p14:creationId xmlns:p14="http://schemas.microsoft.com/office/powerpoint/2010/main" val="339031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t>Stages of attachment evaluation</a:t>
            </a:r>
            <a:r>
              <a:rPr lang="en-GB" sz="2800" dirty="0" smtClean="0"/>
              <a:t/>
            </a:r>
            <a:br>
              <a:rPr lang="en-GB" sz="2800" dirty="0" smtClean="0"/>
            </a:br>
            <a:r>
              <a:rPr lang="en-GB" sz="2800" dirty="0" smtClean="0"/>
              <a:t>- consider the example below and discuss how it might be criticism/support for the research</a:t>
            </a:r>
            <a:endParaRPr lang="en-GB" sz="2800" dirty="0"/>
          </a:p>
        </p:txBody>
      </p:sp>
      <p:sp>
        <p:nvSpPr>
          <p:cNvPr id="3" name="Content Placeholder 2"/>
          <p:cNvSpPr>
            <a:spLocks noGrp="1"/>
          </p:cNvSpPr>
          <p:nvPr>
            <p:ph idx="1"/>
          </p:nvPr>
        </p:nvSpPr>
        <p:spPr>
          <a:xfrm>
            <a:off x="457200" y="2060848"/>
            <a:ext cx="8229600" cy="4065315"/>
          </a:xfrm>
          <a:ln>
            <a:solidFill>
              <a:schemeClr val="tx1"/>
            </a:solidFill>
          </a:ln>
        </p:spPr>
        <p:txBody>
          <a:bodyPr/>
          <a:lstStyle/>
          <a:p>
            <a:pPr marL="0" indent="0">
              <a:buNone/>
            </a:pPr>
            <a:r>
              <a:rPr lang="en-GB" dirty="0" smtClean="0"/>
              <a:t>Young </a:t>
            </a:r>
            <a:r>
              <a:rPr lang="en-GB" dirty="0"/>
              <a:t>babies in this stage have poor co-ordination and are generally pretty much immobile. It is therefore very difficult to make any judgements about the infants based on observations of their behaviour (there isn’t much observable behaviour).</a:t>
            </a:r>
          </a:p>
          <a:p>
            <a:pPr marL="0" indent="0">
              <a:buNone/>
            </a:pPr>
            <a:endParaRPr lang="en-GB" dirty="0"/>
          </a:p>
        </p:txBody>
      </p:sp>
    </p:spTree>
    <p:extLst>
      <p:ext uri="{BB962C8B-B14F-4D97-AF65-F5344CB8AC3E}">
        <p14:creationId xmlns:p14="http://schemas.microsoft.com/office/powerpoint/2010/main" val="2649581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t>Stages of attachment evaluation</a:t>
            </a:r>
            <a:r>
              <a:rPr lang="en-GB" sz="2800" dirty="0" smtClean="0"/>
              <a:t/>
            </a:r>
            <a:br>
              <a:rPr lang="en-GB" sz="2800" dirty="0" smtClean="0"/>
            </a:br>
            <a:r>
              <a:rPr lang="en-GB" sz="2800" dirty="0" smtClean="0"/>
              <a:t>- consider the example below and discuss how it might be criticism/support for the research</a:t>
            </a:r>
            <a:endParaRPr lang="en-GB" sz="2800" dirty="0"/>
          </a:p>
        </p:txBody>
      </p:sp>
      <p:sp>
        <p:nvSpPr>
          <p:cNvPr id="3" name="Content Placeholder 2"/>
          <p:cNvSpPr>
            <a:spLocks noGrp="1"/>
          </p:cNvSpPr>
          <p:nvPr>
            <p:ph idx="1"/>
          </p:nvPr>
        </p:nvSpPr>
        <p:spPr>
          <a:xfrm>
            <a:off x="457200" y="2060848"/>
            <a:ext cx="8229600" cy="4065315"/>
          </a:xfrm>
          <a:ln>
            <a:solidFill>
              <a:schemeClr val="tx1"/>
            </a:solidFill>
          </a:ln>
        </p:spPr>
        <p:txBody>
          <a:bodyPr>
            <a:normAutofit fontScale="92500" lnSpcReduction="20000"/>
          </a:bodyPr>
          <a:lstStyle/>
          <a:p>
            <a:pPr marL="0" indent="0">
              <a:buNone/>
            </a:pPr>
            <a:r>
              <a:rPr lang="en-GB" dirty="0" smtClean="0"/>
              <a:t>There is </a:t>
            </a:r>
            <a:r>
              <a:rPr lang="en-GB" dirty="0"/>
              <a:t>no doubt that children become capable of multiple attachments however; it is not clear at what age this happens. Some research seems to indicate that most babies form attachments to a single main carer before they become capable of developing multiple attachments. Other Psychologists, in particular those who work in those cultural context were multiple care givers are the norm, believe babies form multiple attachments from the outset.</a:t>
            </a:r>
          </a:p>
        </p:txBody>
      </p:sp>
    </p:spTree>
    <p:extLst>
      <p:ext uri="{BB962C8B-B14F-4D97-AF65-F5344CB8AC3E}">
        <p14:creationId xmlns:p14="http://schemas.microsoft.com/office/powerpoint/2010/main" val="2859507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t>Stages of attachment evaluation</a:t>
            </a:r>
            <a:r>
              <a:rPr lang="en-GB" sz="2800" dirty="0" smtClean="0"/>
              <a:t/>
            </a:r>
            <a:br>
              <a:rPr lang="en-GB" sz="2800" dirty="0" smtClean="0"/>
            </a:br>
            <a:r>
              <a:rPr lang="en-GB" sz="2800" dirty="0" smtClean="0"/>
              <a:t>- consider the example below and discuss how it might be criticism/support for the research</a:t>
            </a:r>
            <a:endParaRPr lang="en-GB" sz="2800" dirty="0"/>
          </a:p>
        </p:txBody>
      </p:sp>
      <p:sp>
        <p:nvSpPr>
          <p:cNvPr id="3" name="Content Placeholder 2"/>
          <p:cNvSpPr>
            <a:spLocks noGrp="1"/>
          </p:cNvSpPr>
          <p:nvPr>
            <p:ph idx="1"/>
          </p:nvPr>
        </p:nvSpPr>
        <p:spPr>
          <a:xfrm>
            <a:off x="457200" y="2060848"/>
            <a:ext cx="8229600" cy="4065315"/>
          </a:xfrm>
          <a:ln>
            <a:solidFill>
              <a:schemeClr val="tx1"/>
            </a:solidFill>
          </a:ln>
        </p:spPr>
        <p:txBody>
          <a:bodyPr/>
          <a:lstStyle/>
          <a:p>
            <a:pPr marL="0" indent="0">
              <a:buNone/>
            </a:pPr>
            <a:r>
              <a:rPr lang="en-GB" dirty="0" smtClean="0"/>
              <a:t>Just </a:t>
            </a:r>
            <a:r>
              <a:rPr lang="en-GB" dirty="0"/>
              <a:t>because a baby gets distressed when an individual leaves the room it does not necessarily mean that the individual is a ‘true’ attachment figure. </a:t>
            </a:r>
            <a:r>
              <a:rPr lang="en-GB" b="1" dirty="0" err="1"/>
              <a:t>Bowlby</a:t>
            </a:r>
            <a:r>
              <a:rPr lang="en-GB" b="1" dirty="0"/>
              <a:t> (1969) </a:t>
            </a:r>
            <a:r>
              <a:rPr lang="en-GB" dirty="0"/>
              <a:t>pointed out that children have playmates as well as attachment figures and may get distressed when a playmate leaves.</a:t>
            </a:r>
          </a:p>
        </p:txBody>
      </p:sp>
    </p:spTree>
    <p:extLst>
      <p:ext uri="{BB962C8B-B14F-4D97-AF65-F5344CB8AC3E}">
        <p14:creationId xmlns:p14="http://schemas.microsoft.com/office/powerpoint/2010/main" val="2859507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436</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Stages of attachment</vt:lpstr>
      <vt:lpstr>How long does it take to form an attachment?</vt:lpstr>
      <vt:lpstr>Research into the stages of attachment - procedure</vt:lpstr>
      <vt:lpstr>Research into the stages of attachment - findings &amp; conclusion</vt:lpstr>
      <vt:lpstr>Stages of attachment evaluation - consider the example below and discuss how it might be criticism/support for the research</vt:lpstr>
      <vt:lpstr>Stages of attachment evaluation - consider the example below and discuss how it might be criticism/support for the research</vt:lpstr>
      <vt:lpstr>Stages of attachment evaluation - consider the example below and discuss how it might be criticism/support for the research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Stages of attachment</dc:title>
  <cp:revision>6</cp:revision>
  <dcterms:created xsi:type="dcterms:W3CDTF">2015-12-02T17:57:14Z</dcterms:created>
  <dcterms:modified xsi:type="dcterms:W3CDTF">2015-12-02T18:47:14Z</dcterms:modified>
</cp:coreProperties>
</file>