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2" r:id="rId1"/>
  </p:sldMasterIdLst>
  <p:notesMasterIdLst>
    <p:notesMasterId r:id="rId36"/>
  </p:notesMasterIdLst>
  <p:sldIdLst>
    <p:sldId id="303" r:id="rId2"/>
    <p:sldId id="288" r:id="rId3"/>
    <p:sldId id="291" r:id="rId4"/>
    <p:sldId id="307" r:id="rId5"/>
    <p:sldId id="292" r:id="rId6"/>
    <p:sldId id="308" r:id="rId7"/>
    <p:sldId id="309" r:id="rId8"/>
    <p:sldId id="311" r:id="rId9"/>
    <p:sldId id="312" r:id="rId10"/>
    <p:sldId id="313" r:id="rId11"/>
    <p:sldId id="314" r:id="rId12"/>
    <p:sldId id="316" r:id="rId13"/>
    <p:sldId id="317" r:id="rId14"/>
    <p:sldId id="318" r:id="rId15"/>
    <p:sldId id="319" r:id="rId16"/>
    <p:sldId id="320" r:id="rId17"/>
    <p:sldId id="321" r:id="rId18"/>
    <p:sldId id="322" r:id="rId19"/>
    <p:sldId id="323" r:id="rId20"/>
    <p:sldId id="324" r:id="rId21"/>
    <p:sldId id="325" r:id="rId22"/>
    <p:sldId id="326" r:id="rId23"/>
    <p:sldId id="328" r:id="rId24"/>
    <p:sldId id="329" r:id="rId25"/>
    <p:sldId id="293" r:id="rId26"/>
    <p:sldId id="295" r:id="rId27"/>
    <p:sldId id="296" r:id="rId28"/>
    <p:sldId id="305" r:id="rId29"/>
    <p:sldId id="306" r:id="rId30"/>
    <p:sldId id="330" r:id="rId31"/>
    <p:sldId id="299" r:id="rId32"/>
    <p:sldId id="300" r:id="rId33"/>
    <p:sldId id="331" r:id="rId34"/>
    <p:sldId id="332" r:id="rId35"/>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82" autoAdjust="0"/>
    <p:restoredTop sz="94660"/>
  </p:normalViewPr>
  <p:slideViewPr>
    <p:cSldViewPr>
      <p:cViewPr varScale="1">
        <p:scale>
          <a:sx n="72" d="100"/>
          <a:sy n="72" d="100"/>
        </p:scale>
        <p:origin x="162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428E4A7-0622-4F18-9C1B-4609301405B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cs typeface="Arial" charset="0"/>
              </a:defRPr>
            </a:lvl1pPr>
          </a:lstStyle>
          <a:p>
            <a:pPr>
              <a:defRPr/>
            </a:pPr>
            <a:endParaRPr lang="en-US"/>
          </a:p>
        </p:txBody>
      </p:sp>
      <p:sp>
        <p:nvSpPr>
          <p:cNvPr id="13315" name="Rectangle 3">
            <a:extLst>
              <a:ext uri="{FF2B5EF4-FFF2-40B4-BE49-F238E27FC236}">
                <a16:creationId xmlns:a16="http://schemas.microsoft.com/office/drawing/2014/main" id="{8B1F20DC-FE7F-4797-ABC9-A516A74C9C2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cs typeface="Arial" charset="0"/>
              </a:defRPr>
            </a:lvl1pPr>
          </a:lstStyle>
          <a:p>
            <a:pPr>
              <a:defRPr/>
            </a:pPr>
            <a:endParaRPr lang="en-US"/>
          </a:p>
        </p:txBody>
      </p:sp>
      <p:sp>
        <p:nvSpPr>
          <p:cNvPr id="40964" name="Rectangle 4">
            <a:extLst>
              <a:ext uri="{FF2B5EF4-FFF2-40B4-BE49-F238E27FC236}">
                <a16:creationId xmlns:a16="http://schemas.microsoft.com/office/drawing/2014/main" id="{E526ED99-D8D7-471C-A542-04B98374724C}"/>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7EBCAE47-9636-47A8-9107-B3F550032BB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id="{38FE5917-48EE-44FD-9054-EA1D45F647D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Arial" charset="0"/>
              </a:defRPr>
            </a:lvl1pPr>
          </a:lstStyle>
          <a:p>
            <a:pPr>
              <a:defRPr/>
            </a:pPr>
            <a:endParaRPr lang="en-US"/>
          </a:p>
        </p:txBody>
      </p:sp>
      <p:sp>
        <p:nvSpPr>
          <p:cNvPr id="13319" name="Rectangle 7">
            <a:extLst>
              <a:ext uri="{FF2B5EF4-FFF2-40B4-BE49-F238E27FC236}">
                <a16:creationId xmlns:a16="http://schemas.microsoft.com/office/drawing/2014/main" id="{1CCBD516-EAAA-4D38-8F8A-D8ACFB7A246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fld id="{4F2A6A33-B1AF-4324-8986-DB5567619A1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0D73E15-F0F9-484B-8870-79068C8637B4}"/>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FB93E8EE-4F26-4A18-8C58-CB53CEF18D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41988" name="Slide Number Placeholder 3">
            <a:extLst>
              <a:ext uri="{FF2B5EF4-FFF2-40B4-BE49-F238E27FC236}">
                <a16:creationId xmlns:a16="http://schemas.microsoft.com/office/drawing/2014/main" id="{E3E2DC89-4D28-495E-AFEE-69789C8DFE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2DAFF92-05BC-43BF-A6FA-D4D0FB141352}" type="slidenum">
              <a:rPr lang="en-GB" altLang="en-US" b="0"/>
              <a:pPr/>
              <a:t>8</a:t>
            </a:fld>
            <a:endParaRPr lang="en-GB" altLang="en-US"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1D1A15C-0E00-49AF-87C1-D1F089D51D8C}"/>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B812B378-5D9F-4027-A90A-7A437CDBE7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43012" name="Slide Number Placeholder 3">
            <a:extLst>
              <a:ext uri="{FF2B5EF4-FFF2-40B4-BE49-F238E27FC236}">
                <a16:creationId xmlns:a16="http://schemas.microsoft.com/office/drawing/2014/main" id="{D0427D7C-4468-4BF3-82DD-EF3DFECFA3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24978D-C558-4596-89C5-C8A3FF4A2F78}" type="slidenum">
              <a:rPr lang="en-GB" altLang="en-US" b="0"/>
              <a:pPr/>
              <a:t>24</a:t>
            </a:fld>
            <a:endParaRPr lang="en-GB" altLang="en-US"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BFA6127-302A-4690-A5C4-441924DAD486}"/>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F6637CB3-CD3F-4960-8E7D-83510DF3FE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44036" name="Slide Number Placeholder 3">
            <a:extLst>
              <a:ext uri="{FF2B5EF4-FFF2-40B4-BE49-F238E27FC236}">
                <a16:creationId xmlns:a16="http://schemas.microsoft.com/office/drawing/2014/main" id="{118B482B-23C5-41CA-A36D-61A66DE759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7D485BF-118A-4231-ADC5-ECA7C1E0D346}" type="slidenum">
              <a:rPr lang="en-GB" altLang="en-US" b="0"/>
              <a:pPr/>
              <a:t>34</a:t>
            </a:fld>
            <a:endParaRPr lang="en-GB" altLang="en-US"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11EA56-8F35-4B23-A68B-8BF715A45683}"/>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A2B88297-A118-4DBC-8C3B-94F204624C99}"/>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B1CB589-B9C1-45D5-BD9F-F003F6BF0EF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7218B1D-7587-48AB-B295-94E30D062249}"/>
              </a:ext>
            </a:extLst>
          </p:cNvPr>
          <p:cNvSpPr>
            <a:spLocks noGrp="1"/>
          </p:cNvSpPr>
          <p:nvPr>
            <p:ph type="sldNum" sz="quarter" idx="12"/>
          </p:nvPr>
        </p:nvSpPr>
        <p:spPr/>
        <p:txBody>
          <a:bodyPr/>
          <a:lstStyle>
            <a:lvl1pPr>
              <a:defRPr/>
            </a:lvl1pPr>
          </a:lstStyle>
          <a:p>
            <a:fld id="{FD5F688B-6AA0-4514-8E7F-90BF1D927B11}" type="slidenum">
              <a:rPr lang="en-GB" altLang="en-US"/>
              <a:pPr/>
              <a:t>‹#›</a:t>
            </a:fld>
            <a:endParaRPr lang="en-GB" altLang="en-US"/>
          </a:p>
        </p:txBody>
      </p:sp>
    </p:spTree>
    <p:extLst>
      <p:ext uri="{BB962C8B-B14F-4D97-AF65-F5344CB8AC3E}">
        <p14:creationId xmlns:p14="http://schemas.microsoft.com/office/powerpoint/2010/main" val="328492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3AE1D-2A68-48C2-9045-4A6BDD4E0644}"/>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0003CE8F-831B-4016-8355-62383EBA38A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F3AAE94-26F5-44DA-B11A-3D9721147148}"/>
              </a:ext>
            </a:extLst>
          </p:cNvPr>
          <p:cNvSpPr>
            <a:spLocks noGrp="1"/>
          </p:cNvSpPr>
          <p:nvPr>
            <p:ph type="sldNum" sz="quarter" idx="12"/>
          </p:nvPr>
        </p:nvSpPr>
        <p:spPr/>
        <p:txBody>
          <a:bodyPr/>
          <a:lstStyle>
            <a:lvl1pPr>
              <a:defRPr/>
            </a:lvl1pPr>
          </a:lstStyle>
          <a:p>
            <a:fld id="{9B8C1E1D-9310-46AD-9465-010CA2FC5AE8}" type="slidenum">
              <a:rPr lang="en-GB" altLang="en-US"/>
              <a:pPr/>
              <a:t>‹#›</a:t>
            </a:fld>
            <a:endParaRPr lang="en-GB" altLang="en-US"/>
          </a:p>
        </p:txBody>
      </p:sp>
    </p:spTree>
    <p:extLst>
      <p:ext uri="{BB962C8B-B14F-4D97-AF65-F5344CB8AC3E}">
        <p14:creationId xmlns:p14="http://schemas.microsoft.com/office/powerpoint/2010/main" val="125966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F101FB-F331-4B21-B8A7-868EBE0F7E0F}"/>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0B72DB6-268A-49CD-8AE3-C446E4F21D6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606738-45B7-4CB0-80ED-64ADD6F77806}"/>
              </a:ext>
            </a:extLst>
          </p:cNvPr>
          <p:cNvSpPr>
            <a:spLocks noGrp="1"/>
          </p:cNvSpPr>
          <p:nvPr>
            <p:ph type="sldNum" sz="quarter" idx="12"/>
          </p:nvPr>
        </p:nvSpPr>
        <p:spPr/>
        <p:txBody>
          <a:bodyPr/>
          <a:lstStyle>
            <a:lvl1pPr>
              <a:defRPr/>
            </a:lvl1pPr>
          </a:lstStyle>
          <a:p>
            <a:fld id="{9124AEE1-8FD7-4D98-B616-BA9C2BA3FA95}" type="slidenum">
              <a:rPr lang="en-GB" altLang="en-US"/>
              <a:pPr/>
              <a:t>‹#›</a:t>
            </a:fld>
            <a:endParaRPr lang="en-GB" altLang="en-US"/>
          </a:p>
        </p:txBody>
      </p:sp>
    </p:spTree>
    <p:extLst>
      <p:ext uri="{BB962C8B-B14F-4D97-AF65-F5344CB8AC3E}">
        <p14:creationId xmlns:p14="http://schemas.microsoft.com/office/powerpoint/2010/main" val="370262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57648-226F-442A-A166-E87CF832DA10}"/>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0DBCEF7E-62F3-49A2-AE73-6CCDC6A2764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BC9DD74-083A-4EFD-BCE6-0220059D86A6}"/>
              </a:ext>
            </a:extLst>
          </p:cNvPr>
          <p:cNvSpPr>
            <a:spLocks noGrp="1"/>
          </p:cNvSpPr>
          <p:nvPr>
            <p:ph type="sldNum" sz="quarter" idx="12"/>
          </p:nvPr>
        </p:nvSpPr>
        <p:spPr/>
        <p:txBody>
          <a:bodyPr/>
          <a:lstStyle>
            <a:lvl1pPr>
              <a:defRPr/>
            </a:lvl1pPr>
          </a:lstStyle>
          <a:p>
            <a:fld id="{12459EA1-E3BB-4108-A638-96F956631C0E}" type="slidenum">
              <a:rPr lang="en-GB" altLang="en-US"/>
              <a:pPr/>
              <a:t>‹#›</a:t>
            </a:fld>
            <a:endParaRPr lang="en-GB" altLang="en-US"/>
          </a:p>
        </p:txBody>
      </p:sp>
    </p:spTree>
    <p:extLst>
      <p:ext uri="{BB962C8B-B14F-4D97-AF65-F5344CB8AC3E}">
        <p14:creationId xmlns:p14="http://schemas.microsoft.com/office/powerpoint/2010/main" val="251283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C97A098-DE94-4D03-8A8E-75FF4794EA87}"/>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C6C86FBC-B834-405B-8752-12F1D4BDE864}"/>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37670774-0F76-4DE9-8B31-C2B59C0C42A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7C2DD1F-1D90-4FF9-81E2-321CC4CDAE2D}"/>
              </a:ext>
            </a:extLst>
          </p:cNvPr>
          <p:cNvSpPr>
            <a:spLocks noGrp="1"/>
          </p:cNvSpPr>
          <p:nvPr>
            <p:ph type="sldNum" sz="quarter" idx="12"/>
          </p:nvPr>
        </p:nvSpPr>
        <p:spPr/>
        <p:txBody>
          <a:bodyPr/>
          <a:lstStyle>
            <a:lvl1pPr>
              <a:defRPr/>
            </a:lvl1pPr>
          </a:lstStyle>
          <a:p>
            <a:fld id="{B6255E35-9B00-47E6-A868-D083A3A16CC5}" type="slidenum">
              <a:rPr lang="en-GB" altLang="en-US"/>
              <a:pPr/>
              <a:t>‹#›</a:t>
            </a:fld>
            <a:endParaRPr lang="en-GB" altLang="en-US"/>
          </a:p>
        </p:txBody>
      </p:sp>
    </p:spTree>
    <p:extLst>
      <p:ext uri="{BB962C8B-B14F-4D97-AF65-F5344CB8AC3E}">
        <p14:creationId xmlns:p14="http://schemas.microsoft.com/office/powerpoint/2010/main" val="21014074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EEF3C38-900C-4407-8A7A-1B33E5BA87EB}"/>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646145D4-C3E3-423B-8881-38847E70518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EBE1E48-C26D-4D0D-AF95-9FB36A6761B0}"/>
              </a:ext>
            </a:extLst>
          </p:cNvPr>
          <p:cNvSpPr>
            <a:spLocks noGrp="1"/>
          </p:cNvSpPr>
          <p:nvPr>
            <p:ph type="sldNum" sz="quarter" idx="12"/>
          </p:nvPr>
        </p:nvSpPr>
        <p:spPr/>
        <p:txBody>
          <a:bodyPr/>
          <a:lstStyle>
            <a:lvl1pPr>
              <a:defRPr/>
            </a:lvl1pPr>
          </a:lstStyle>
          <a:p>
            <a:fld id="{E4088369-8137-47F9-A958-05B7EC6E91C2}" type="slidenum">
              <a:rPr lang="en-GB" altLang="en-US"/>
              <a:pPr/>
              <a:t>‹#›</a:t>
            </a:fld>
            <a:endParaRPr lang="en-GB" altLang="en-US"/>
          </a:p>
        </p:txBody>
      </p:sp>
    </p:spTree>
    <p:extLst>
      <p:ext uri="{BB962C8B-B14F-4D97-AF65-F5344CB8AC3E}">
        <p14:creationId xmlns:p14="http://schemas.microsoft.com/office/powerpoint/2010/main" val="81932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2512DD9-80C6-492F-A70F-11DEEBF19271}"/>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3F674E5A-8B1A-4D59-802A-521CA614BFD4}"/>
              </a:ext>
            </a:extLst>
          </p:cNvPr>
          <p:cNvSpPr>
            <a:spLocks noGrp="1"/>
          </p:cNvSpPr>
          <p:nvPr>
            <p:ph type="dt" sz="half" idx="10"/>
          </p:nvPr>
        </p:nvSpPr>
        <p:spPr/>
        <p:txBody>
          <a:bodyPr/>
          <a:lstStyle>
            <a:lvl1pPr>
              <a:defRPr/>
            </a:lvl1pPr>
          </a:lstStyle>
          <a:p>
            <a:pPr>
              <a:defRPr/>
            </a:pPr>
            <a:endParaRPr lang="en-GB"/>
          </a:p>
        </p:txBody>
      </p:sp>
      <p:sp>
        <p:nvSpPr>
          <p:cNvPr id="9" name="Footer Placeholder 7">
            <a:extLst>
              <a:ext uri="{FF2B5EF4-FFF2-40B4-BE49-F238E27FC236}">
                <a16:creationId xmlns:a16="http://schemas.microsoft.com/office/drawing/2014/main" id="{5B2D6E24-51DD-4196-9793-3C5757C5E284}"/>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2C481B2C-286C-4F3E-B895-0E76EB575F27}"/>
              </a:ext>
            </a:extLst>
          </p:cNvPr>
          <p:cNvSpPr>
            <a:spLocks noGrp="1"/>
          </p:cNvSpPr>
          <p:nvPr>
            <p:ph type="sldNum" sz="quarter" idx="12"/>
          </p:nvPr>
        </p:nvSpPr>
        <p:spPr/>
        <p:txBody>
          <a:bodyPr/>
          <a:lstStyle>
            <a:lvl1pPr>
              <a:defRPr/>
            </a:lvl1pPr>
          </a:lstStyle>
          <a:p>
            <a:fld id="{8538F083-2AC3-4870-865A-5DFE6F42199B}" type="slidenum">
              <a:rPr lang="en-GB" altLang="en-US"/>
              <a:pPr/>
              <a:t>‹#›</a:t>
            </a:fld>
            <a:endParaRPr lang="en-GB" altLang="en-US"/>
          </a:p>
        </p:txBody>
      </p:sp>
    </p:spTree>
    <p:extLst>
      <p:ext uri="{BB962C8B-B14F-4D97-AF65-F5344CB8AC3E}">
        <p14:creationId xmlns:p14="http://schemas.microsoft.com/office/powerpoint/2010/main" val="231833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6D4ABF5-D9CA-4A11-B529-21A8A73808FA}"/>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10332B41-8EE8-48EC-A3E0-2A716BC04FD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43FC8B7-DA83-4434-BE0A-AD9CF828A701}"/>
              </a:ext>
            </a:extLst>
          </p:cNvPr>
          <p:cNvSpPr>
            <a:spLocks noGrp="1"/>
          </p:cNvSpPr>
          <p:nvPr>
            <p:ph type="sldNum" sz="quarter" idx="12"/>
          </p:nvPr>
        </p:nvSpPr>
        <p:spPr/>
        <p:txBody>
          <a:bodyPr/>
          <a:lstStyle>
            <a:lvl1pPr>
              <a:defRPr/>
            </a:lvl1pPr>
          </a:lstStyle>
          <a:p>
            <a:fld id="{9DE4ADA2-362F-4BB1-9E3E-9DC5CB9ED9C7}" type="slidenum">
              <a:rPr lang="en-GB" altLang="en-US"/>
              <a:pPr/>
              <a:t>‹#›</a:t>
            </a:fld>
            <a:endParaRPr lang="en-GB" altLang="en-US"/>
          </a:p>
        </p:txBody>
      </p:sp>
    </p:spTree>
    <p:extLst>
      <p:ext uri="{BB962C8B-B14F-4D97-AF65-F5344CB8AC3E}">
        <p14:creationId xmlns:p14="http://schemas.microsoft.com/office/powerpoint/2010/main" val="343180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C8DB48-B565-4C17-B46B-D66394D0C0DB}"/>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21301317-20AC-46D0-B545-94CA8A7D439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9A9374BC-0E62-4CFF-8109-E1A4776F45C8}"/>
              </a:ext>
            </a:extLst>
          </p:cNvPr>
          <p:cNvSpPr>
            <a:spLocks noGrp="1"/>
          </p:cNvSpPr>
          <p:nvPr>
            <p:ph type="sldNum" sz="quarter" idx="12"/>
          </p:nvPr>
        </p:nvSpPr>
        <p:spPr/>
        <p:txBody>
          <a:bodyPr/>
          <a:lstStyle>
            <a:lvl1pPr>
              <a:defRPr/>
            </a:lvl1pPr>
          </a:lstStyle>
          <a:p>
            <a:fld id="{45A0C947-BAF1-4E49-8EA1-D6F0F3079095}" type="slidenum">
              <a:rPr lang="en-GB" altLang="en-US"/>
              <a:pPr/>
              <a:t>‹#›</a:t>
            </a:fld>
            <a:endParaRPr lang="en-GB" altLang="en-US"/>
          </a:p>
        </p:txBody>
      </p:sp>
    </p:spTree>
    <p:extLst>
      <p:ext uri="{BB962C8B-B14F-4D97-AF65-F5344CB8AC3E}">
        <p14:creationId xmlns:p14="http://schemas.microsoft.com/office/powerpoint/2010/main" val="16215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4B1D7C7-C71C-4BBD-9F1B-01CF5D73C414}"/>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B0900585-5316-4714-81A2-F802536891C5}"/>
              </a:ext>
            </a:extLst>
          </p:cNvPr>
          <p:cNvSpPr>
            <a:spLocks noGrp="1"/>
          </p:cNvSpPr>
          <p:nvPr>
            <p:ph type="dt" sz="half" idx="10"/>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D9F0313D-1BFA-4113-97FD-51F3B1752BAF}"/>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3850E0F5-EFDF-4341-A3C2-1520B9CEE7E9}"/>
              </a:ext>
            </a:extLst>
          </p:cNvPr>
          <p:cNvSpPr>
            <a:spLocks noGrp="1"/>
          </p:cNvSpPr>
          <p:nvPr>
            <p:ph type="sldNum" sz="quarter" idx="12"/>
          </p:nvPr>
        </p:nvSpPr>
        <p:spPr/>
        <p:txBody>
          <a:bodyPr/>
          <a:lstStyle>
            <a:lvl1pPr>
              <a:defRPr/>
            </a:lvl1pPr>
          </a:lstStyle>
          <a:p>
            <a:fld id="{09BC8D9D-9019-49EF-804D-E5CB66C79DC9}" type="slidenum">
              <a:rPr lang="en-GB" altLang="en-US"/>
              <a:pPr/>
              <a:t>‹#›</a:t>
            </a:fld>
            <a:endParaRPr lang="en-GB" altLang="en-US"/>
          </a:p>
        </p:txBody>
      </p:sp>
    </p:spTree>
    <p:extLst>
      <p:ext uri="{BB962C8B-B14F-4D97-AF65-F5344CB8AC3E}">
        <p14:creationId xmlns:p14="http://schemas.microsoft.com/office/powerpoint/2010/main" val="11409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27FFC54-70FA-4156-A36F-9684423DE5C4}"/>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116569E6-18C4-4A76-97CD-5355867B966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2DC4168-1E10-4422-849B-750FD3079731}"/>
              </a:ext>
            </a:extLst>
          </p:cNvPr>
          <p:cNvSpPr>
            <a:spLocks noGrp="1"/>
          </p:cNvSpPr>
          <p:nvPr>
            <p:ph type="sldNum" sz="quarter" idx="12"/>
          </p:nvPr>
        </p:nvSpPr>
        <p:spPr/>
        <p:txBody>
          <a:bodyPr/>
          <a:lstStyle>
            <a:lvl1pPr>
              <a:defRPr/>
            </a:lvl1pPr>
          </a:lstStyle>
          <a:p>
            <a:fld id="{49B5D0E9-4ADB-4D8A-A95A-38F49C2202E2}" type="slidenum">
              <a:rPr lang="en-GB" altLang="en-US"/>
              <a:pPr/>
              <a:t>‹#›</a:t>
            </a:fld>
            <a:endParaRPr lang="en-GB" altLang="en-US"/>
          </a:p>
        </p:txBody>
      </p:sp>
    </p:spTree>
    <p:extLst>
      <p:ext uri="{BB962C8B-B14F-4D97-AF65-F5344CB8AC3E}">
        <p14:creationId xmlns:p14="http://schemas.microsoft.com/office/powerpoint/2010/main" val="33070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C1F176-C256-44E1-80B2-DAA622E76830}"/>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B64219E5-B574-489D-8C47-4577FADFDA16}"/>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765D7F63-6FFC-49C4-B415-601833436765}"/>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553FC175-B6E3-4DCF-B1E6-12CC4214F0C0}"/>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a:extLst>
              <a:ext uri="{FF2B5EF4-FFF2-40B4-BE49-F238E27FC236}">
                <a16:creationId xmlns:a16="http://schemas.microsoft.com/office/drawing/2014/main" id="{FB1BCBE1-322F-4283-81F7-D7959CE04340}"/>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latin typeface="Arial" charset="0"/>
                <a:cs typeface="Arial" charset="0"/>
              </a:defRPr>
            </a:lvl1pPr>
          </a:lstStyle>
          <a:p>
            <a:pPr>
              <a:defRPr/>
            </a:pPr>
            <a:endParaRPr lang="en-GB"/>
          </a:p>
        </p:txBody>
      </p:sp>
      <p:sp>
        <p:nvSpPr>
          <p:cNvPr id="5" name="Footer Placeholder 4">
            <a:extLst>
              <a:ext uri="{FF2B5EF4-FFF2-40B4-BE49-F238E27FC236}">
                <a16:creationId xmlns:a16="http://schemas.microsoft.com/office/drawing/2014/main" id="{02147E25-FE2D-46AE-A27E-344BEFFD545E}"/>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latin typeface="Arial" charset="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A15483BD-0C7E-4068-BC32-56223C83DA9F}"/>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a:solidFill>
                  <a:srgbClr val="FFFFFF"/>
                </a:solidFill>
              </a:defRPr>
            </a:lvl1pPr>
          </a:lstStyle>
          <a:p>
            <a:fld id="{9A4AC86E-224E-4140-B990-2A8F31F7B54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465" r:id="rId1"/>
    <p:sldLayoutId id="2147484458" r:id="rId2"/>
    <p:sldLayoutId id="2147484466" r:id="rId3"/>
    <p:sldLayoutId id="2147484459" r:id="rId4"/>
    <p:sldLayoutId id="2147484467" r:id="rId5"/>
    <p:sldLayoutId id="2147484460" r:id="rId6"/>
    <p:sldLayoutId id="2147484461" r:id="rId7"/>
    <p:sldLayoutId id="2147484468" r:id="rId8"/>
    <p:sldLayoutId id="2147484462" r:id="rId9"/>
    <p:sldLayoutId id="2147484463" r:id="rId10"/>
    <p:sldLayoutId id="2147484464"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bG89Qxw30B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vmE3NfB_Hh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8EDB-39F8-410B-AD51-9BC3CE3B62DE}"/>
              </a:ext>
            </a:extLst>
          </p:cNvPr>
          <p:cNvSpPr>
            <a:spLocks noGrp="1"/>
          </p:cNvSpPr>
          <p:nvPr>
            <p:ph type="ctrTitle"/>
          </p:nvPr>
        </p:nvSpPr>
        <p:spPr/>
        <p:txBody>
          <a:bodyPr/>
          <a:lstStyle/>
          <a:p>
            <a:pPr algn="ctr" eaLnBrk="1" fontAlgn="auto" hangingPunct="1">
              <a:spcAft>
                <a:spcPts val="0"/>
              </a:spcAft>
              <a:defRPr/>
            </a:pPr>
            <a:r>
              <a:rPr lang="en-GB" b="1" dirty="0">
                <a:latin typeface="Comic Sans MS" panose="030F0702030302020204" pitchFamily="66" charset="0"/>
              </a:rPr>
              <a:t>ATTACHMENTS</a:t>
            </a:r>
          </a:p>
        </p:txBody>
      </p:sp>
      <p:pic>
        <p:nvPicPr>
          <p:cNvPr id="6147" name="Picture 2" descr="C:\Users\Catherine\AppData\Local\Microsoft\Windows\Temporary Internet Files\Content.IE5\JH8BCQJ7\papapishu-Baby-boy-sitting[1].png">
            <a:extLst>
              <a:ext uri="{FF2B5EF4-FFF2-40B4-BE49-F238E27FC236}">
                <a16:creationId xmlns:a16="http://schemas.microsoft.com/office/drawing/2014/main" id="{4513951A-AC23-48BD-A0EB-3E7526B8D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429000"/>
            <a:ext cx="2271712"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C:\Users\Catherine\AppData\Local\Microsoft\Windows\Temporary Internet Files\Content.IE5\SP8IBOCH\Baby-girl-sitting-11929-large[1].png">
            <a:extLst>
              <a:ext uri="{FF2B5EF4-FFF2-40B4-BE49-F238E27FC236}">
                <a16:creationId xmlns:a16="http://schemas.microsoft.com/office/drawing/2014/main" id="{A749AB3E-054C-4FC0-AB58-A137B3ABB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3503613"/>
            <a:ext cx="2197100"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7D033F7-4222-4C03-993B-A7EA60B45E02}"/>
              </a:ext>
            </a:extLst>
          </p:cNvPr>
          <p:cNvSpPr/>
          <p:nvPr/>
        </p:nvSpPr>
        <p:spPr>
          <a:xfrm>
            <a:off x="4572000" y="5418138"/>
            <a:ext cx="3744913" cy="998537"/>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5" name="Oval 4">
            <a:extLst>
              <a:ext uri="{FF2B5EF4-FFF2-40B4-BE49-F238E27FC236}">
                <a16:creationId xmlns:a16="http://schemas.microsoft.com/office/drawing/2014/main" id="{C550D244-6553-475B-84E8-C02616607E21}"/>
              </a:ext>
            </a:extLst>
          </p:cNvPr>
          <p:cNvSpPr/>
          <p:nvPr/>
        </p:nvSpPr>
        <p:spPr>
          <a:xfrm>
            <a:off x="4211638" y="363538"/>
            <a:ext cx="4537075" cy="10080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2" name="Title 1">
            <a:extLst>
              <a:ext uri="{FF2B5EF4-FFF2-40B4-BE49-F238E27FC236}">
                <a16:creationId xmlns:a16="http://schemas.microsoft.com/office/drawing/2014/main" id="{56CE23F6-3796-4A4A-8F2D-6EC3D6AD95E9}"/>
              </a:ext>
            </a:extLst>
          </p:cNvPr>
          <p:cNvSpPr>
            <a:spLocks noGrp="1"/>
          </p:cNvSpPr>
          <p:nvPr>
            <p:ph type="title"/>
          </p:nvPr>
        </p:nvSpPr>
        <p:spPr/>
        <p:txBody>
          <a:bodyPr/>
          <a:lstStyle/>
          <a:p>
            <a:pPr eaLnBrk="1" hangingPunct="1">
              <a:defRPr/>
            </a:pPr>
            <a:r>
              <a:rPr lang="en-GB" b="1" dirty="0">
                <a:latin typeface="Comic Sans MS" pitchFamily="66" charset="0"/>
              </a:rPr>
              <a:t>Participant / Non Participant</a:t>
            </a:r>
          </a:p>
        </p:txBody>
      </p:sp>
      <p:sp>
        <p:nvSpPr>
          <p:cNvPr id="15365" name="Title 1">
            <a:extLst>
              <a:ext uri="{FF2B5EF4-FFF2-40B4-BE49-F238E27FC236}">
                <a16:creationId xmlns:a16="http://schemas.microsoft.com/office/drawing/2014/main" id="{B124AC20-3AAC-4A45-AC24-2F8FC275F033}"/>
              </a:ext>
            </a:extLst>
          </p:cNvPr>
          <p:cNvSpPr txBox="1">
            <a:spLocks/>
          </p:cNvSpPr>
          <p:nvPr/>
        </p:nvSpPr>
        <p:spPr bwMode="auto">
          <a:xfrm>
            <a:off x="609600" y="53736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GB" altLang="en-US" sz="4400">
                <a:latin typeface="Comic Sans MS" panose="030F0702030302020204" pitchFamily="66" charset="0"/>
              </a:rPr>
              <a:t>Disclosed / Undisclosed</a:t>
            </a:r>
          </a:p>
        </p:txBody>
      </p:sp>
      <p:pic>
        <p:nvPicPr>
          <p:cNvPr id="15366" name="Picture 2" descr="http://upload.wikimedia.org/wikipedia/commons/6/60/Green_Park,_London_-_April_2007.jpg">
            <a:extLst>
              <a:ext uri="{FF2B5EF4-FFF2-40B4-BE49-F238E27FC236}">
                <a16:creationId xmlns:a16="http://schemas.microsoft.com/office/drawing/2014/main" id="{B3D16D2A-5866-4AFE-8662-E20A8791C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373188"/>
            <a:ext cx="5761038"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D056C7E-5FAA-4A63-843A-7F43499E96C9}"/>
              </a:ext>
            </a:extLst>
          </p:cNvPr>
          <p:cNvSpPr/>
          <p:nvPr/>
        </p:nvSpPr>
        <p:spPr>
          <a:xfrm>
            <a:off x="609600" y="404813"/>
            <a:ext cx="2954338" cy="10080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2" name="Title 1">
            <a:extLst>
              <a:ext uri="{FF2B5EF4-FFF2-40B4-BE49-F238E27FC236}">
                <a16:creationId xmlns:a16="http://schemas.microsoft.com/office/drawing/2014/main" id="{957EF62A-294E-4F14-BD19-0BF473D3E61E}"/>
              </a:ext>
            </a:extLst>
          </p:cNvPr>
          <p:cNvSpPr>
            <a:spLocks noGrp="1"/>
          </p:cNvSpPr>
          <p:nvPr>
            <p:ph type="title"/>
          </p:nvPr>
        </p:nvSpPr>
        <p:spPr/>
        <p:txBody>
          <a:bodyPr/>
          <a:lstStyle/>
          <a:p>
            <a:pPr eaLnBrk="1" hangingPunct="1">
              <a:defRPr/>
            </a:pPr>
            <a:r>
              <a:rPr lang="en-GB" b="1" dirty="0">
                <a:latin typeface="Comic Sans MS" pitchFamily="66" charset="0"/>
              </a:rPr>
              <a:t>Participant / Non Participant</a:t>
            </a:r>
          </a:p>
        </p:txBody>
      </p:sp>
      <p:sp>
        <p:nvSpPr>
          <p:cNvPr id="7" name="Oval 6">
            <a:extLst>
              <a:ext uri="{FF2B5EF4-FFF2-40B4-BE49-F238E27FC236}">
                <a16:creationId xmlns:a16="http://schemas.microsoft.com/office/drawing/2014/main" id="{CEECA01F-DC35-4306-8796-AB42909627AC}"/>
              </a:ext>
            </a:extLst>
          </p:cNvPr>
          <p:cNvSpPr/>
          <p:nvPr/>
        </p:nvSpPr>
        <p:spPr>
          <a:xfrm>
            <a:off x="1331913" y="5451475"/>
            <a:ext cx="2954337" cy="100806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16389" name="Title 1">
            <a:extLst>
              <a:ext uri="{FF2B5EF4-FFF2-40B4-BE49-F238E27FC236}">
                <a16:creationId xmlns:a16="http://schemas.microsoft.com/office/drawing/2014/main" id="{6858D0A5-7132-4800-BC0F-9641E10BD8DD}"/>
              </a:ext>
            </a:extLst>
          </p:cNvPr>
          <p:cNvSpPr txBox="1">
            <a:spLocks/>
          </p:cNvSpPr>
          <p:nvPr/>
        </p:nvSpPr>
        <p:spPr bwMode="auto">
          <a:xfrm>
            <a:off x="609600" y="53736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GB" altLang="en-US" sz="4400">
                <a:latin typeface="Comic Sans MS" panose="030F0702030302020204" pitchFamily="66" charset="0"/>
              </a:rPr>
              <a:t>Disclosed / Undisclosed</a:t>
            </a:r>
          </a:p>
        </p:txBody>
      </p:sp>
      <p:pic>
        <p:nvPicPr>
          <p:cNvPr id="16390" name="Picture 2" descr="http://i1.cdnds.net/13/32/618x412/uktv-x-factor-2013-judges-2.jpg">
            <a:extLst>
              <a:ext uri="{FF2B5EF4-FFF2-40B4-BE49-F238E27FC236}">
                <a16:creationId xmlns:a16="http://schemas.microsoft.com/office/drawing/2014/main" id="{E2EE0CE1-5F07-44A3-B298-D6D64EF61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557338"/>
            <a:ext cx="58864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BB0E-8851-42A1-A55D-7E0C7F80D990}"/>
              </a:ext>
            </a:extLst>
          </p:cNvPr>
          <p:cNvSpPr>
            <a:spLocks noGrp="1"/>
          </p:cNvSpPr>
          <p:nvPr>
            <p:ph type="title"/>
          </p:nvPr>
        </p:nvSpPr>
        <p:spPr>
          <a:xfrm>
            <a:off x="468313" y="115888"/>
            <a:ext cx="8229600" cy="1143000"/>
          </a:xfrm>
        </p:spPr>
        <p:txBody>
          <a:bodyPr>
            <a:noAutofit/>
          </a:bodyPr>
          <a:lstStyle/>
          <a:p>
            <a:pPr eaLnBrk="1" hangingPunct="1">
              <a:defRPr/>
            </a:pPr>
            <a:r>
              <a:rPr lang="en-GB" sz="3500" b="1" dirty="0">
                <a:latin typeface="Comic Sans MS" pitchFamily="66" charset="0"/>
              </a:rPr>
              <a:t>Using Observations and Collecting Data</a:t>
            </a:r>
          </a:p>
        </p:txBody>
      </p:sp>
      <p:sp>
        <p:nvSpPr>
          <p:cNvPr id="3" name="Content Placeholder 2">
            <a:extLst>
              <a:ext uri="{FF2B5EF4-FFF2-40B4-BE49-F238E27FC236}">
                <a16:creationId xmlns:a16="http://schemas.microsoft.com/office/drawing/2014/main" id="{8EE42984-5FD6-4942-9EB2-A3A860FE4016}"/>
              </a:ext>
            </a:extLst>
          </p:cNvPr>
          <p:cNvSpPr>
            <a:spLocks noGrp="1"/>
          </p:cNvSpPr>
          <p:nvPr>
            <p:ph idx="1"/>
          </p:nvPr>
        </p:nvSpPr>
        <p:spPr>
          <a:xfrm>
            <a:off x="323850" y="1268413"/>
            <a:ext cx="8640763" cy="5329237"/>
          </a:xfrm>
          <a:ln w="38100">
            <a:solidFill>
              <a:schemeClr val="accent1"/>
            </a:solidFill>
          </a:ln>
        </p:spPr>
        <p:txBody>
          <a:bodyPr>
            <a:normAutofit/>
          </a:bodyPr>
          <a:lstStyle/>
          <a:p>
            <a:pPr eaLnBrk="1" hangingPunct="1">
              <a:buFont typeface="Arial" charset="0"/>
              <a:buChar char="•"/>
              <a:defRPr/>
            </a:pPr>
            <a:endParaRPr lang="en-GB" sz="2500" dirty="0">
              <a:latin typeface="Comic Sans MS" pitchFamily="66" charset="0"/>
            </a:endParaRPr>
          </a:p>
          <a:p>
            <a:pPr eaLnBrk="1" hangingPunct="1">
              <a:buFont typeface="Arial" charset="0"/>
              <a:buChar char="•"/>
              <a:defRPr/>
            </a:pPr>
            <a:r>
              <a:rPr lang="en-GB" sz="2500" dirty="0">
                <a:latin typeface="Comic Sans MS" pitchFamily="66" charset="0"/>
              </a:rPr>
              <a:t>What methods could Psychologists use to collect data from an observation?</a:t>
            </a:r>
          </a:p>
          <a:p>
            <a:pPr eaLnBrk="1" hangingPunct="1">
              <a:buFont typeface="Arial" charset="0"/>
              <a:buChar char="•"/>
              <a:defRPr/>
            </a:pPr>
            <a:endParaRPr lang="en-GB" sz="2500" dirty="0">
              <a:latin typeface="Comic Sans MS" pitchFamily="66" charset="0"/>
            </a:endParaRPr>
          </a:p>
          <a:p>
            <a:pPr lvl="1" eaLnBrk="1" hangingPunct="1">
              <a:buFont typeface="Arial" charset="0"/>
              <a:buChar char="•"/>
              <a:defRPr/>
            </a:pPr>
            <a:r>
              <a:rPr lang="en-GB" sz="2100" dirty="0">
                <a:latin typeface="Comic Sans MS" pitchFamily="66" charset="0"/>
              </a:rPr>
              <a:t>Qualitative methods (write down exactly what you see in as much detail as possible).</a:t>
            </a:r>
          </a:p>
          <a:p>
            <a:pPr lvl="1" indent="0" eaLnBrk="1" hangingPunct="1">
              <a:buFont typeface="Arial" charset="0"/>
              <a:buNone/>
              <a:defRPr/>
            </a:pPr>
            <a:endParaRPr lang="en-GB" sz="2100" dirty="0">
              <a:latin typeface="Comic Sans MS" pitchFamily="66" charset="0"/>
            </a:endParaRPr>
          </a:p>
          <a:p>
            <a:pPr lvl="1" eaLnBrk="1" hangingPunct="1">
              <a:buFont typeface="Arial" charset="0"/>
              <a:buChar char="•"/>
              <a:defRPr/>
            </a:pPr>
            <a:r>
              <a:rPr lang="en-GB" sz="2100" dirty="0">
                <a:latin typeface="Comic Sans MS" pitchFamily="66" charset="0"/>
              </a:rPr>
              <a:t>Quantitative methods </a:t>
            </a:r>
            <a:r>
              <a:rPr lang="en-GB" sz="2100" b="1" dirty="0">
                <a:latin typeface="Comic Sans MS" pitchFamily="66" charset="0"/>
              </a:rPr>
              <a:t>(how could we collect quantitative data?)</a:t>
            </a:r>
          </a:p>
          <a:p>
            <a:pPr lvl="1" indent="0" eaLnBrk="1" hangingPunct="1">
              <a:buFont typeface="Arial" charset="0"/>
              <a:buNone/>
              <a:defRPr/>
            </a:pPr>
            <a:endParaRPr lang="en-GB" sz="2100" b="1" dirty="0">
              <a:latin typeface="Comic Sans MS" pitchFamily="66" charset="0"/>
            </a:endParaRPr>
          </a:p>
          <a:p>
            <a:pPr lvl="1" eaLnBrk="1" hangingPunct="1">
              <a:buFont typeface="Arial" charset="0"/>
              <a:buChar char="•"/>
              <a:defRPr/>
            </a:pPr>
            <a:r>
              <a:rPr lang="en-GB" sz="2100" b="1" dirty="0">
                <a:latin typeface="Comic Sans MS" pitchFamily="66" charset="0"/>
              </a:rPr>
              <a:t>Behaviour Schedule.</a:t>
            </a:r>
          </a:p>
        </p:txBody>
      </p:sp>
      <p:pic>
        <p:nvPicPr>
          <p:cNvPr id="9218" name="Picture 2" descr="C:\Users\catherine.eccleston\AppData\Local\Microsoft\Windows\Temporary Internet Files\Content.IE5\BVR0OB7D\MC900432584[1].png">
            <a:extLst>
              <a:ext uri="{FF2B5EF4-FFF2-40B4-BE49-F238E27FC236}">
                <a16:creationId xmlns:a16="http://schemas.microsoft.com/office/drawing/2014/main" id="{FDBD644B-E43B-428D-9EF0-5D7AD24A9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013" y="2997200"/>
            <a:ext cx="10255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C:\Users\catherine.eccleston\AppData\Local\Microsoft\Windows\Temporary Internet Files\Content.IE5\W3HNKHSG\MP900407226[1].jpg">
            <a:extLst>
              <a:ext uri="{FF2B5EF4-FFF2-40B4-BE49-F238E27FC236}">
                <a16:creationId xmlns:a16="http://schemas.microsoft.com/office/drawing/2014/main" id="{A0DF7593-0ED4-4B0A-9A43-A434F16C3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437063"/>
            <a:ext cx="13811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C:\Users\catherine.eccleston\AppData\Local\Microsoft\Windows\Temporary Internet Files\Content.IE5\BVR0OB7D\MC900439824[1].png">
            <a:extLst>
              <a:ext uri="{FF2B5EF4-FFF2-40B4-BE49-F238E27FC236}">
                <a16:creationId xmlns:a16="http://schemas.microsoft.com/office/drawing/2014/main" id="{3364D960-1BDB-48CF-83E5-C6F29805C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4868863"/>
            <a:ext cx="15875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500" fill="hold"/>
                                        <p:tgtEl>
                                          <p:spTgt spid="9218"/>
                                        </p:tgtEl>
                                        <p:attrNameLst>
                                          <p:attrName>ppt_x</p:attrName>
                                        </p:attrNameLst>
                                      </p:cBhvr>
                                      <p:tavLst>
                                        <p:tav tm="0">
                                          <p:val>
                                            <p:strVal val="#ppt_x"/>
                                          </p:val>
                                        </p:tav>
                                        <p:tav tm="100000">
                                          <p:val>
                                            <p:strVal val="#ppt_x"/>
                                          </p:val>
                                        </p:tav>
                                      </p:tavLst>
                                    </p:anim>
                                    <p:anim calcmode="lin" valueType="num">
                                      <p:cBhvr additive="base">
                                        <p:cTn id="1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9219"/>
                                        </p:tgtEl>
                                        <p:attrNameLst>
                                          <p:attrName>style.visibility</p:attrName>
                                        </p:attrNameLst>
                                      </p:cBhvr>
                                      <p:to>
                                        <p:strVal val="visible"/>
                                      </p:to>
                                    </p:set>
                                    <p:animEffect transition="in" filter="wipe(down)">
                                      <p:cBhvr>
                                        <p:cTn id="20" dur="500"/>
                                        <p:tgtEl>
                                          <p:spTgt spid="92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childTnLst>
                          </p:cTn>
                        </p:par>
                        <p:par>
                          <p:cTn id="26" fill="hold" nodeType="afterGroup">
                            <p:stCondLst>
                              <p:cond delay="500"/>
                            </p:stCondLst>
                            <p:childTnLst>
                              <p:par>
                                <p:cTn id="27" presetID="16" presetClass="entr" presetSubtype="21" fill="hold" nodeType="afterEffect">
                                  <p:stCondLst>
                                    <p:cond delay="0"/>
                                  </p:stCondLst>
                                  <p:childTnLst>
                                    <p:set>
                                      <p:cBhvr>
                                        <p:cTn id="28" dur="1" fill="hold">
                                          <p:stCondLst>
                                            <p:cond delay="0"/>
                                          </p:stCondLst>
                                        </p:cTn>
                                        <p:tgtEl>
                                          <p:spTgt spid="9220"/>
                                        </p:tgtEl>
                                        <p:attrNameLst>
                                          <p:attrName>style.visibility</p:attrName>
                                        </p:attrNameLst>
                                      </p:cBhvr>
                                      <p:to>
                                        <p:strVal val="visible"/>
                                      </p:to>
                                    </p:set>
                                    <p:animEffect transition="in" filter="barn(inVertical)">
                                      <p:cBhvr>
                                        <p:cTn id="29"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2AF2-E37B-45F7-84D5-A48E8744E4AE}"/>
              </a:ext>
            </a:extLst>
          </p:cNvPr>
          <p:cNvSpPr>
            <a:spLocks noGrp="1"/>
          </p:cNvSpPr>
          <p:nvPr>
            <p:ph type="title"/>
          </p:nvPr>
        </p:nvSpPr>
        <p:spPr>
          <a:xfrm>
            <a:off x="468313" y="115888"/>
            <a:ext cx="8229600" cy="1143000"/>
          </a:xfrm>
        </p:spPr>
        <p:txBody>
          <a:bodyPr>
            <a:noAutofit/>
          </a:bodyPr>
          <a:lstStyle/>
          <a:p>
            <a:pPr eaLnBrk="1" hangingPunct="1">
              <a:defRPr/>
            </a:pPr>
            <a:r>
              <a:rPr lang="en-GB" sz="3500" b="1" dirty="0">
                <a:latin typeface="Comic Sans MS" pitchFamily="66" charset="0"/>
              </a:rPr>
              <a:t>Collecting Data – Over to You!</a:t>
            </a:r>
          </a:p>
        </p:txBody>
      </p:sp>
      <p:sp>
        <p:nvSpPr>
          <p:cNvPr id="3" name="Content Placeholder 2">
            <a:extLst>
              <a:ext uri="{FF2B5EF4-FFF2-40B4-BE49-F238E27FC236}">
                <a16:creationId xmlns:a16="http://schemas.microsoft.com/office/drawing/2014/main" id="{68BE8D8D-0D0C-444E-B642-BFC68C3D165B}"/>
              </a:ext>
            </a:extLst>
          </p:cNvPr>
          <p:cNvSpPr>
            <a:spLocks noGrp="1"/>
          </p:cNvSpPr>
          <p:nvPr>
            <p:ph idx="1"/>
          </p:nvPr>
        </p:nvSpPr>
        <p:spPr>
          <a:xfrm>
            <a:off x="323850" y="1268413"/>
            <a:ext cx="8640763" cy="5329237"/>
          </a:xfrm>
          <a:ln w="38100">
            <a:solidFill>
              <a:schemeClr val="accent1"/>
            </a:solidFill>
          </a:ln>
        </p:spPr>
        <p:txBody>
          <a:bodyPr>
            <a:normAutofit/>
          </a:bodyPr>
          <a:lstStyle/>
          <a:p>
            <a:pPr eaLnBrk="1" hangingPunct="1">
              <a:buFont typeface="Arial" charset="0"/>
              <a:buChar char="•"/>
              <a:defRPr/>
            </a:pPr>
            <a:r>
              <a:rPr lang="en-GB" sz="3000" b="1" u="sng" dirty="0">
                <a:latin typeface="Comic Sans MS" pitchFamily="66" charset="0"/>
              </a:rPr>
              <a:t>Aim:</a:t>
            </a:r>
            <a:r>
              <a:rPr lang="en-GB" sz="3000" dirty="0">
                <a:latin typeface="Comic Sans MS" pitchFamily="66" charset="0"/>
              </a:rPr>
              <a:t> You are interested in looking at reciprocity in infants and what happens when infants experience the ‘blank face’ experiment.</a:t>
            </a:r>
          </a:p>
          <a:p>
            <a:pPr marL="0" indent="0" eaLnBrk="1" hangingPunct="1">
              <a:buFont typeface="Arial" charset="0"/>
              <a:buNone/>
              <a:defRPr/>
            </a:pPr>
            <a:endParaRPr lang="en-GB" sz="3000" dirty="0">
              <a:latin typeface="Comic Sans MS" pitchFamily="66" charset="0"/>
            </a:endParaRPr>
          </a:p>
          <a:p>
            <a:pPr eaLnBrk="1" hangingPunct="1">
              <a:buFont typeface="Arial" charset="0"/>
              <a:buChar char="•"/>
              <a:defRPr/>
            </a:pPr>
            <a:r>
              <a:rPr lang="en-GB" sz="3000" b="1" u="sng" dirty="0">
                <a:latin typeface="Comic Sans MS" pitchFamily="66" charset="0"/>
              </a:rPr>
              <a:t>In Groups:</a:t>
            </a:r>
          </a:p>
          <a:p>
            <a:pPr marL="0" indent="0" eaLnBrk="1" hangingPunct="1">
              <a:buFont typeface="Arial" charset="0"/>
              <a:buNone/>
              <a:defRPr/>
            </a:pPr>
            <a:endParaRPr lang="en-GB" sz="3000" dirty="0">
              <a:latin typeface="Comic Sans MS" pitchFamily="66" charset="0"/>
            </a:endParaRPr>
          </a:p>
          <a:p>
            <a:pPr marL="0" indent="0" eaLnBrk="1" hangingPunct="1">
              <a:buFont typeface="Arial" charset="0"/>
              <a:buNone/>
              <a:defRPr/>
            </a:pPr>
            <a:r>
              <a:rPr lang="en-GB" sz="3000" dirty="0">
                <a:latin typeface="Comic Sans MS" pitchFamily="66" charset="0"/>
              </a:rPr>
              <a:t>(1) Create a behaviour schedule which will aim to measure the behaviours demonstrated by infants during the blank face experiment.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2108-0205-40A2-A2F5-9288D78B5694}"/>
              </a:ext>
            </a:extLst>
          </p:cNvPr>
          <p:cNvSpPr>
            <a:spLocks noGrp="1"/>
          </p:cNvSpPr>
          <p:nvPr>
            <p:ph type="title"/>
          </p:nvPr>
        </p:nvSpPr>
        <p:spPr>
          <a:xfrm>
            <a:off x="107950" y="115888"/>
            <a:ext cx="8928100" cy="1512887"/>
          </a:xfrm>
        </p:spPr>
        <p:txBody>
          <a:bodyPr>
            <a:noAutofit/>
          </a:bodyPr>
          <a:lstStyle/>
          <a:p>
            <a:pPr algn="ctr" eaLnBrk="1" hangingPunct="1">
              <a:defRPr/>
            </a:pPr>
            <a:r>
              <a:rPr lang="en-GB" sz="3500" b="1" dirty="0">
                <a:latin typeface="Comic Sans MS" pitchFamily="66" charset="0"/>
              </a:rPr>
              <a:t>Collecting Quantitative Data – Behaviour Schedules</a:t>
            </a:r>
          </a:p>
        </p:txBody>
      </p:sp>
      <p:sp>
        <p:nvSpPr>
          <p:cNvPr id="19459" name="Content Placeholder 2">
            <a:extLst>
              <a:ext uri="{FF2B5EF4-FFF2-40B4-BE49-F238E27FC236}">
                <a16:creationId xmlns:a16="http://schemas.microsoft.com/office/drawing/2014/main" id="{B35F02AC-0E16-4864-8CBA-85654A648705}"/>
              </a:ext>
            </a:extLst>
          </p:cNvPr>
          <p:cNvSpPr>
            <a:spLocks noGrp="1"/>
          </p:cNvSpPr>
          <p:nvPr>
            <p:ph idx="1"/>
          </p:nvPr>
        </p:nvSpPr>
        <p:spPr>
          <a:xfrm>
            <a:off x="323850" y="1844675"/>
            <a:ext cx="8640763" cy="4752975"/>
          </a:xfrm>
          <a:ln w="38100">
            <a:solidFill>
              <a:schemeClr val="accent1"/>
            </a:solidFill>
            <a:miter lim="800000"/>
            <a:headEnd/>
            <a:tailEnd/>
          </a:ln>
        </p:spPr>
        <p:txBody>
          <a:bodyPr/>
          <a:lstStyle/>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A checklist of precisely defined behaviours</a:t>
            </a: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The behaviours within the checklist should attempt to cover all possible behaviours that may occur</a:t>
            </a:r>
          </a:p>
          <a:p>
            <a:pPr eaLnBrk="1" hangingPunct="1"/>
            <a:endParaRPr lang="en-GB" altLang="en-US">
              <a:latin typeface="Comic Sans MS" panose="030F0702030302020204" pitchFamily="66" charset="0"/>
            </a:endParaRPr>
          </a:p>
          <a:p>
            <a:pPr eaLnBrk="1" hangingPunct="1"/>
            <a:endParaRPr lang="en-GB" altLang="en-US">
              <a:latin typeface="Comic Sans MS" panose="030F0702030302020204" pitchFamily="66" charset="0"/>
            </a:endParaRPr>
          </a:p>
        </p:txBody>
      </p:sp>
      <p:graphicFrame>
        <p:nvGraphicFramePr>
          <p:cNvPr id="5" name="Table 4">
            <a:extLst>
              <a:ext uri="{FF2B5EF4-FFF2-40B4-BE49-F238E27FC236}">
                <a16:creationId xmlns:a16="http://schemas.microsoft.com/office/drawing/2014/main" id="{C744D11D-CC32-4EB1-9F48-E1B4760EC94A}"/>
              </a:ext>
            </a:extLst>
          </p:cNvPr>
          <p:cNvGraphicFramePr>
            <a:graphicFrameLocks noGrp="1"/>
          </p:cNvGraphicFramePr>
          <p:nvPr/>
        </p:nvGraphicFramePr>
        <p:xfrm>
          <a:off x="684213" y="5157788"/>
          <a:ext cx="7775575" cy="1096962"/>
        </p:xfrm>
        <a:graphic>
          <a:graphicData uri="http://schemas.openxmlformats.org/drawingml/2006/table">
            <a:tbl>
              <a:tblPr firstRow="1" bandRow="1">
                <a:tableStyleId>{5C22544A-7EE6-4342-B048-85BDC9FD1C3A}</a:tableStyleId>
              </a:tblPr>
              <a:tblGrid>
                <a:gridCol w="2591858">
                  <a:extLst>
                    <a:ext uri="{9D8B030D-6E8A-4147-A177-3AD203B41FA5}">
                      <a16:colId xmlns:a16="http://schemas.microsoft.com/office/drawing/2014/main" val="20000"/>
                    </a:ext>
                  </a:extLst>
                </a:gridCol>
                <a:gridCol w="2591858">
                  <a:extLst>
                    <a:ext uri="{9D8B030D-6E8A-4147-A177-3AD203B41FA5}">
                      <a16:colId xmlns:a16="http://schemas.microsoft.com/office/drawing/2014/main" val="20001"/>
                    </a:ext>
                  </a:extLst>
                </a:gridCol>
                <a:gridCol w="2591858">
                  <a:extLst>
                    <a:ext uri="{9D8B030D-6E8A-4147-A177-3AD203B41FA5}">
                      <a16:colId xmlns:a16="http://schemas.microsoft.com/office/drawing/2014/main" val="20002"/>
                    </a:ext>
                  </a:extLst>
                </a:gridCol>
              </a:tblGrid>
              <a:tr h="365654">
                <a:tc>
                  <a:txBody>
                    <a:bodyPr/>
                    <a:lstStyle/>
                    <a:p>
                      <a:r>
                        <a:rPr lang="en-GB" sz="1800" dirty="0"/>
                        <a:t>Behaviour</a:t>
                      </a:r>
                    </a:p>
                  </a:txBody>
                  <a:tcPr marL="91425" marR="91425" marT="45684" marB="45684"/>
                </a:tc>
                <a:tc>
                  <a:txBody>
                    <a:bodyPr/>
                    <a:lstStyle/>
                    <a:p>
                      <a:r>
                        <a:rPr lang="en-GB" sz="1800" dirty="0"/>
                        <a:t>Tally</a:t>
                      </a:r>
                    </a:p>
                  </a:txBody>
                  <a:tcPr marL="91425" marR="91425" marT="45684" marB="45684"/>
                </a:tc>
                <a:tc>
                  <a:txBody>
                    <a:bodyPr/>
                    <a:lstStyle/>
                    <a:p>
                      <a:r>
                        <a:rPr lang="en-GB" sz="1800" dirty="0"/>
                        <a:t>Total</a:t>
                      </a:r>
                    </a:p>
                  </a:txBody>
                  <a:tcPr marL="91425" marR="91425" marT="45684" marB="45684"/>
                </a:tc>
                <a:extLst>
                  <a:ext uri="{0D108BD9-81ED-4DB2-BD59-A6C34878D82A}">
                    <a16:rowId xmlns:a16="http://schemas.microsoft.com/office/drawing/2014/main" val="10000"/>
                  </a:ext>
                </a:extLst>
              </a:tr>
              <a:tr h="365654">
                <a:tc>
                  <a:txBody>
                    <a:bodyPr/>
                    <a:lstStyle/>
                    <a:p>
                      <a:endParaRPr lang="en-GB" sz="1800"/>
                    </a:p>
                  </a:txBody>
                  <a:tcPr marL="91425" marR="91425" marT="45684" marB="45684"/>
                </a:tc>
                <a:tc>
                  <a:txBody>
                    <a:bodyPr/>
                    <a:lstStyle/>
                    <a:p>
                      <a:endParaRPr lang="en-GB" sz="1800"/>
                    </a:p>
                  </a:txBody>
                  <a:tcPr marL="91425" marR="91425" marT="45684" marB="45684"/>
                </a:tc>
                <a:tc>
                  <a:txBody>
                    <a:bodyPr/>
                    <a:lstStyle/>
                    <a:p>
                      <a:endParaRPr lang="en-GB" sz="1800"/>
                    </a:p>
                  </a:txBody>
                  <a:tcPr marL="91425" marR="91425" marT="45684" marB="45684"/>
                </a:tc>
                <a:extLst>
                  <a:ext uri="{0D108BD9-81ED-4DB2-BD59-A6C34878D82A}">
                    <a16:rowId xmlns:a16="http://schemas.microsoft.com/office/drawing/2014/main" val="10001"/>
                  </a:ext>
                </a:extLst>
              </a:tr>
              <a:tr h="365654">
                <a:tc>
                  <a:txBody>
                    <a:bodyPr/>
                    <a:lstStyle/>
                    <a:p>
                      <a:endParaRPr lang="en-GB" sz="1800"/>
                    </a:p>
                  </a:txBody>
                  <a:tcPr marL="91425" marR="91425" marT="45684" marB="45684"/>
                </a:tc>
                <a:tc>
                  <a:txBody>
                    <a:bodyPr/>
                    <a:lstStyle/>
                    <a:p>
                      <a:endParaRPr lang="en-GB" sz="1800"/>
                    </a:p>
                  </a:txBody>
                  <a:tcPr marL="91425" marR="91425" marT="45684" marB="45684"/>
                </a:tc>
                <a:tc>
                  <a:txBody>
                    <a:bodyPr/>
                    <a:lstStyle/>
                    <a:p>
                      <a:endParaRPr lang="en-GB" sz="1800" dirty="0"/>
                    </a:p>
                  </a:txBody>
                  <a:tcPr marL="91425" marR="91425" marT="45684" marB="45684"/>
                </a:tc>
                <a:extLst>
                  <a:ext uri="{0D108BD9-81ED-4DB2-BD59-A6C34878D82A}">
                    <a16:rowId xmlns:a16="http://schemas.microsoft.com/office/drawing/2014/main" val="10002"/>
                  </a:ext>
                </a:extLst>
              </a:tr>
            </a:tbl>
          </a:graphicData>
        </a:graphic>
      </p:graphicFrame>
      <p:pic>
        <p:nvPicPr>
          <p:cNvPr id="19478" name="Picture 2" descr="C:\Users\catherine.eccleston\AppData\Local\Microsoft\Windows\Temporary Internet Files\Content.IE5\BF17AG4O\MC900432663[1].png">
            <a:extLst>
              <a:ext uri="{FF2B5EF4-FFF2-40B4-BE49-F238E27FC236}">
                <a16:creationId xmlns:a16="http://schemas.microsoft.com/office/drawing/2014/main" id="{83A121CD-E896-4766-B194-1C0BBD5EB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268413"/>
            <a:ext cx="21605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EC98A-1567-418B-8BF8-2F1F58A116AB}"/>
              </a:ext>
            </a:extLst>
          </p:cNvPr>
          <p:cNvSpPr>
            <a:spLocks noGrp="1"/>
          </p:cNvSpPr>
          <p:nvPr>
            <p:ph type="title"/>
          </p:nvPr>
        </p:nvSpPr>
        <p:spPr>
          <a:xfrm>
            <a:off x="468313" y="115888"/>
            <a:ext cx="8229600" cy="1143000"/>
          </a:xfrm>
        </p:spPr>
        <p:txBody>
          <a:bodyPr>
            <a:noAutofit/>
          </a:bodyPr>
          <a:lstStyle/>
          <a:p>
            <a:pPr eaLnBrk="1" hangingPunct="1">
              <a:defRPr/>
            </a:pPr>
            <a:r>
              <a:rPr lang="en-GB" b="1" dirty="0">
                <a:latin typeface="Comic Sans MS" pitchFamily="66" charset="0"/>
              </a:rPr>
              <a:t>Behaviour Schedule</a:t>
            </a:r>
          </a:p>
        </p:txBody>
      </p:sp>
      <p:sp>
        <p:nvSpPr>
          <p:cNvPr id="20483" name="Content Placeholder 2">
            <a:extLst>
              <a:ext uri="{FF2B5EF4-FFF2-40B4-BE49-F238E27FC236}">
                <a16:creationId xmlns:a16="http://schemas.microsoft.com/office/drawing/2014/main" id="{615B48C6-B7AD-44FE-8C1C-B47471628717}"/>
              </a:ext>
            </a:extLst>
          </p:cNvPr>
          <p:cNvSpPr>
            <a:spLocks noGrp="1"/>
          </p:cNvSpPr>
          <p:nvPr>
            <p:ph idx="1"/>
          </p:nvPr>
        </p:nvSpPr>
        <p:spPr>
          <a:xfrm>
            <a:off x="323850" y="1268413"/>
            <a:ext cx="8640763" cy="5329237"/>
          </a:xfrm>
          <a:ln w="38100">
            <a:solidFill>
              <a:schemeClr val="accent1"/>
            </a:solidFill>
            <a:miter lim="800000"/>
            <a:headEnd/>
            <a:tailEnd/>
          </a:ln>
        </p:spPr>
        <p:txBody>
          <a:bodyPr/>
          <a:lstStyle/>
          <a:p>
            <a:pPr eaLnBrk="1" hangingPunct="1"/>
            <a:r>
              <a:rPr lang="en-GB" altLang="en-US">
                <a:latin typeface="Comic Sans MS" panose="030F0702030302020204" pitchFamily="66" charset="0"/>
              </a:rPr>
              <a:t>Each category should be </a:t>
            </a:r>
            <a:r>
              <a:rPr lang="en-GB" altLang="en-US" b="1" u="sng">
                <a:latin typeface="Comic Sans MS" panose="030F0702030302020204" pitchFamily="66" charset="0"/>
              </a:rPr>
              <a:t>mutually exclusive – </a:t>
            </a:r>
            <a:r>
              <a:rPr lang="en-GB" altLang="en-US">
                <a:latin typeface="Comic Sans MS" panose="030F0702030302020204" pitchFamily="66" charset="0"/>
              </a:rPr>
              <a:t>meaning that the observer should not have to mark 2 categories with one behaviour.</a:t>
            </a:r>
          </a:p>
        </p:txBody>
      </p:sp>
      <p:pic>
        <p:nvPicPr>
          <p:cNvPr id="20484" name="Picture 2" descr="C:\Users\catherine.eccleston\AppData\Local\Microsoft\Windows\Temporary Internet Files\Content.IE5\E0OZQ6C3\MC900434784[1].png">
            <a:extLst>
              <a:ext uri="{FF2B5EF4-FFF2-40B4-BE49-F238E27FC236}">
                <a16:creationId xmlns:a16="http://schemas.microsoft.com/office/drawing/2014/main" id="{8BC69B67-D4F0-4FEE-B70C-DE6591613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3573463"/>
            <a:ext cx="27368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D0C4C-3F3F-43DD-8E8A-B9170C3F1EE8}"/>
              </a:ext>
            </a:extLst>
          </p:cNvPr>
          <p:cNvSpPr>
            <a:spLocks noGrp="1"/>
          </p:cNvSpPr>
          <p:nvPr>
            <p:ph type="title"/>
          </p:nvPr>
        </p:nvSpPr>
        <p:spPr>
          <a:xfrm>
            <a:off x="468313" y="115888"/>
            <a:ext cx="8229600" cy="1143000"/>
          </a:xfrm>
        </p:spPr>
        <p:txBody>
          <a:bodyPr>
            <a:noAutofit/>
          </a:bodyPr>
          <a:lstStyle/>
          <a:p>
            <a:pPr eaLnBrk="1" hangingPunct="1">
              <a:defRPr/>
            </a:pPr>
            <a:r>
              <a:rPr lang="en-GB" sz="3500" b="1" dirty="0">
                <a:latin typeface="Comic Sans MS" pitchFamily="66" charset="0"/>
              </a:rPr>
              <a:t>A Perfect Behaviour Schedule?</a:t>
            </a:r>
          </a:p>
        </p:txBody>
      </p:sp>
      <p:sp>
        <p:nvSpPr>
          <p:cNvPr id="21507" name="Content Placeholder 2">
            <a:extLst>
              <a:ext uri="{FF2B5EF4-FFF2-40B4-BE49-F238E27FC236}">
                <a16:creationId xmlns:a16="http://schemas.microsoft.com/office/drawing/2014/main" id="{513C0811-994D-40ED-96F7-FC4C448DBAD5}"/>
              </a:ext>
            </a:extLst>
          </p:cNvPr>
          <p:cNvSpPr>
            <a:spLocks noGrp="1"/>
          </p:cNvSpPr>
          <p:nvPr>
            <p:ph idx="1"/>
          </p:nvPr>
        </p:nvSpPr>
        <p:spPr>
          <a:xfrm>
            <a:off x="323850" y="1268413"/>
            <a:ext cx="8640763" cy="5329237"/>
          </a:xfrm>
          <a:ln w="38100">
            <a:solidFill>
              <a:schemeClr val="accent1"/>
            </a:solidFill>
            <a:miter lim="800000"/>
            <a:headEnd/>
            <a:tailEnd/>
          </a:ln>
        </p:spPr>
        <p:txBody>
          <a:bodyPr/>
          <a:lstStyle/>
          <a:p>
            <a:pPr marL="0" indent="0" eaLnBrk="1" hangingPunct="1">
              <a:buFont typeface="Arial" panose="020B0604020202020204" pitchFamily="34" charset="0"/>
              <a:buNone/>
            </a:pPr>
            <a:endParaRPr lang="en-GB" altLang="en-US">
              <a:latin typeface="Comic Sans MS" panose="030F0702030302020204" pitchFamily="66" charset="0"/>
            </a:endParaRPr>
          </a:p>
        </p:txBody>
      </p:sp>
      <p:graphicFrame>
        <p:nvGraphicFramePr>
          <p:cNvPr id="5" name="Table 4">
            <a:extLst>
              <a:ext uri="{FF2B5EF4-FFF2-40B4-BE49-F238E27FC236}">
                <a16:creationId xmlns:a16="http://schemas.microsoft.com/office/drawing/2014/main" id="{8F4DBA95-9108-4DEE-8668-22AAD45FFA06}"/>
              </a:ext>
            </a:extLst>
          </p:cNvPr>
          <p:cNvGraphicFramePr>
            <a:graphicFrameLocks noGrp="1"/>
          </p:cNvGraphicFramePr>
          <p:nvPr/>
        </p:nvGraphicFramePr>
        <p:xfrm>
          <a:off x="468313" y="1341438"/>
          <a:ext cx="8280400" cy="5040312"/>
        </p:xfrm>
        <a:graphic>
          <a:graphicData uri="http://schemas.openxmlformats.org/drawingml/2006/table">
            <a:tbl>
              <a:tblPr firstRow="1" bandRow="1">
                <a:tableStyleId>{5C22544A-7EE6-4342-B048-85BDC9FD1C3A}</a:tableStyleId>
              </a:tblPr>
              <a:tblGrid>
                <a:gridCol w="2760133">
                  <a:extLst>
                    <a:ext uri="{9D8B030D-6E8A-4147-A177-3AD203B41FA5}">
                      <a16:colId xmlns:a16="http://schemas.microsoft.com/office/drawing/2014/main" val="20000"/>
                    </a:ext>
                  </a:extLst>
                </a:gridCol>
                <a:gridCol w="2760133">
                  <a:extLst>
                    <a:ext uri="{9D8B030D-6E8A-4147-A177-3AD203B41FA5}">
                      <a16:colId xmlns:a16="http://schemas.microsoft.com/office/drawing/2014/main" val="20001"/>
                    </a:ext>
                  </a:extLst>
                </a:gridCol>
                <a:gridCol w="2760133">
                  <a:extLst>
                    <a:ext uri="{9D8B030D-6E8A-4147-A177-3AD203B41FA5}">
                      <a16:colId xmlns:a16="http://schemas.microsoft.com/office/drawing/2014/main" val="20002"/>
                    </a:ext>
                  </a:extLst>
                </a:gridCol>
              </a:tblGrid>
              <a:tr h="630039">
                <a:tc>
                  <a:txBody>
                    <a:bodyPr/>
                    <a:lstStyle/>
                    <a:p>
                      <a:r>
                        <a:rPr lang="en-GB" sz="1800" dirty="0"/>
                        <a:t>Behaviour</a:t>
                      </a:r>
                    </a:p>
                  </a:txBody>
                  <a:tcPr marL="91434" marR="91434" marT="45718" marB="45718"/>
                </a:tc>
                <a:tc>
                  <a:txBody>
                    <a:bodyPr/>
                    <a:lstStyle/>
                    <a:p>
                      <a:r>
                        <a:rPr lang="en-GB" sz="1800" dirty="0"/>
                        <a:t>Tally</a:t>
                      </a:r>
                    </a:p>
                  </a:txBody>
                  <a:tcPr marL="91434" marR="91434" marT="45718" marB="45718"/>
                </a:tc>
                <a:tc>
                  <a:txBody>
                    <a:bodyPr/>
                    <a:lstStyle/>
                    <a:p>
                      <a:r>
                        <a:rPr lang="en-GB" sz="1800" dirty="0"/>
                        <a:t>Total</a:t>
                      </a:r>
                    </a:p>
                  </a:txBody>
                  <a:tcPr marL="91434" marR="91434" marT="45718" marB="45718"/>
                </a:tc>
                <a:extLst>
                  <a:ext uri="{0D108BD9-81ED-4DB2-BD59-A6C34878D82A}">
                    <a16:rowId xmlns:a16="http://schemas.microsoft.com/office/drawing/2014/main" val="10000"/>
                  </a:ext>
                </a:extLst>
              </a:tr>
              <a:tr h="630039">
                <a:tc>
                  <a:txBody>
                    <a:bodyPr/>
                    <a:lstStyle/>
                    <a:p>
                      <a:r>
                        <a:rPr lang="en-GB" sz="1800" dirty="0"/>
                        <a:t>Shouting</a:t>
                      </a:r>
                    </a:p>
                  </a:txBody>
                  <a:tcPr marL="91434" marR="91434" marT="45718" marB="45718"/>
                </a:tc>
                <a:tc>
                  <a:txBody>
                    <a:bodyPr/>
                    <a:lstStyle/>
                    <a:p>
                      <a:endParaRPr lang="en-GB" sz="1800"/>
                    </a:p>
                  </a:txBody>
                  <a:tcPr marL="91434" marR="91434" marT="45718" marB="45718"/>
                </a:tc>
                <a:tc>
                  <a:txBody>
                    <a:bodyPr/>
                    <a:lstStyle/>
                    <a:p>
                      <a:endParaRPr lang="en-GB" sz="1800" dirty="0"/>
                    </a:p>
                  </a:txBody>
                  <a:tcPr marL="91434" marR="91434" marT="45718" marB="45718"/>
                </a:tc>
                <a:extLst>
                  <a:ext uri="{0D108BD9-81ED-4DB2-BD59-A6C34878D82A}">
                    <a16:rowId xmlns:a16="http://schemas.microsoft.com/office/drawing/2014/main" val="10001"/>
                  </a:ext>
                </a:extLst>
              </a:tr>
              <a:tr h="630039">
                <a:tc>
                  <a:txBody>
                    <a:bodyPr/>
                    <a:lstStyle/>
                    <a:p>
                      <a:r>
                        <a:rPr lang="en-GB" sz="1800" dirty="0"/>
                        <a:t>Screaming</a:t>
                      </a:r>
                    </a:p>
                  </a:txBody>
                  <a:tcPr marL="91434" marR="91434" marT="45718" marB="45718"/>
                </a:tc>
                <a:tc>
                  <a:txBody>
                    <a:bodyPr/>
                    <a:lstStyle/>
                    <a:p>
                      <a:endParaRPr lang="en-GB" sz="1800" dirty="0"/>
                    </a:p>
                  </a:txBody>
                  <a:tcPr marL="91434" marR="91434" marT="45718" marB="45718"/>
                </a:tc>
                <a:tc>
                  <a:txBody>
                    <a:bodyPr/>
                    <a:lstStyle/>
                    <a:p>
                      <a:endParaRPr lang="en-GB" sz="1800" dirty="0"/>
                    </a:p>
                  </a:txBody>
                  <a:tcPr marL="91434" marR="91434" marT="45718" marB="45718"/>
                </a:tc>
                <a:extLst>
                  <a:ext uri="{0D108BD9-81ED-4DB2-BD59-A6C34878D82A}">
                    <a16:rowId xmlns:a16="http://schemas.microsoft.com/office/drawing/2014/main" val="10002"/>
                  </a:ext>
                </a:extLst>
              </a:tr>
              <a:tr h="630039">
                <a:tc>
                  <a:txBody>
                    <a:bodyPr/>
                    <a:lstStyle/>
                    <a:p>
                      <a:r>
                        <a:rPr lang="en-GB" sz="1800" dirty="0"/>
                        <a:t>Kicking</a:t>
                      </a:r>
                    </a:p>
                  </a:txBody>
                  <a:tcPr marL="91434" marR="91434" marT="45718" marB="45718"/>
                </a:tc>
                <a:tc>
                  <a:txBody>
                    <a:bodyPr/>
                    <a:lstStyle/>
                    <a:p>
                      <a:endParaRPr lang="en-GB" sz="1800" dirty="0"/>
                    </a:p>
                  </a:txBody>
                  <a:tcPr marL="91434" marR="91434" marT="45718" marB="45718"/>
                </a:tc>
                <a:tc>
                  <a:txBody>
                    <a:bodyPr/>
                    <a:lstStyle/>
                    <a:p>
                      <a:endParaRPr lang="en-GB" sz="1800" dirty="0"/>
                    </a:p>
                  </a:txBody>
                  <a:tcPr marL="91434" marR="91434" marT="45718" marB="45718"/>
                </a:tc>
                <a:extLst>
                  <a:ext uri="{0D108BD9-81ED-4DB2-BD59-A6C34878D82A}">
                    <a16:rowId xmlns:a16="http://schemas.microsoft.com/office/drawing/2014/main" val="10003"/>
                  </a:ext>
                </a:extLst>
              </a:tr>
              <a:tr h="630039">
                <a:tc>
                  <a:txBody>
                    <a:bodyPr/>
                    <a:lstStyle/>
                    <a:p>
                      <a:r>
                        <a:rPr lang="en-GB" sz="1800" dirty="0"/>
                        <a:t>Punching</a:t>
                      </a:r>
                    </a:p>
                  </a:txBody>
                  <a:tcPr marL="91434" marR="91434" marT="45718" marB="45718"/>
                </a:tc>
                <a:tc>
                  <a:txBody>
                    <a:bodyPr/>
                    <a:lstStyle/>
                    <a:p>
                      <a:endParaRPr lang="en-GB" sz="1800" dirty="0"/>
                    </a:p>
                  </a:txBody>
                  <a:tcPr marL="91434" marR="91434" marT="45718" marB="45718"/>
                </a:tc>
                <a:tc>
                  <a:txBody>
                    <a:bodyPr/>
                    <a:lstStyle/>
                    <a:p>
                      <a:endParaRPr lang="en-GB" sz="1800" dirty="0"/>
                    </a:p>
                  </a:txBody>
                  <a:tcPr marL="91434" marR="91434" marT="45718" marB="45718"/>
                </a:tc>
                <a:extLst>
                  <a:ext uri="{0D108BD9-81ED-4DB2-BD59-A6C34878D82A}">
                    <a16:rowId xmlns:a16="http://schemas.microsoft.com/office/drawing/2014/main" val="10004"/>
                  </a:ext>
                </a:extLst>
              </a:tr>
              <a:tr h="630039">
                <a:tc>
                  <a:txBody>
                    <a:bodyPr/>
                    <a:lstStyle/>
                    <a:p>
                      <a:r>
                        <a:rPr lang="en-GB" sz="1800" dirty="0"/>
                        <a:t>Smacking</a:t>
                      </a:r>
                    </a:p>
                  </a:txBody>
                  <a:tcPr marL="91434" marR="91434" marT="45718" marB="45718"/>
                </a:tc>
                <a:tc>
                  <a:txBody>
                    <a:bodyPr/>
                    <a:lstStyle/>
                    <a:p>
                      <a:endParaRPr lang="en-GB" sz="1800" dirty="0"/>
                    </a:p>
                  </a:txBody>
                  <a:tcPr marL="91434" marR="91434" marT="45718" marB="45718"/>
                </a:tc>
                <a:tc>
                  <a:txBody>
                    <a:bodyPr/>
                    <a:lstStyle/>
                    <a:p>
                      <a:endParaRPr lang="en-GB" sz="1800" dirty="0"/>
                    </a:p>
                  </a:txBody>
                  <a:tcPr marL="91434" marR="91434" marT="45718" marB="45718"/>
                </a:tc>
                <a:extLst>
                  <a:ext uri="{0D108BD9-81ED-4DB2-BD59-A6C34878D82A}">
                    <a16:rowId xmlns:a16="http://schemas.microsoft.com/office/drawing/2014/main" val="10005"/>
                  </a:ext>
                </a:extLst>
              </a:tr>
              <a:tr h="630039">
                <a:tc>
                  <a:txBody>
                    <a:bodyPr/>
                    <a:lstStyle/>
                    <a:p>
                      <a:r>
                        <a:rPr lang="en-GB" sz="1800" dirty="0"/>
                        <a:t>Hitting</a:t>
                      </a:r>
                    </a:p>
                  </a:txBody>
                  <a:tcPr marL="91434" marR="91434" marT="45718" marB="45718"/>
                </a:tc>
                <a:tc>
                  <a:txBody>
                    <a:bodyPr/>
                    <a:lstStyle/>
                    <a:p>
                      <a:endParaRPr lang="en-GB" sz="1800" dirty="0"/>
                    </a:p>
                  </a:txBody>
                  <a:tcPr marL="91434" marR="91434" marT="45718" marB="45718"/>
                </a:tc>
                <a:tc>
                  <a:txBody>
                    <a:bodyPr/>
                    <a:lstStyle/>
                    <a:p>
                      <a:endParaRPr lang="en-GB" sz="1800" dirty="0"/>
                    </a:p>
                  </a:txBody>
                  <a:tcPr marL="91434" marR="91434" marT="45718" marB="45718"/>
                </a:tc>
                <a:extLst>
                  <a:ext uri="{0D108BD9-81ED-4DB2-BD59-A6C34878D82A}">
                    <a16:rowId xmlns:a16="http://schemas.microsoft.com/office/drawing/2014/main" val="10006"/>
                  </a:ext>
                </a:extLst>
              </a:tr>
              <a:tr h="630039">
                <a:tc>
                  <a:txBody>
                    <a:bodyPr/>
                    <a:lstStyle/>
                    <a:p>
                      <a:r>
                        <a:rPr lang="en-GB" sz="1800" dirty="0"/>
                        <a:t>Swearing</a:t>
                      </a:r>
                    </a:p>
                  </a:txBody>
                  <a:tcPr marL="91434" marR="91434" marT="45718" marB="45718"/>
                </a:tc>
                <a:tc>
                  <a:txBody>
                    <a:bodyPr/>
                    <a:lstStyle/>
                    <a:p>
                      <a:endParaRPr lang="en-GB" sz="1800" dirty="0"/>
                    </a:p>
                  </a:txBody>
                  <a:tcPr marL="91434" marR="91434" marT="45718" marB="45718"/>
                </a:tc>
                <a:tc>
                  <a:txBody>
                    <a:bodyPr/>
                    <a:lstStyle/>
                    <a:p>
                      <a:endParaRPr lang="en-GB" sz="1800" dirty="0"/>
                    </a:p>
                  </a:txBody>
                  <a:tcPr marL="91434" marR="91434" marT="45718" marB="45718"/>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92CB-6A3A-44C2-9894-52D51AFD42F0}"/>
              </a:ext>
            </a:extLst>
          </p:cNvPr>
          <p:cNvSpPr>
            <a:spLocks noGrp="1"/>
          </p:cNvSpPr>
          <p:nvPr>
            <p:ph type="title"/>
          </p:nvPr>
        </p:nvSpPr>
        <p:spPr>
          <a:xfrm>
            <a:off x="468313" y="115888"/>
            <a:ext cx="8229600" cy="1143000"/>
          </a:xfrm>
        </p:spPr>
        <p:txBody>
          <a:bodyPr>
            <a:noAutofit/>
          </a:bodyPr>
          <a:lstStyle/>
          <a:p>
            <a:pPr eaLnBrk="1" hangingPunct="1">
              <a:defRPr/>
            </a:pPr>
            <a:r>
              <a:rPr lang="en-GB" b="1" dirty="0">
                <a:latin typeface="Comic Sans MS" pitchFamily="66" charset="0"/>
              </a:rPr>
              <a:t>Behaviour Schedule</a:t>
            </a:r>
          </a:p>
        </p:txBody>
      </p:sp>
      <p:sp>
        <p:nvSpPr>
          <p:cNvPr id="3" name="Content Placeholder 2">
            <a:extLst>
              <a:ext uri="{FF2B5EF4-FFF2-40B4-BE49-F238E27FC236}">
                <a16:creationId xmlns:a16="http://schemas.microsoft.com/office/drawing/2014/main" id="{011CFE82-8FFC-415F-91F7-DF443236F990}"/>
              </a:ext>
            </a:extLst>
          </p:cNvPr>
          <p:cNvSpPr>
            <a:spLocks noGrp="1"/>
          </p:cNvSpPr>
          <p:nvPr>
            <p:ph idx="1"/>
          </p:nvPr>
        </p:nvSpPr>
        <p:spPr>
          <a:xfrm>
            <a:off x="323850" y="1268413"/>
            <a:ext cx="8640763" cy="5329237"/>
          </a:xfrm>
          <a:ln w="38100">
            <a:solidFill>
              <a:schemeClr val="accent1"/>
            </a:solidFill>
          </a:ln>
        </p:spPr>
        <p:txBody>
          <a:bodyPr>
            <a:normAutofit/>
          </a:bodyPr>
          <a:lstStyle/>
          <a:p>
            <a:pPr marL="0" indent="0" eaLnBrk="1" hangingPunct="1">
              <a:buFont typeface="Arial" charset="0"/>
              <a:buNone/>
              <a:defRPr/>
            </a:pPr>
            <a:endParaRPr lang="en-GB" dirty="0">
              <a:latin typeface="Comic Sans MS" pitchFamily="66" charset="0"/>
            </a:endParaRPr>
          </a:p>
          <a:p>
            <a:pPr eaLnBrk="1" hangingPunct="1">
              <a:buFont typeface="Arial" charset="0"/>
              <a:buChar char="•"/>
              <a:defRPr/>
            </a:pPr>
            <a:r>
              <a:rPr lang="en-GB" dirty="0">
                <a:latin typeface="Comic Sans MS" pitchFamily="66" charset="0"/>
              </a:rPr>
              <a:t>Once the experimenter starts the observation they cannot add anymore behaviours to the schedule – </a:t>
            </a:r>
            <a:r>
              <a:rPr lang="en-GB" b="1" dirty="0">
                <a:latin typeface="Comic Sans MS" pitchFamily="66" charset="0"/>
              </a:rPr>
              <a:t>why?</a:t>
            </a:r>
          </a:p>
        </p:txBody>
      </p:sp>
      <p:pic>
        <p:nvPicPr>
          <p:cNvPr id="22532" name="Picture 2" descr="C:\Users\catherine.eccleston\AppData\Local\Microsoft\Windows\Temporary Internet Files\Content.IE5\E0OZQ6C3\MC900434784[1].png">
            <a:extLst>
              <a:ext uri="{FF2B5EF4-FFF2-40B4-BE49-F238E27FC236}">
                <a16:creationId xmlns:a16="http://schemas.microsoft.com/office/drawing/2014/main" id="{B6CA6EC7-AAA1-44D4-8907-99782DB90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913" y="3716338"/>
            <a:ext cx="24479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A124-B90C-4BB6-9CCC-4B09B71F945C}"/>
              </a:ext>
            </a:extLst>
          </p:cNvPr>
          <p:cNvSpPr>
            <a:spLocks noGrp="1"/>
          </p:cNvSpPr>
          <p:nvPr>
            <p:ph type="title"/>
          </p:nvPr>
        </p:nvSpPr>
        <p:spPr>
          <a:xfrm>
            <a:off x="468313" y="115888"/>
            <a:ext cx="8229600" cy="1143000"/>
          </a:xfrm>
        </p:spPr>
        <p:txBody>
          <a:bodyPr>
            <a:noAutofit/>
          </a:bodyPr>
          <a:lstStyle/>
          <a:p>
            <a:pPr eaLnBrk="1" hangingPunct="1">
              <a:defRPr/>
            </a:pPr>
            <a:r>
              <a:rPr lang="en-GB" b="1" dirty="0">
                <a:latin typeface="Comic Sans MS" pitchFamily="66" charset="0"/>
              </a:rPr>
              <a:t>Designing Your Own Observation</a:t>
            </a:r>
          </a:p>
        </p:txBody>
      </p:sp>
      <p:sp>
        <p:nvSpPr>
          <p:cNvPr id="3" name="Content Placeholder 2">
            <a:extLst>
              <a:ext uri="{FF2B5EF4-FFF2-40B4-BE49-F238E27FC236}">
                <a16:creationId xmlns:a16="http://schemas.microsoft.com/office/drawing/2014/main" id="{384490F8-A5A9-4BA3-A259-CECCC20E4A58}"/>
              </a:ext>
            </a:extLst>
          </p:cNvPr>
          <p:cNvSpPr>
            <a:spLocks noGrp="1"/>
          </p:cNvSpPr>
          <p:nvPr>
            <p:ph idx="1"/>
          </p:nvPr>
        </p:nvSpPr>
        <p:spPr>
          <a:xfrm>
            <a:off x="323850" y="1268413"/>
            <a:ext cx="8640763" cy="5329237"/>
          </a:xfrm>
          <a:ln w="38100">
            <a:solidFill>
              <a:schemeClr val="accent1"/>
            </a:solidFill>
          </a:ln>
        </p:spPr>
        <p:txBody>
          <a:bodyPr>
            <a:normAutofit/>
          </a:bodyPr>
          <a:lstStyle/>
          <a:p>
            <a:pPr eaLnBrk="1" hangingPunct="1">
              <a:buFont typeface="Arial" charset="0"/>
              <a:buChar char="•"/>
              <a:defRPr/>
            </a:pPr>
            <a:endParaRPr lang="en-GB" dirty="0">
              <a:latin typeface="Comic Sans MS" pitchFamily="66" charset="0"/>
            </a:endParaRPr>
          </a:p>
          <a:p>
            <a:pPr eaLnBrk="1" hangingPunct="1">
              <a:buFont typeface="Arial" charset="0"/>
              <a:buChar char="•"/>
              <a:defRPr/>
            </a:pPr>
            <a:r>
              <a:rPr lang="en-GB" dirty="0">
                <a:latin typeface="Comic Sans MS" pitchFamily="66" charset="0"/>
              </a:rPr>
              <a:t>In groups, think about a number of behaviours you might want to look at in order to investigate reciprocity and an infant’s reaction to the ‘blank face’ stage of the experiment.</a:t>
            </a:r>
          </a:p>
          <a:p>
            <a:pPr marL="0" indent="0" eaLnBrk="1" hangingPunct="1">
              <a:buFont typeface="Arial" charset="0"/>
              <a:buNone/>
              <a:defRPr/>
            </a:pPr>
            <a:endParaRPr lang="en-GB" dirty="0">
              <a:latin typeface="Comic Sans MS" pitchFamily="66" charset="0"/>
            </a:endParaRPr>
          </a:p>
          <a:p>
            <a:pPr marL="0" indent="0" eaLnBrk="1" hangingPunct="1">
              <a:buFont typeface="Arial" charset="0"/>
              <a:buNone/>
              <a:defRPr/>
            </a:pPr>
            <a:endParaRPr lang="en-GB" dirty="0">
              <a:latin typeface="Comic Sans MS" pitchFamily="66" charset="0"/>
            </a:endParaRPr>
          </a:p>
          <a:p>
            <a:pPr marL="0" indent="0" eaLnBrk="1" hangingPunct="1">
              <a:buFont typeface="Arial" charset="0"/>
              <a:buNone/>
              <a:defRPr/>
            </a:pPr>
            <a:endParaRPr lang="en-GB" dirty="0">
              <a:latin typeface="Comic Sans MS" pitchFamily="66" charset="0"/>
            </a:endParaRPr>
          </a:p>
          <a:p>
            <a:pPr eaLnBrk="1" hangingPunct="1">
              <a:buFont typeface="Arial" charset="0"/>
              <a:buChar char="•"/>
              <a:defRPr/>
            </a:pPr>
            <a:r>
              <a:rPr lang="en-GB" dirty="0">
                <a:latin typeface="Comic Sans MS" pitchFamily="66" charset="0"/>
              </a:rPr>
              <a:t>Remember, the more specific your behaviours the more you will learn about children’s behaviour.</a:t>
            </a:r>
            <a:endParaRPr lang="en-GB" b="1" dirty="0">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2C54-4E3B-42B6-A295-3E02C1F43786}"/>
              </a:ext>
            </a:extLst>
          </p:cNvPr>
          <p:cNvSpPr>
            <a:spLocks noGrp="1"/>
          </p:cNvSpPr>
          <p:nvPr>
            <p:ph type="title"/>
          </p:nvPr>
        </p:nvSpPr>
        <p:spPr>
          <a:xfrm>
            <a:off x="684213" y="2349500"/>
            <a:ext cx="8229600" cy="1143000"/>
          </a:xfrm>
        </p:spPr>
        <p:txBody>
          <a:bodyPr>
            <a:noAutofit/>
          </a:bodyPr>
          <a:lstStyle/>
          <a:p>
            <a:pPr eaLnBrk="1" hangingPunct="1">
              <a:defRPr/>
            </a:pPr>
            <a:r>
              <a:rPr lang="en-GB" sz="7500" b="1" dirty="0">
                <a:latin typeface="Comic Sans MS" pitchFamily="66" charset="0"/>
              </a:rPr>
              <a:t>Time to Conduct Your Observation</a:t>
            </a:r>
          </a:p>
        </p:txBody>
      </p:sp>
      <p:sp>
        <p:nvSpPr>
          <p:cNvPr id="24579" name="Content Placeholder 2">
            <a:extLst>
              <a:ext uri="{FF2B5EF4-FFF2-40B4-BE49-F238E27FC236}">
                <a16:creationId xmlns:a16="http://schemas.microsoft.com/office/drawing/2014/main" id="{13E7D635-76C7-429F-BDBD-9F143E79DD39}"/>
              </a:ext>
            </a:extLst>
          </p:cNvPr>
          <p:cNvSpPr>
            <a:spLocks noGrp="1"/>
          </p:cNvSpPr>
          <p:nvPr>
            <p:ph idx="1"/>
          </p:nvPr>
        </p:nvSpPr>
        <p:spPr>
          <a:xfrm>
            <a:off x="395288" y="5445125"/>
            <a:ext cx="8229600" cy="628650"/>
          </a:xfrm>
        </p:spPr>
        <p:txBody>
          <a:bodyPr/>
          <a:lstStyle/>
          <a:p>
            <a:pPr eaLnBrk="1" hangingPunct="1"/>
            <a:r>
              <a:rPr lang="en-GB" altLang="en-US">
                <a:hlinkClick r:id="rId2"/>
              </a:rPr>
              <a:t>https://www.youtube.com/watch?v=bG89Qxw30BM</a:t>
            </a:r>
            <a:r>
              <a:rPr lang="en-GB" altLang="en-US"/>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D7057779-F78F-4DC1-92C9-0AE77BE2F802}"/>
              </a:ext>
            </a:extLst>
          </p:cNvPr>
          <p:cNvSpPr>
            <a:spLocks noGrp="1"/>
          </p:cNvSpPr>
          <p:nvPr>
            <p:ph type="title"/>
          </p:nvPr>
        </p:nvSpPr>
        <p:spPr/>
        <p:txBody>
          <a:bodyPr/>
          <a:lstStyle/>
          <a:p>
            <a:pPr algn="ctr" eaLnBrk="1" fontAlgn="auto" hangingPunct="1">
              <a:spcAft>
                <a:spcPts val="0"/>
              </a:spcAft>
              <a:defRPr/>
            </a:pPr>
            <a:r>
              <a:rPr lang="en-GB" altLang="en-US" b="1" dirty="0">
                <a:latin typeface="Comic Sans MS" panose="030F0702030302020204" pitchFamily="66" charset="0"/>
              </a:rPr>
              <a:t>Attachments – What are they?</a:t>
            </a:r>
          </a:p>
        </p:txBody>
      </p:sp>
      <p:sp>
        <p:nvSpPr>
          <p:cNvPr id="101379" name="Content Placeholder 2">
            <a:extLst>
              <a:ext uri="{FF2B5EF4-FFF2-40B4-BE49-F238E27FC236}">
                <a16:creationId xmlns:a16="http://schemas.microsoft.com/office/drawing/2014/main" id="{1CC21837-5070-457E-A8CA-F8A3689FB6CB}"/>
              </a:ext>
            </a:extLst>
          </p:cNvPr>
          <p:cNvSpPr>
            <a:spLocks noGrp="1"/>
          </p:cNvSpPr>
          <p:nvPr>
            <p:ph idx="1"/>
          </p:nvPr>
        </p:nvSpPr>
        <p:spPr/>
        <p:txBody>
          <a:bodyPr rtlCol="0">
            <a:normAutofit/>
          </a:bodyPr>
          <a:lstStyle/>
          <a:p>
            <a:pPr marL="182880" indent="-182880" eaLnBrk="1" fontAlgn="auto" hangingPunct="1">
              <a:spcAft>
                <a:spcPts val="0"/>
              </a:spcAft>
              <a:defRPr/>
            </a:pPr>
            <a:r>
              <a:rPr lang="en-GB" altLang="en-US" sz="2800" dirty="0">
                <a:latin typeface="Comic Sans MS" panose="030F0702030302020204" pitchFamily="66" charset="0"/>
              </a:rPr>
              <a:t>An emotional tie/relationship between two people shown by their </a:t>
            </a:r>
            <a:r>
              <a:rPr lang="en-GB" altLang="en-US" sz="2800" b="1" dirty="0">
                <a:latin typeface="Comic Sans MS" panose="030F0702030302020204" pitchFamily="66" charset="0"/>
              </a:rPr>
              <a:t>behaviour</a:t>
            </a:r>
          </a:p>
          <a:p>
            <a:pPr marL="0" indent="0" eaLnBrk="1" fontAlgn="auto" hangingPunct="1">
              <a:spcAft>
                <a:spcPts val="0"/>
              </a:spcAft>
              <a:buFont typeface="Arial" panose="020B0604020202020204" pitchFamily="34" charset="0"/>
              <a:buNone/>
              <a:defRPr/>
            </a:pPr>
            <a:endParaRPr lang="en-GB" altLang="en-US" sz="2800" dirty="0">
              <a:latin typeface="Comic Sans MS" panose="030F0702030302020204" pitchFamily="66" charset="0"/>
            </a:endParaRPr>
          </a:p>
          <a:p>
            <a:pPr marL="182880" indent="-182880" eaLnBrk="1" fontAlgn="auto" hangingPunct="1">
              <a:spcAft>
                <a:spcPts val="0"/>
              </a:spcAft>
              <a:defRPr/>
            </a:pPr>
            <a:r>
              <a:rPr lang="en-GB" altLang="en-US" sz="2800" dirty="0">
                <a:latin typeface="Comic Sans MS" panose="030F0702030302020204" pitchFamily="66" charset="0"/>
              </a:rPr>
              <a:t>Between an </a:t>
            </a:r>
            <a:r>
              <a:rPr lang="en-GB" altLang="en-US" sz="2800" b="1" dirty="0">
                <a:latin typeface="Comic Sans MS" panose="030F0702030302020204" pitchFamily="66" charset="0"/>
              </a:rPr>
              <a:t>infant</a:t>
            </a:r>
            <a:r>
              <a:rPr lang="en-GB" altLang="en-US" sz="2800" dirty="0">
                <a:latin typeface="Comic Sans MS" panose="030F0702030302020204" pitchFamily="66" charset="0"/>
              </a:rPr>
              <a:t> and their </a:t>
            </a:r>
            <a:r>
              <a:rPr lang="en-GB" altLang="en-US" sz="2800" b="1" dirty="0">
                <a:latin typeface="Comic Sans MS" panose="030F0702030302020204" pitchFamily="66" charset="0"/>
              </a:rPr>
              <a:t>caregiver </a:t>
            </a:r>
            <a:r>
              <a:rPr lang="en-GB" altLang="en-US" sz="2800" dirty="0">
                <a:latin typeface="Comic Sans MS" panose="030F0702030302020204" pitchFamily="66" charset="0"/>
              </a:rPr>
              <a:t>(usually primary caregiver and infant)</a:t>
            </a:r>
          </a:p>
          <a:p>
            <a:pPr marL="0" indent="0" eaLnBrk="1" fontAlgn="auto" hangingPunct="1">
              <a:spcAft>
                <a:spcPts val="0"/>
              </a:spcAft>
              <a:buFont typeface="Arial" panose="020B0604020202020204" pitchFamily="34" charset="0"/>
              <a:buNone/>
              <a:defRPr/>
            </a:pPr>
            <a:endParaRPr lang="en-GB" altLang="en-US" sz="2800" dirty="0">
              <a:latin typeface="Comic Sans MS" panose="030F0702030302020204" pitchFamily="66" charset="0"/>
            </a:endParaRPr>
          </a:p>
          <a:p>
            <a:pPr marL="182880" indent="-182880" eaLnBrk="1" fontAlgn="auto" hangingPunct="1">
              <a:spcAft>
                <a:spcPts val="0"/>
              </a:spcAft>
              <a:defRPr/>
            </a:pPr>
            <a:r>
              <a:rPr lang="en-GB" altLang="en-US" sz="2800" dirty="0">
                <a:latin typeface="Comic Sans MS" panose="030F0702030302020204" pitchFamily="66" charset="0"/>
              </a:rPr>
              <a:t>Bond is </a:t>
            </a:r>
            <a:r>
              <a:rPr lang="en-GB" altLang="en-US" sz="2800" b="1" dirty="0">
                <a:latin typeface="Comic Sans MS" panose="030F0702030302020204" pitchFamily="66" charset="0"/>
              </a:rPr>
              <a:t>reciprocal</a:t>
            </a:r>
          </a:p>
          <a:p>
            <a:pPr marL="0" indent="0" eaLnBrk="1" fontAlgn="auto" hangingPunct="1">
              <a:spcAft>
                <a:spcPts val="0"/>
              </a:spcAft>
              <a:buFont typeface="Arial" panose="020B0604020202020204" pitchFamily="34" charset="0"/>
              <a:buNone/>
              <a:defRPr/>
            </a:pPr>
            <a:endParaRPr lang="en-GB" altLang="en-US" sz="2800" dirty="0">
              <a:latin typeface="Comic Sans MS" panose="030F0702030302020204" pitchFamily="66" charset="0"/>
            </a:endParaRPr>
          </a:p>
          <a:p>
            <a:pPr marL="182880" indent="-182880" eaLnBrk="1" fontAlgn="auto" hangingPunct="1">
              <a:spcAft>
                <a:spcPts val="0"/>
              </a:spcAft>
              <a:defRPr/>
            </a:pPr>
            <a:r>
              <a:rPr lang="en-GB" altLang="en-US" sz="2800" dirty="0">
                <a:latin typeface="Comic Sans MS" panose="030F0702030302020204" pitchFamily="66" charset="0"/>
              </a:rPr>
              <a:t>Attachment usually develops in set stages over a specific time scale</a:t>
            </a:r>
          </a:p>
          <a:p>
            <a:pPr marL="182880" indent="-182880" eaLnBrk="1" fontAlgn="auto" hangingPunct="1">
              <a:spcAft>
                <a:spcPts val="0"/>
              </a:spcAft>
              <a:defRPr/>
            </a:pPr>
            <a:endParaRPr lang="en-GB" altLang="en-US" sz="2800" b="1"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p:txBody>
      </p:sp>
      <p:pic>
        <p:nvPicPr>
          <p:cNvPr id="7172" name="Picture 3" descr="j0229879">
            <a:extLst>
              <a:ext uri="{FF2B5EF4-FFF2-40B4-BE49-F238E27FC236}">
                <a16:creationId xmlns:a16="http://schemas.microsoft.com/office/drawing/2014/main" id="{4C9EDF6D-74AF-46AE-AC4D-164D13BF0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3944938"/>
            <a:ext cx="2305050"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circle(in)">
                                      <p:cBhvr>
                                        <p:cTn id="7" dur="2000"/>
                                        <p:tgtEl>
                                          <p:spTgt spid="101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1379">
                                            <p:txEl>
                                              <p:pRg st="2" end="2"/>
                                            </p:txEl>
                                          </p:spTgt>
                                        </p:tgtEl>
                                        <p:attrNameLst>
                                          <p:attrName>style.visibility</p:attrName>
                                        </p:attrNameLst>
                                      </p:cBhvr>
                                      <p:to>
                                        <p:strVal val="visible"/>
                                      </p:to>
                                    </p:set>
                                    <p:animEffect transition="in" filter="circle(in)">
                                      <p:cBhvr>
                                        <p:cTn id="12" dur="2000"/>
                                        <p:tgtEl>
                                          <p:spTgt spid="1013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1379">
                                            <p:txEl>
                                              <p:pRg st="4" end="4"/>
                                            </p:txEl>
                                          </p:spTgt>
                                        </p:tgtEl>
                                        <p:attrNameLst>
                                          <p:attrName>style.visibility</p:attrName>
                                        </p:attrNameLst>
                                      </p:cBhvr>
                                      <p:to>
                                        <p:strVal val="visible"/>
                                      </p:to>
                                    </p:set>
                                    <p:animEffect transition="in" filter="circle(in)">
                                      <p:cBhvr>
                                        <p:cTn id="17" dur="2000"/>
                                        <p:tgtEl>
                                          <p:spTgt spid="10137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1379">
                                            <p:txEl>
                                              <p:pRg st="6" end="6"/>
                                            </p:txEl>
                                          </p:spTgt>
                                        </p:tgtEl>
                                        <p:attrNameLst>
                                          <p:attrName>style.visibility</p:attrName>
                                        </p:attrNameLst>
                                      </p:cBhvr>
                                      <p:to>
                                        <p:strVal val="visible"/>
                                      </p:to>
                                    </p:set>
                                    <p:animEffect transition="in" filter="circle(in)">
                                      <p:cBhvr>
                                        <p:cTn id="22" dur="2000"/>
                                        <p:tgtEl>
                                          <p:spTgt spid="1013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4C75-89E4-4F5A-8095-9124EB9345FB}"/>
              </a:ext>
            </a:extLst>
          </p:cNvPr>
          <p:cNvSpPr>
            <a:spLocks noGrp="1"/>
          </p:cNvSpPr>
          <p:nvPr>
            <p:ph type="title"/>
          </p:nvPr>
        </p:nvSpPr>
        <p:spPr>
          <a:xfrm>
            <a:off x="468313" y="115888"/>
            <a:ext cx="8229600" cy="1143000"/>
          </a:xfrm>
        </p:spPr>
        <p:txBody>
          <a:bodyPr>
            <a:noAutofit/>
          </a:bodyPr>
          <a:lstStyle/>
          <a:p>
            <a:pPr eaLnBrk="1" hangingPunct="1">
              <a:defRPr/>
            </a:pPr>
            <a:r>
              <a:rPr lang="en-GB" b="1" dirty="0">
                <a:latin typeface="Comic Sans MS" pitchFamily="66" charset="0"/>
              </a:rPr>
              <a:t>Pilot Study</a:t>
            </a:r>
          </a:p>
        </p:txBody>
      </p:sp>
      <p:sp>
        <p:nvSpPr>
          <p:cNvPr id="3" name="Content Placeholder 2">
            <a:extLst>
              <a:ext uri="{FF2B5EF4-FFF2-40B4-BE49-F238E27FC236}">
                <a16:creationId xmlns:a16="http://schemas.microsoft.com/office/drawing/2014/main" id="{4C081033-CDB6-4499-8ABC-46BEBD8825BB}"/>
              </a:ext>
            </a:extLst>
          </p:cNvPr>
          <p:cNvSpPr>
            <a:spLocks noGrp="1"/>
          </p:cNvSpPr>
          <p:nvPr>
            <p:ph idx="1"/>
          </p:nvPr>
        </p:nvSpPr>
        <p:spPr>
          <a:xfrm>
            <a:off x="323850" y="1268413"/>
            <a:ext cx="8640763" cy="5329237"/>
          </a:xfrm>
          <a:ln w="38100">
            <a:solidFill>
              <a:schemeClr val="accent1"/>
            </a:solidFill>
          </a:ln>
        </p:spPr>
        <p:txBody>
          <a:bodyPr>
            <a:normAutofit/>
          </a:bodyPr>
          <a:lstStyle/>
          <a:p>
            <a:pPr eaLnBrk="1" hangingPunct="1">
              <a:buFont typeface="Arial" charset="0"/>
              <a:buChar char="•"/>
              <a:defRPr/>
            </a:pPr>
            <a:r>
              <a:rPr lang="en-GB" dirty="0">
                <a:latin typeface="Comic Sans MS" pitchFamily="66" charset="0"/>
              </a:rPr>
              <a:t>Any problems?</a:t>
            </a:r>
          </a:p>
          <a:p>
            <a:pPr eaLnBrk="1" hangingPunct="1">
              <a:buFont typeface="Arial" charset="0"/>
              <a:buChar char="•"/>
              <a:defRPr/>
            </a:pPr>
            <a:endParaRPr lang="en-GB" dirty="0">
              <a:latin typeface="Comic Sans MS" pitchFamily="66" charset="0"/>
            </a:endParaRPr>
          </a:p>
          <a:p>
            <a:pPr eaLnBrk="1" hangingPunct="1">
              <a:buFont typeface="Arial" charset="0"/>
              <a:buChar char="•"/>
              <a:defRPr/>
            </a:pPr>
            <a:r>
              <a:rPr lang="en-GB" dirty="0">
                <a:latin typeface="Comic Sans MS" pitchFamily="66" charset="0"/>
              </a:rPr>
              <a:t>A pilot study can help determine what behaviours should go into the behaviour schedule.</a:t>
            </a:r>
          </a:p>
          <a:p>
            <a:pPr marL="0" indent="0" eaLnBrk="1" hangingPunct="1">
              <a:buFont typeface="Arial" charset="0"/>
              <a:buNone/>
              <a:defRPr/>
            </a:pPr>
            <a:endParaRPr lang="en-GB" dirty="0">
              <a:latin typeface="Comic Sans MS" pitchFamily="66" charset="0"/>
            </a:endParaRPr>
          </a:p>
          <a:p>
            <a:pPr eaLnBrk="1" hangingPunct="1">
              <a:buFont typeface="Arial" charset="0"/>
              <a:buChar char="•"/>
              <a:defRPr/>
            </a:pPr>
            <a:r>
              <a:rPr lang="en-GB" dirty="0">
                <a:latin typeface="Comic Sans MS" pitchFamily="66" charset="0"/>
              </a:rPr>
              <a:t>A psychologist can observe a situation before they carry out the recorded observation in an attempt to decide what behaviours should go into the schedule.</a:t>
            </a:r>
            <a:endParaRPr lang="en-GB" b="1" dirty="0">
              <a:latin typeface="Comic Sans MS" pitchFamily="66" charset="0"/>
            </a:endParaRPr>
          </a:p>
        </p:txBody>
      </p:sp>
      <p:pic>
        <p:nvPicPr>
          <p:cNvPr id="25604" name="Picture 2" descr="C:\Users\catherine.eccleston\AppData\Local\Microsoft\Windows\Temporary Internet Files\Content.IE5\E0OZQ6C3\MC900186146[1].wmf">
            <a:extLst>
              <a:ext uri="{FF2B5EF4-FFF2-40B4-BE49-F238E27FC236}">
                <a16:creationId xmlns:a16="http://schemas.microsoft.com/office/drawing/2014/main" id="{B6CC68DC-B175-464A-A12D-0E3AD3C79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713" y="52388"/>
            <a:ext cx="1550987"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additive="base">
                                        <p:cTn id="1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3F476-B645-4D5A-AA0F-610BE67F2C59}"/>
              </a:ext>
            </a:extLst>
          </p:cNvPr>
          <p:cNvSpPr>
            <a:spLocks noGrp="1"/>
          </p:cNvSpPr>
          <p:nvPr>
            <p:ph type="title"/>
          </p:nvPr>
        </p:nvSpPr>
        <p:spPr>
          <a:xfrm>
            <a:off x="468313" y="115888"/>
            <a:ext cx="8229600" cy="1143000"/>
          </a:xfrm>
        </p:spPr>
        <p:txBody>
          <a:bodyPr>
            <a:noAutofit/>
          </a:bodyPr>
          <a:lstStyle/>
          <a:p>
            <a:pPr eaLnBrk="1" hangingPunct="1">
              <a:defRPr/>
            </a:pPr>
            <a:r>
              <a:rPr lang="en-GB" b="1" dirty="0">
                <a:latin typeface="Comic Sans MS" pitchFamily="66" charset="0"/>
              </a:rPr>
              <a:t>Designing Your Own Observation</a:t>
            </a:r>
          </a:p>
        </p:txBody>
      </p:sp>
      <p:sp>
        <p:nvSpPr>
          <p:cNvPr id="26627" name="Content Placeholder 2">
            <a:extLst>
              <a:ext uri="{FF2B5EF4-FFF2-40B4-BE49-F238E27FC236}">
                <a16:creationId xmlns:a16="http://schemas.microsoft.com/office/drawing/2014/main" id="{41A251C8-A261-4491-8E15-1CAE1E89EFCC}"/>
              </a:ext>
            </a:extLst>
          </p:cNvPr>
          <p:cNvSpPr>
            <a:spLocks noGrp="1"/>
          </p:cNvSpPr>
          <p:nvPr>
            <p:ph idx="1"/>
          </p:nvPr>
        </p:nvSpPr>
        <p:spPr>
          <a:xfrm>
            <a:off x="323850" y="1268413"/>
            <a:ext cx="8640763" cy="5329237"/>
          </a:xfrm>
          <a:ln w="38100">
            <a:solidFill>
              <a:schemeClr val="accent1"/>
            </a:solidFill>
            <a:miter lim="800000"/>
            <a:headEnd/>
            <a:tailEnd/>
          </a:ln>
        </p:spPr>
        <p:txBody>
          <a:bodyPr/>
          <a:lstStyle/>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It is important that you write the same behaviours in your behaviour schedule as the people in your group.</a:t>
            </a: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This is necessary for assessing the </a:t>
            </a:r>
            <a:r>
              <a:rPr lang="en-GB" altLang="en-US" b="1" u="sng">
                <a:latin typeface="Comic Sans MS" panose="030F0702030302020204" pitchFamily="66" charset="0"/>
              </a:rPr>
              <a:t>reliability</a:t>
            </a:r>
            <a:r>
              <a:rPr lang="en-GB" altLang="en-US">
                <a:latin typeface="Comic Sans MS" panose="030F0702030302020204" pitchFamily="66" charset="0"/>
              </a:rPr>
              <a:t> at the end of the observation.</a:t>
            </a:r>
          </a:p>
        </p:txBody>
      </p:sp>
      <p:pic>
        <p:nvPicPr>
          <p:cNvPr id="26628" name="Picture 2" descr="C:\Users\catherine.eccleston\AppData\Local\Microsoft\Windows\Temporary Internet Files\Content.IE5\W3HNKHSG\MC900383764[1].wmf">
            <a:extLst>
              <a:ext uri="{FF2B5EF4-FFF2-40B4-BE49-F238E27FC236}">
                <a16:creationId xmlns:a16="http://schemas.microsoft.com/office/drawing/2014/main" id="{ED8901E3-51FF-485B-BFD7-3E3C24DBC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688" y="5119688"/>
            <a:ext cx="11525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8C0C-1037-4257-8F4D-E51B2ECF7683}"/>
              </a:ext>
            </a:extLst>
          </p:cNvPr>
          <p:cNvSpPr>
            <a:spLocks noGrp="1"/>
          </p:cNvSpPr>
          <p:nvPr>
            <p:ph type="title"/>
          </p:nvPr>
        </p:nvSpPr>
        <p:spPr>
          <a:xfrm>
            <a:off x="468313" y="115888"/>
            <a:ext cx="8229600" cy="1143000"/>
          </a:xfrm>
        </p:spPr>
        <p:txBody>
          <a:bodyPr>
            <a:noAutofit/>
          </a:bodyPr>
          <a:lstStyle/>
          <a:p>
            <a:pPr eaLnBrk="1" hangingPunct="1">
              <a:defRPr/>
            </a:pPr>
            <a:r>
              <a:rPr lang="en-GB" b="1" dirty="0">
                <a:latin typeface="Comic Sans MS" pitchFamily="66" charset="0"/>
              </a:rPr>
              <a:t>Inter-</a:t>
            </a:r>
            <a:r>
              <a:rPr lang="en-GB" b="1" dirty="0" err="1">
                <a:latin typeface="Comic Sans MS" pitchFamily="66" charset="0"/>
              </a:rPr>
              <a:t>Rater</a:t>
            </a:r>
            <a:r>
              <a:rPr lang="en-GB" b="1" dirty="0">
                <a:latin typeface="Comic Sans MS" pitchFamily="66" charset="0"/>
              </a:rPr>
              <a:t> Reliability</a:t>
            </a:r>
          </a:p>
        </p:txBody>
      </p:sp>
      <p:sp>
        <p:nvSpPr>
          <p:cNvPr id="27651" name="Content Placeholder 2">
            <a:extLst>
              <a:ext uri="{FF2B5EF4-FFF2-40B4-BE49-F238E27FC236}">
                <a16:creationId xmlns:a16="http://schemas.microsoft.com/office/drawing/2014/main" id="{F717009D-1CD6-436A-81AE-539A614BE204}"/>
              </a:ext>
            </a:extLst>
          </p:cNvPr>
          <p:cNvSpPr>
            <a:spLocks noGrp="1"/>
          </p:cNvSpPr>
          <p:nvPr>
            <p:ph idx="1"/>
          </p:nvPr>
        </p:nvSpPr>
        <p:spPr>
          <a:xfrm>
            <a:off x="323850" y="1268413"/>
            <a:ext cx="8640763" cy="5329237"/>
          </a:xfrm>
          <a:ln w="38100">
            <a:solidFill>
              <a:schemeClr val="accent1"/>
            </a:solidFill>
            <a:miter lim="800000"/>
            <a:headEnd/>
            <a:tailEnd/>
          </a:ln>
        </p:spPr>
        <p:txBody>
          <a:bodyPr/>
          <a:lstStyle/>
          <a:p>
            <a:pPr eaLnBrk="1" hangingPunct="1"/>
            <a:r>
              <a:rPr lang="en-GB" altLang="en-US">
                <a:latin typeface="Comic Sans MS" panose="030F0702030302020204" pitchFamily="66" charset="0"/>
              </a:rPr>
              <a:t>A way of improving reliability of a naturalistic observation.</a:t>
            </a: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Data produced can be very </a:t>
            </a:r>
            <a:r>
              <a:rPr lang="en-GB" altLang="en-US" b="1" u="sng">
                <a:latin typeface="Comic Sans MS" panose="030F0702030302020204" pitchFamily="66" charset="0"/>
              </a:rPr>
              <a:t>subjective</a:t>
            </a:r>
            <a:r>
              <a:rPr lang="en-GB" altLang="en-US">
                <a:latin typeface="Comic Sans MS" panose="030F0702030302020204" pitchFamily="66" charset="0"/>
              </a:rPr>
              <a:t> (open to interpretation)</a:t>
            </a:r>
          </a:p>
          <a:p>
            <a:pPr eaLnBrk="1" hangingPunct="1"/>
            <a:endParaRPr lang="en-GB" altLang="en-US">
              <a:latin typeface="Comic Sans MS" panose="030F0702030302020204" pitchFamily="66" charset="0"/>
            </a:endParaRP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Look at the consistency of the findings across the different observers.</a:t>
            </a:r>
          </a:p>
        </p:txBody>
      </p:sp>
      <p:pic>
        <p:nvPicPr>
          <p:cNvPr id="27652" name="Picture 2" descr="C:\Users\catherine.eccleston\AppData\Local\Microsoft\Windows\Temporary Internet Files\Content.IE5\BVR0OB7D\MC900442092[1].wmf">
            <a:extLst>
              <a:ext uri="{FF2B5EF4-FFF2-40B4-BE49-F238E27FC236}">
                <a16:creationId xmlns:a16="http://schemas.microsoft.com/office/drawing/2014/main" id="{51DB7CA3-297C-464A-8DD5-266AE28B9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5516563"/>
            <a:ext cx="1946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descr="C:\Users\catherine.eccleston\AppData\Local\Microsoft\Windows\Temporary Internet Files\Content.IE5\BF17AG4O\MC900442100[1].wmf">
            <a:extLst>
              <a:ext uri="{FF2B5EF4-FFF2-40B4-BE49-F238E27FC236}">
                <a16:creationId xmlns:a16="http://schemas.microsoft.com/office/drawing/2014/main" id="{3A4723F4-D318-449A-A640-3627EC04F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650" y="3141663"/>
            <a:ext cx="2559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05AD-B3C8-4B24-AE8C-7D1FA311C203}"/>
              </a:ext>
            </a:extLst>
          </p:cNvPr>
          <p:cNvSpPr>
            <a:spLocks noGrp="1"/>
          </p:cNvSpPr>
          <p:nvPr>
            <p:ph type="title"/>
          </p:nvPr>
        </p:nvSpPr>
        <p:spPr>
          <a:xfrm>
            <a:off x="457200" y="274638"/>
            <a:ext cx="8229600" cy="706437"/>
          </a:xfrm>
        </p:spPr>
        <p:txBody>
          <a:bodyPr/>
          <a:lstStyle/>
          <a:p>
            <a:pPr eaLnBrk="1" hangingPunct="1">
              <a:defRPr/>
            </a:pPr>
            <a:r>
              <a:rPr lang="en-GB" sz="3500" b="1" dirty="0">
                <a:latin typeface="Comic Sans MS" pitchFamily="66" charset="0"/>
              </a:rPr>
              <a:t>Evaluating Naturalistic Observations</a:t>
            </a:r>
          </a:p>
        </p:txBody>
      </p:sp>
      <p:sp>
        <p:nvSpPr>
          <p:cNvPr id="4" name="Rectangle 3">
            <a:extLst>
              <a:ext uri="{FF2B5EF4-FFF2-40B4-BE49-F238E27FC236}">
                <a16:creationId xmlns:a16="http://schemas.microsoft.com/office/drawing/2014/main" id="{C9EDEBC4-0BAD-4D68-8FA0-D1B6213D6BBE}"/>
              </a:ext>
            </a:extLst>
          </p:cNvPr>
          <p:cNvSpPr/>
          <p:nvPr/>
        </p:nvSpPr>
        <p:spPr>
          <a:xfrm>
            <a:off x="323850" y="1052513"/>
            <a:ext cx="4176713" cy="54721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r>
              <a:rPr lang="en-GB" u="sng" dirty="0">
                <a:latin typeface="Comic Sans MS" pitchFamily="66" charset="0"/>
              </a:rPr>
              <a:t>Strengths</a:t>
            </a:r>
          </a:p>
          <a:p>
            <a:pPr algn="ctr">
              <a:defRPr/>
            </a:pPr>
            <a:endParaRPr lang="en-GB" u="sng" dirty="0">
              <a:latin typeface="Comic Sans MS" pitchFamily="66" charset="0"/>
            </a:endParaRPr>
          </a:p>
          <a:p>
            <a:pPr marL="285750" indent="-285750">
              <a:buFont typeface="Wingdings" pitchFamily="2" charset="2"/>
              <a:buChar char="ü"/>
              <a:defRPr/>
            </a:pPr>
            <a:r>
              <a:rPr lang="en-GB" dirty="0">
                <a:latin typeface="Comic Sans MS" pitchFamily="66" charset="0"/>
              </a:rPr>
              <a:t>Measuring real life, naturally occurring behaviour therefore the findings will have high ecological validity.</a:t>
            </a:r>
          </a:p>
          <a:p>
            <a:pPr marL="285750" indent="-285750">
              <a:buFont typeface="Wingdings" pitchFamily="2" charset="2"/>
              <a:buChar char="ü"/>
              <a:defRPr/>
            </a:pPr>
            <a:endParaRPr lang="en-GB" dirty="0">
              <a:latin typeface="Comic Sans MS" pitchFamily="66" charset="0"/>
            </a:endParaRPr>
          </a:p>
          <a:p>
            <a:pPr marL="285750" indent="-285750">
              <a:buFont typeface="Wingdings" pitchFamily="2" charset="2"/>
              <a:buChar char="ü"/>
              <a:defRPr/>
            </a:pPr>
            <a:r>
              <a:rPr lang="en-GB" dirty="0">
                <a:latin typeface="Comic Sans MS" pitchFamily="66" charset="0"/>
              </a:rPr>
              <a:t>Collecting data using event sampling (i.e. the behaviour schedule) means that the data can easily be quantified.</a:t>
            </a:r>
          </a:p>
          <a:p>
            <a:pPr marL="285750" indent="-285750">
              <a:buFont typeface="Wingdings" pitchFamily="2" charset="2"/>
              <a:buChar char="ü"/>
              <a:defRPr/>
            </a:pPr>
            <a:endParaRPr lang="en-GB" dirty="0">
              <a:latin typeface="Comic Sans MS" pitchFamily="66" charset="0"/>
            </a:endParaRPr>
          </a:p>
          <a:p>
            <a:pPr marL="285750" indent="-285750">
              <a:buFont typeface="Wingdings" pitchFamily="2" charset="2"/>
              <a:buChar char="ü"/>
              <a:defRPr/>
            </a:pPr>
            <a:r>
              <a:rPr lang="en-GB" dirty="0">
                <a:latin typeface="Comic Sans MS" pitchFamily="66" charset="0"/>
              </a:rPr>
              <a:t>Collecting data using continuous observation (i.e. collecting qualitative data) means that the observations recorded will be rich in detail.</a:t>
            </a: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p:txBody>
      </p:sp>
      <p:sp>
        <p:nvSpPr>
          <p:cNvPr id="5" name="Rectangle 4">
            <a:extLst>
              <a:ext uri="{FF2B5EF4-FFF2-40B4-BE49-F238E27FC236}">
                <a16:creationId xmlns:a16="http://schemas.microsoft.com/office/drawing/2014/main" id="{9AFC7FE8-1718-4BB2-917C-BE6FD8BBE51C}"/>
              </a:ext>
            </a:extLst>
          </p:cNvPr>
          <p:cNvSpPr/>
          <p:nvPr/>
        </p:nvSpPr>
        <p:spPr>
          <a:xfrm>
            <a:off x="4716463" y="1052513"/>
            <a:ext cx="4103687" cy="54721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1400" u="sng" dirty="0">
                <a:latin typeface="Comic Sans MS" pitchFamily="66" charset="0"/>
              </a:rPr>
              <a:t>Weaknesses</a:t>
            </a:r>
          </a:p>
          <a:p>
            <a:pPr algn="ctr">
              <a:defRPr/>
            </a:pPr>
            <a:endParaRPr lang="en-GB" sz="1400" u="sng" dirty="0">
              <a:latin typeface="Comic Sans MS" pitchFamily="66" charset="0"/>
            </a:endParaRPr>
          </a:p>
          <a:p>
            <a:pPr marL="285750" indent="-285750">
              <a:buFont typeface="Wingdings" pitchFamily="2" charset="2"/>
              <a:buChar char="v"/>
              <a:defRPr/>
            </a:pPr>
            <a:r>
              <a:rPr lang="en-GB" sz="1400" dirty="0">
                <a:latin typeface="Comic Sans MS" pitchFamily="66" charset="0"/>
              </a:rPr>
              <a:t>The observer has in mind the behaviours that they are looking for and therefore, the data collection may be subject to observer bias.</a:t>
            </a:r>
          </a:p>
          <a:p>
            <a:pPr marL="285750" indent="-285750">
              <a:buFont typeface="Wingdings" pitchFamily="2" charset="2"/>
              <a:buChar char="v"/>
              <a:defRPr/>
            </a:pPr>
            <a:endParaRPr lang="en-GB" sz="1400" dirty="0">
              <a:latin typeface="Comic Sans MS" pitchFamily="66" charset="0"/>
            </a:endParaRPr>
          </a:p>
          <a:p>
            <a:pPr>
              <a:defRPr/>
            </a:pPr>
            <a:endParaRPr lang="en-GB" sz="1400" dirty="0">
              <a:latin typeface="Comic Sans MS" pitchFamily="66" charset="0"/>
            </a:endParaRPr>
          </a:p>
          <a:p>
            <a:pPr marL="285750" indent="-285750">
              <a:buFont typeface="Wingdings" pitchFamily="2" charset="2"/>
              <a:buChar char="v"/>
              <a:defRPr/>
            </a:pPr>
            <a:r>
              <a:rPr lang="en-GB" sz="1400" dirty="0">
                <a:latin typeface="Comic Sans MS" pitchFamily="66" charset="0"/>
              </a:rPr>
              <a:t>In disclosed observations, participants are aware that they are being watched and so may act unnaturally – demand characteristics.</a:t>
            </a:r>
          </a:p>
          <a:p>
            <a:pPr marL="285750" indent="-285750">
              <a:buFont typeface="Wingdings" pitchFamily="2" charset="2"/>
              <a:buChar char="v"/>
              <a:defRPr/>
            </a:pPr>
            <a:endParaRPr lang="en-GB" sz="1400" dirty="0">
              <a:latin typeface="Comic Sans MS" pitchFamily="66" charset="0"/>
            </a:endParaRPr>
          </a:p>
          <a:p>
            <a:pPr marL="285750" indent="-285750">
              <a:buFont typeface="Wingdings" pitchFamily="2" charset="2"/>
              <a:buChar char="v"/>
              <a:defRPr/>
            </a:pPr>
            <a:r>
              <a:rPr lang="en-GB" sz="1400" dirty="0">
                <a:latin typeface="Comic Sans MS" pitchFamily="66" charset="0"/>
              </a:rPr>
              <a:t>For participants who aren’t aware that they are being observed, the observation can be criticised as being unethical.</a:t>
            </a:r>
          </a:p>
          <a:p>
            <a:pPr marL="285750" indent="-285750">
              <a:buFont typeface="Wingdings" pitchFamily="2" charset="2"/>
              <a:buChar char="v"/>
              <a:defRPr/>
            </a:pPr>
            <a:endParaRPr lang="en-GB" sz="1400" dirty="0">
              <a:latin typeface="Comic Sans MS" pitchFamily="66" charset="0"/>
            </a:endParaRPr>
          </a:p>
          <a:p>
            <a:pPr marL="285750" indent="-285750">
              <a:buFont typeface="Wingdings" pitchFamily="2" charset="2"/>
              <a:buChar char="v"/>
              <a:defRPr/>
            </a:pPr>
            <a:endParaRPr lang="en-GB" sz="1400" dirty="0">
              <a:latin typeface="Comic Sans MS" pitchFamily="66" charset="0"/>
            </a:endParaRPr>
          </a:p>
        </p:txBody>
      </p:sp>
      <p:pic>
        <p:nvPicPr>
          <p:cNvPr id="28677" name="Picture 2" descr="C:\Users\catherine.eccleston\AppData\Local\Microsoft\Windows\Temporary Internet Files\Content.IE5\W3HNKHSG\MC900434713[1].wmf">
            <a:extLst>
              <a:ext uri="{FF2B5EF4-FFF2-40B4-BE49-F238E27FC236}">
                <a16:creationId xmlns:a16="http://schemas.microsoft.com/office/drawing/2014/main" id="{3CC72A7D-E4B5-4158-9F78-374944767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5584825"/>
            <a:ext cx="7778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descr="http://t0.gstatic.com/images?q=tbn:ANd9GcRjDW2nfwDzCWh40zUOL5FHRIQt_WLmxSvo2BPwnHWYMLrJSCfOzPBiPcno">
            <a:extLst>
              <a:ext uri="{FF2B5EF4-FFF2-40B4-BE49-F238E27FC236}">
                <a16:creationId xmlns:a16="http://schemas.microsoft.com/office/drawing/2014/main" id="{26724605-5E20-4779-8B33-DA1F7FD02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581977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0" end="20"/>
                                            </p:txEl>
                                          </p:spTgt>
                                        </p:tgtEl>
                                        <p:attrNameLst>
                                          <p:attrName>style.visibility</p:attrName>
                                        </p:attrNameLst>
                                      </p:cBhvr>
                                      <p:to>
                                        <p:strVal val="visible"/>
                                      </p:to>
                                    </p:set>
                                    <p:animEffect transition="in" filter="wipe(down)">
                                      <p:cBhvr>
                                        <p:cTn id="7" dur="500"/>
                                        <p:tgtEl>
                                          <p:spTgt spid="4">
                                            <p:txEl>
                                              <p:pRg st="20" end="2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2" end="22"/>
                                            </p:txEl>
                                          </p:spTgt>
                                        </p:tgtEl>
                                        <p:attrNameLst>
                                          <p:attrName>style.visibility</p:attrName>
                                        </p:attrNameLst>
                                      </p:cBhvr>
                                      <p:to>
                                        <p:strVal val="visible"/>
                                      </p:to>
                                    </p:set>
                                    <p:animEffect transition="in" filter="barn(inVertical)">
                                      <p:cBhvr>
                                        <p:cTn id="12" dur="500"/>
                                        <p:tgtEl>
                                          <p:spTgt spid="4">
                                            <p:txEl>
                                              <p:pRg st="22" end="2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4" end="24"/>
                                            </p:txEl>
                                          </p:spTgt>
                                        </p:tgtEl>
                                        <p:attrNameLst>
                                          <p:attrName>style.visibility</p:attrName>
                                        </p:attrNameLst>
                                      </p:cBhvr>
                                      <p:to>
                                        <p:strVal val="visible"/>
                                      </p:to>
                                    </p:set>
                                    <p:animEffect transition="in" filter="fade">
                                      <p:cBhvr>
                                        <p:cTn id="17" dur="1000"/>
                                        <p:tgtEl>
                                          <p:spTgt spid="4">
                                            <p:txEl>
                                              <p:pRg st="24" end="24"/>
                                            </p:txEl>
                                          </p:spTgt>
                                        </p:tgtEl>
                                      </p:cBhvr>
                                    </p:animEffect>
                                    <p:anim calcmode="lin" valueType="num">
                                      <p:cBhvr>
                                        <p:cTn id="18" dur="1000" fill="hold"/>
                                        <p:tgtEl>
                                          <p:spTgt spid="4">
                                            <p:txEl>
                                              <p:pRg st="24" end="2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4" end="24"/>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circle(in)">
                                      <p:cBhvr>
                                        <p:cTn id="36"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009C-60A6-4A6A-B6E6-4A95F671E419}"/>
              </a:ext>
            </a:extLst>
          </p:cNvPr>
          <p:cNvSpPr>
            <a:spLocks noGrp="1"/>
          </p:cNvSpPr>
          <p:nvPr>
            <p:ph type="title"/>
          </p:nvPr>
        </p:nvSpPr>
        <p:spPr>
          <a:xfrm>
            <a:off x="457200" y="274638"/>
            <a:ext cx="8229600" cy="633412"/>
          </a:xfrm>
        </p:spPr>
        <p:txBody>
          <a:bodyPr/>
          <a:lstStyle/>
          <a:p>
            <a:pPr eaLnBrk="1" hangingPunct="1">
              <a:defRPr/>
            </a:pPr>
            <a:r>
              <a:rPr lang="en-GB" sz="3500" b="1" u="sng" dirty="0">
                <a:latin typeface="Comic Sans MS" pitchFamily="66" charset="0"/>
              </a:rPr>
              <a:t>Naturalistic Observations - Plenary</a:t>
            </a:r>
          </a:p>
        </p:txBody>
      </p:sp>
      <p:sp>
        <p:nvSpPr>
          <p:cNvPr id="5" name="Rectangle 4">
            <a:extLst>
              <a:ext uri="{FF2B5EF4-FFF2-40B4-BE49-F238E27FC236}">
                <a16:creationId xmlns:a16="http://schemas.microsoft.com/office/drawing/2014/main" id="{C83A1168-4519-43CD-BD5E-600CD814410F}"/>
              </a:ext>
            </a:extLst>
          </p:cNvPr>
          <p:cNvSpPr/>
          <p:nvPr/>
        </p:nvSpPr>
        <p:spPr>
          <a:xfrm>
            <a:off x="2987675" y="2060575"/>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Naturalistic Observation</a:t>
            </a:r>
          </a:p>
        </p:txBody>
      </p:sp>
      <p:sp>
        <p:nvSpPr>
          <p:cNvPr id="7" name="Rectangle 6">
            <a:extLst>
              <a:ext uri="{FF2B5EF4-FFF2-40B4-BE49-F238E27FC236}">
                <a16:creationId xmlns:a16="http://schemas.microsoft.com/office/drawing/2014/main" id="{E0DFDA91-4E93-48AF-A23D-2158DB58CA01}"/>
              </a:ext>
            </a:extLst>
          </p:cNvPr>
          <p:cNvSpPr/>
          <p:nvPr/>
        </p:nvSpPr>
        <p:spPr>
          <a:xfrm>
            <a:off x="538163" y="2960688"/>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Participant Observation</a:t>
            </a:r>
          </a:p>
        </p:txBody>
      </p:sp>
      <p:sp>
        <p:nvSpPr>
          <p:cNvPr id="8" name="Rectangle 7">
            <a:extLst>
              <a:ext uri="{FF2B5EF4-FFF2-40B4-BE49-F238E27FC236}">
                <a16:creationId xmlns:a16="http://schemas.microsoft.com/office/drawing/2014/main" id="{C179FA6F-E987-4E9B-98A0-36601BA955DB}"/>
              </a:ext>
            </a:extLst>
          </p:cNvPr>
          <p:cNvSpPr/>
          <p:nvPr/>
        </p:nvSpPr>
        <p:spPr>
          <a:xfrm>
            <a:off x="5003800" y="2960688"/>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Non-Participant Observation</a:t>
            </a:r>
          </a:p>
        </p:txBody>
      </p:sp>
      <p:sp>
        <p:nvSpPr>
          <p:cNvPr id="9" name="Rectangle 8">
            <a:extLst>
              <a:ext uri="{FF2B5EF4-FFF2-40B4-BE49-F238E27FC236}">
                <a16:creationId xmlns:a16="http://schemas.microsoft.com/office/drawing/2014/main" id="{3EDC21BE-0F14-4CA0-9B3E-46E30B4DED6D}"/>
              </a:ext>
            </a:extLst>
          </p:cNvPr>
          <p:cNvSpPr/>
          <p:nvPr/>
        </p:nvSpPr>
        <p:spPr>
          <a:xfrm>
            <a:off x="2771775" y="3860800"/>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Disclosed Observation</a:t>
            </a:r>
          </a:p>
        </p:txBody>
      </p:sp>
      <p:sp>
        <p:nvSpPr>
          <p:cNvPr id="10" name="Rectangle 9">
            <a:extLst>
              <a:ext uri="{FF2B5EF4-FFF2-40B4-BE49-F238E27FC236}">
                <a16:creationId xmlns:a16="http://schemas.microsoft.com/office/drawing/2014/main" id="{0F9754C1-1CA6-4A85-BD1A-8F2CBD0A1B4C}"/>
              </a:ext>
            </a:extLst>
          </p:cNvPr>
          <p:cNvSpPr/>
          <p:nvPr/>
        </p:nvSpPr>
        <p:spPr>
          <a:xfrm>
            <a:off x="468313" y="4797425"/>
            <a:ext cx="3816350" cy="7191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Undisclosed Observation</a:t>
            </a:r>
          </a:p>
        </p:txBody>
      </p:sp>
      <p:sp>
        <p:nvSpPr>
          <p:cNvPr id="18" name="Rectangle 17">
            <a:extLst>
              <a:ext uri="{FF2B5EF4-FFF2-40B4-BE49-F238E27FC236}">
                <a16:creationId xmlns:a16="http://schemas.microsoft.com/office/drawing/2014/main" id="{A9F13C05-FDB8-4D9A-9B3F-66D972FEC6F8}"/>
              </a:ext>
            </a:extLst>
          </p:cNvPr>
          <p:cNvSpPr/>
          <p:nvPr/>
        </p:nvSpPr>
        <p:spPr>
          <a:xfrm>
            <a:off x="4687888" y="4752975"/>
            <a:ext cx="3816350" cy="7191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Behaviour Schedule</a:t>
            </a:r>
          </a:p>
        </p:txBody>
      </p:sp>
      <p:sp>
        <p:nvSpPr>
          <p:cNvPr id="20" name="Rectangle 19">
            <a:extLst>
              <a:ext uri="{FF2B5EF4-FFF2-40B4-BE49-F238E27FC236}">
                <a16:creationId xmlns:a16="http://schemas.microsoft.com/office/drawing/2014/main" id="{C2486E40-B9DF-4A02-958F-D891BE566A5B}"/>
              </a:ext>
            </a:extLst>
          </p:cNvPr>
          <p:cNvSpPr/>
          <p:nvPr/>
        </p:nvSpPr>
        <p:spPr>
          <a:xfrm>
            <a:off x="2560638" y="5732463"/>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Inter-</a:t>
            </a:r>
            <a:r>
              <a:rPr lang="en-GB" dirty="0" err="1">
                <a:latin typeface="Comic Sans MS" pitchFamily="66" charset="0"/>
              </a:rPr>
              <a:t>Rater</a:t>
            </a:r>
            <a:r>
              <a:rPr lang="en-GB" dirty="0">
                <a:latin typeface="Comic Sans MS" pitchFamily="66" charset="0"/>
              </a:rPr>
              <a:t> Reliability</a:t>
            </a:r>
          </a:p>
        </p:txBody>
      </p:sp>
      <p:sp>
        <p:nvSpPr>
          <p:cNvPr id="3" name="Rounded Rectangle 2">
            <a:extLst>
              <a:ext uri="{FF2B5EF4-FFF2-40B4-BE49-F238E27FC236}">
                <a16:creationId xmlns:a16="http://schemas.microsoft.com/office/drawing/2014/main" id="{9BBBB1B0-E080-42A2-B766-81E40B1E6355}"/>
              </a:ext>
            </a:extLst>
          </p:cNvPr>
          <p:cNvSpPr/>
          <p:nvPr/>
        </p:nvSpPr>
        <p:spPr>
          <a:xfrm>
            <a:off x="179388" y="1052513"/>
            <a:ext cx="878522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In your research methods glossary, define the following terms from today’s lesson.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C696169E-18DA-42BC-A170-F1D19763A4D8}"/>
              </a:ext>
            </a:extLst>
          </p:cNvPr>
          <p:cNvSpPr>
            <a:spLocks noGrp="1"/>
          </p:cNvSpPr>
          <p:nvPr>
            <p:ph type="title"/>
          </p:nvPr>
        </p:nvSpPr>
        <p:spPr/>
        <p:txBody>
          <a:bodyPr/>
          <a:lstStyle/>
          <a:p>
            <a:pPr algn="ctr" eaLnBrk="1" fontAlgn="auto" hangingPunct="1">
              <a:spcAft>
                <a:spcPts val="0"/>
              </a:spcAft>
              <a:defRPr/>
            </a:pPr>
            <a:r>
              <a:rPr lang="en-GB" altLang="en-US" sz="4800" b="1" dirty="0">
                <a:latin typeface="Comic Sans MS" panose="030F0702030302020204" pitchFamily="66" charset="0"/>
              </a:rPr>
              <a:t> Interactional Synchrony</a:t>
            </a:r>
          </a:p>
        </p:txBody>
      </p:sp>
      <p:sp>
        <p:nvSpPr>
          <p:cNvPr id="30723" name="Content Placeholder 2">
            <a:extLst>
              <a:ext uri="{FF2B5EF4-FFF2-40B4-BE49-F238E27FC236}">
                <a16:creationId xmlns:a16="http://schemas.microsoft.com/office/drawing/2014/main" id="{327736FD-F169-4746-AFF1-98A85864EE96}"/>
              </a:ext>
            </a:extLst>
          </p:cNvPr>
          <p:cNvSpPr>
            <a:spLocks noGrp="1"/>
          </p:cNvSpPr>
          <p:nvPr>
            <p:ph idx="1"/>
          </p:nvPr>
        </p:nvSpPr>
        <p:spPr/>
        <p:txBody>
          <a:bodyPr/>
          <a:lstStyle/>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Psychologists have described a slightly different interaction between infants and caregivers called </a:t>
            </a:r>
            <a:r>
              <a:rPr lang="en-GB" altLang="en-US" sz="3000" b="1">
                <a:latin typeface="Comic Sans MS" panose="030F0702030302020204" pitchFamily="66" charset="0"/>
              </a:rPr>
              <a:t>interactional synchrony</a:t>
            </a:r>
            <a:r>
              <a:rPr lang="en-GB" altLang="en-US" sz="3000">
                <a:latin typeface="Comic Sans MS" panose="030F0702030302020204" pitchFamily="66" charset="0"/>
              </a:rPr>
              <a:t> </a:t>
            </a:r>
            <a:r>
              <a:rPr lang="en-GB" altLang="en-US">
                <a:latin typeface="Comic Sans MS" panose="030F0702030302020204" pitchFamily="66" charset="0"/>
              </a:rPr>
              <a:t>which is when two people interact in a </a:t>
            </a:r>
            <a:r>
              <a:rPr lang="en-GB" altLang="en-US" sz="4000">
                <a:latin typeface="Comic Sans MS" panose="030F0702030302020204" pitchFamily="66" charset="0"/>
              </a:rPr>
              <a:t>mirror pattern </a:t>
            </a:r>
            <a:r>
              <a:rPr lang="en-GB" altLang="en-US">
                <a:latin typeface="Comic Sans MS" panose="030F0702030302020204" pitchFamily="66" charset="0"/>
              </a:rPr>
              <a:t>in terms of their facial and body movements. This includes </a:t>
            </a:r>
            <a:r>
              <a:rPr lang="en-GB" altLang="en-US" sz="4000">
                <a:latin typeface="Comic Sans MS" panose="030F0702030302020204" pitchFamily="66" charset="0"/>
              </a:rPr>
              <a:t>imitating</a:t>
            </a:r>
            <a:r>
              <a:rPr lang="en-GB" altLang="en-US">
                <a:latin typeface="Comic Sans MS" panose="030F0702030302020204" pitchFamily="66" charset="0"/>
              </a:rPr>
              <a:t> emotions as well as behaviours.</a:t>
            </a:r>
          </a:p>
        </p:txBody>
      </p:sp>
      <p:pic>
        <p:nvPicPr>
          <p:cNvPr id="30724" name="Picture 4" descr="C:\Users\Catherine\AppData\Local\Microsoft\Windows\Temporary Internet Files\Content.IE5\JH8BCQJ7\calvin&amp;hobbes-mirror(small)[1].jpg">
            <a:extLst>
              <a:ext uri="{FF2B5EF4-FFF2-40B4-BE49-F238E27FC236}">
                <a16:creationId xmlns:a16="http://schemas.microsoft.com/office/drawing/2014/main" id="{8C00125F-80DD-4553-B672-E9B7E918851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7088" y="4652963"/>
            <a:ext cx="3205162"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B7F629DE-B45D-4F37-9731-4A712BC6CED9}"/>
              </a:ext>
            </a:extLst>
          </p:cNvPr>
          <p:cNvSpPr>
            <a:spLocks noGrp="1"/>
          </p:cNvSpPr>
          <p:nvPr>
            <p:ph type="title"/>
          </p:nvPr>
        </p:nvSpPr>
        <p:spPr>
          <a:xfrm>
            <a:off x="395288" y="476250"/>
            <a:ext cx="8229600" cy="990600"/>
          </a:xfrm>
        </p:spPr>
        <p:txBody>
          <a:bodyPr/>
          <a:lstStyle/>
          <a:p>
            <a:pPr algn="ctr" eaLnBrk="1" fontAlgn="auto" hangingPunct="1">
              <a:spcAft>
                <a:spcPts val="0"/>
              </a:spcAft>
              <a:defRPr/>
            </a:pPr>
            <a:r>
              <a:rPr lang="en-GB" altLang="en-US" b="1" dirty="0">
                <a:latin typeface="Comic Sans MS" panose="030F0702030302020204" pitchFamily="66" charset="0"/>
              </a:rPr>
              <a:t>  Research by </a:t>
            </a:r>
            <a:r>
              <a:rPr lang="en-GB" altLang="en-US" b="1" dirty="0" err="1">
                <a:latin typeface="Comic Sans MS" panose="030F0702030302020204" pitchFamily="66" charset="0"/>
              </a:rPr>
              <a:t>Meltzoff</a:t>
            </a:r>
            <a:r>
              <a:rPr lang="en-GB" altLang="en-US" b="1" dirty="0">
                <a:latin typeface="Comic Sans MS" panose="030F0702030302020204" pitchFamily="66" charset="0"/>
              </a:rPr>
              <a:t> &amp; Moore</a:t>
            </a:r>
          </a:p>
        </p:txBody>
      </p:sp>
      <p:sp>
        <p:nvSpPr>
          <p:cNvPr id="107523" name="Content Placeholder 2">
            <a:extLst>
              <a:ext uri="{FF2B5EF4-FFF2-40B4-BE49-F238E27FC236}">
                <a16:creationId xmlns:a16="http://schemas.microsoft.com/office/drawing/2014/main" id="{F3AEFFAF-67F0-44B1-8487-060BE25660D9}"/>
              </a:ext>
            </a:extLst>
          </p:cNvPr>
          <p:cNvSpPr>
            <a:spLocks noGrp="1"/>
          </p:cNvSpPr>
          <p:nvPr>
            <p:ph idx="1"/>
          </p:nvPr>
        </p:nvSpPr>
        <p:spPr>
          <a:xfrm>
            <a:off x="539750" y="1484313"/>
            <a:ext cx="8229600" cy="5257800"/>
          </a:xfrm>
        </p:spPr>
        <p:txBody>
          <a:bodyPr rtlCol="0">
            <a:normAutofit/>
          </a:bodyPr>
          <a:lstStyle/>
          <a:p>
            <a:pPr marL="182880" indent="-182880" eaLnBrk="1" fontAlgn="auto" hangingPunct="1">
              <a:spcAft>
                <a:spcPts val="0"/>
              </a:spcAft>
              <a:defRPr/>
            </a:pPr>
            <a:r>
              <a:rPr lang="en-GB" altLang="en-US" b="1" dirty="0" err="1">
                <a:latin typeface="Comic Sans MS" panose="030F0702030302020204" pitchFamily="66" charset="0"/>
              </a:rPr>
              <a:t>Meltzoff</a:t>
            </a:r>
            <a:r>
              <a:rPr lang="en-GB" altLang="en-US" b="1" dirty="0">
                <a:latin typeface="Comic Sans MS" panose="030F0702030302020204" pitchFamily="66" charset="0"/>
              </a:rPr>
              <a:t> &amp; Moore (1977)</a:t>
            </a:r>
            <a:r>
              <a:rPr lang="en-GB" altLang="en-US" dirty="0">
                <a:latin typeface="Comic Sans MS" panose="030F0702030302020204" pitchFamily="66" charset="0"/>
              </a:rPr>
              <a:t> observed the beginnings of </a:t>
            </a:r>
            <a:r>
              <a:rPr lang="en-GB" altLang="en-US" sz="3400" dirty="0">
                <a:latin typeface="Comic Sans MS" panose="030F0702030302020204" pitchFamily="66" charset="0"/>
              </a:rPr>
              <a:t>interactional synchrony</a:t>
            </a:r>
            <a:r>
              <a:rPr lang="en-GB" altLang="en-US" dirty="0">
                <a:latin typeface="Comic Sans MS" panose="030F0702030302020204" pitchFamily="66" charset="0"/>
              </a:rPr>
              <a:t> in infants as young as 12- 27 weeks old. </a:t>
            </a:r>
          </a:p>
          <a:p>
            <a:pPr marL="182880" indent="-182880" eaLnBrk="1" fontAlgn="auto" hangingPunct="1">
              <a:spcAft>
                <a:spcPts val="0"/>
              </a:spcAft>
              <a:defRPr/>
            </a:pPr>
            <a:r>
              <a:rPr lang="en-GB" altLang="en-US" dirty="0">
                <a:latin typeface="Comic Sans MS" panose="030F0702030302020204" pitchFamily="66" charset="0"/>
              </a:rPr>
              <a:t>Babies exposed to 4 stimuli (three facial gestures and one manual gesture)</a:t>
            </a:r>
          </a:p>
          <a:p>
            <a:pPr marL="182880" indent="-182880" eaLnBrk="1" fontAlgn="auto" hangingPunct="1">
              <a:spcAft>
                <a:spcPts val="0"/>
              </a:spcAft>
              <a:defRPr/>
            </a:pPr>
            <a:r>
              <a:rPr lang="en-GB" altLang="en-US" dirty="0">
                <a:latin typeface="Comic Sans MS" panose="030F0702030302020204" pitchFamily="66" charset="0"/>
              </a:rPr>
              <a:t>Responses to these gestures were observed – actions were video recorded.</a:t>
            </a:r>
          </a:p>
          <a:p>
            <a:pPr marL="182880" indent="-182880" eaLnBrk="1" fontAlgn="auto" hangingPunct="1">
              <a:spcAft>
                <a:spcPts val="0"/>
              </a:spcAft>
              <a:defRPr/>
            </a:pPr>
            <a:r>
              <a:rPr lang="en-GB" altLang="en-US" dirty="0">
                <a:latin typeface="Comic Sans MS" panose="030F0702030302020204" pitchFamily="66" charset="0"/>
              </a:rPr>
              <a:t>An independent observer was asked to note all the incidents of tongue protrusion and head movements using a number of behavioural categories.</a:t>
            </a:r>
          </a:p>
          <a:p>
            <a:pPr marL="182880" indent="-182880" eaLnBrk="1" fontAlgn="auto" hangingPunct="1">
              <a:spcAft>
                <a:spcPts val="0"/>
              </a:spcAft>
              <a:defRPr/>
            </a:pPr>
            <a:r>
              <a:rPr lang="en-GB" altLang="en-US" dirty="0">
                <a:latin typeface="Comic Sans MS" panose="030F0702030302020204" pitchFamily="66" charset="0"/>
              </a:rPr>
              <a:t>Each observer scored the tapes twice (intra-observer reliability)</a:t>
            </a: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0" indent="0" eaLnBrk="1" fontAlgn="auto" hangingPunct="1">
              <a:spcAft>
                <a:spcPts val="0"/>
              </a:spcAft>
              <a:buFont typeface="Arial" panose="020B0604020202020204" pitchFamily="34" charset="0"/>
              <a:buNone/>
              <a:defRPr/>
            </a:pPr>
            <a:endParaRPr lang="en-GB" altLang="en-US" dirty="0">
              <a:latin typeface="Comic Sans MS" panose="030F0702030302020204" pitchFamily="66" charset="0"/>
            </a:endParaRPr>
          </a:p>
        </p:txBody>
      </p:sp>
      <p:sp>
        <p:nvSpPr>
          <p:cNvPr id="2" name="Rounded Rectangle 1">
            <a:extLst>
              <a:ext uri="{FF2B5EF4-FFF2-40B4-BE49-F238E27FC236}">
                <a16:creationId xmlns:a16="http://schemas.microsoft.com/office/drawing/2014/main" id="{D975453E-6ABB-47BC-87EB-150490A0B51F}"/>
              </a:ext>
            </a:extLst>
          </p:cNvPr>
          <p:cNvSpPr/>
          <p:nvPr/>
        </p:nvSpPr>
        <p:spPr>
          <a:xfrm>
            <a:off x="250825" y="549275"/>
            <a:ext cx="8713788" cy="935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latin typeface="Comic Sans MS" panose="030F0702030302020204" pitchFamily="66" charset="0"/>
              </a:rPr>
              <a:t>Aim – to investigate reciprocity and interactional synchrony between infants and the caregivers</a:t>
            </a:r>
          </a:p>
        </p:txBody>
      </p:sp>
      <p:sp>
        <p:nvSpPr>
          <p:cNvPr id="3" name="Rectangle 2">
            <a:extLst>
              <a:ext uri="{FF2B5EF4-FFF2-40B4-BE49-F238E27FC236}">
                <a16:creationId xmlns:a16="http://schemas.microsoft.com/office/drawing/2014/main" id="{B06E8D6A-3E71-4EF8-8733-ABDFC721005F}"/>
              </a:ext>
            </a:extLst>
          </p:cNvPr>
          <p:cNvSpPr/>
          <p:nvPr/>
        </p:nvSpPr>
        <p:spPr>
          <a:xfrm>
            <a:off x="250825" y="549275"/>
            <a:ext cx="8713788" cy="35274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4000" dirty="0">
                <a:latin typeface="Comic Sans MS" panose="030F0702030302020204" pitchFamily="66" charset="0"/>
              </a:rPr>
              <a:t>Findings – The results indicated that babies between 12 to 27 days could imitate both facial expressions and manual gestures</a:t>
            </a:r>
          </a:p>
        </p:txBody>
      </p:sp>
      <p:sp>
        <p:nvSpPr>
          <p:cNvPr id="4" name="Rectangle 3">
            <a:extLst>
              <a:ext uri="{FF2B5EF4-FFF2-40B4-BE49-F238E27FC236}">
                <a16:creationId xmlns:a16="http://schemas.microsoft.com/office/drawing/2014/main" id="{24F4E3EF-8D63-4490-AFE5-BA41B5DE0A7C}"/>
              </a:ext>
            </a:extLst>
          </p:cNvPr>
          <p:cNvSpPr/>
          <p:nvPr/>
        </p:nvSpPr>
        <p:spPr>
          <a:xfrm>
            <a:off x="250825" y="4076700"/>
            <a:ext cx="8713788" cy="2376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latin typeface="Comic Sans MS" panose="030F0702030302020204" pitchFamily="66" charset="0"/>
              </a:rPr>
              <a:t>Conclusion – the ability to imitate serves a purpose and is an important building block for later social and cognitive development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7523">
                                            <p:txEl>
                                              <p:pRg st="0" end="0"/>
                                            </p:txEl>
                                          </p:spTgt>
                                        </p:tgtEl>
                                        <p:attrNameLst>
                                          <p:attrName>style.visibility</p:attrName>
                                        </p:attrNameLst>
                                      </p:cBhvr>
                                      <p:to>
                                        <p:strVal val="visible"/>
                                      </p:to>
                                    </p:set>
                                    <p:animEffect transition="in" filter="circle(in)">
                                      <p:cBhvr>
                                        <p:cTn id="12" dur="2000"/>
                                        <p:tgtEl>
                                          <p:spTgt spid="1075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07523">
                                            <p:txEl>
                                              <p:pRg st="1" end="1"/>
                                            </p:txEl>
                                          </p:spTgt>
                                        </p:tgtEl>
                                        <p:attrNameLst>
                                          <p:attrName>style.visibility</p:attrName>
                                        </p:attrNameLst>
                                      </p:cBhvr>
                                      <p:to>
                                        <p:strVal val="visible"/>
                                      </p:to>
                                    </p:set>
                                    <p:animEffect transition="in" filter="wheel(1)">
                                      <p:cBhvr>
                                        <p:cTn id="17" dur="2000"/>
                                        <p:tgtEl>
                                          <p:spTgt spid="1075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nodeType="clickEffect">
                                  <p:stCondLst>
                                    <p:cond delay="0"/>
                                  </p:stCondLst>
                                  <p:childTnLst>
                                    <p:set>
                                      <p:cBhvr>
                                        <p:cTn id="21" dur="1" fill="hold">
                                          <p:stCondLst>
                                            <p:cond delay="0"/>
                                          </p:stCondLst>
                                        </p:cTn>
                                        <p:tgtEl>
                                          <p:spTgt spid="107523">
                                            <p:txEl>
                                              <p:pRg st="2" end="2"/>
                                            </p:txEl>
                                          </p:spTgt>
                                        </p:tgtEl>
                                        <p:attrNameLst>
                                          <p:attrName>style.visibility</p:attrName>
                                        </p:attrNameLst>
                                      </p:cBhvr>
                                      <p:to>
                                        <p:strVal val="visible"/>
                                      </p:to>
                                    </p:set>
                                    <p:animEffect transition="in" filter="wipe(down)">
                                      <p:cBhvr>
                                        <p:cTn id="22" dur="580">
                                          <p:stCondLst>
                                            <p:cond delay="0"/>
                                          </p:stCondLst>
                                        </p:cTn>
                                        <p:tgtEl>
                                          <p:spTgt spid="107523">
                                            <p:txEl>
                                              <p:pRg st="2" end="2"/>
                                            </p:txEl>
                                          </p:spTgt>
                                        </p:tgtEl>
                                      </p:cBhvr>
                                    </p:animEffect>
                                    <p:anim calcmode="lin" valueType="num">
                                      <p:cBhvr>
                                        <p:cTn id="23" dur="1822" tmFilter="0,0; 0.14,0.36; 0.43,0.73; 0.71,0.91; 1.0,1.0">
                                          <p:stCondLst>
                                            <p:cond delay="0"/>
                                          </p:stCondLst>
                                        </p:cTn>
                                        <p:tgtEl>
                                          <p:spTgt spid="107523">
                                            <p:txEl>
                                              <p:pRg st="2" end="2"/>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7523">
                                            <p:txEl>
                                              <p:pRg st="2" end="2"/>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7523">
                                            <p:txEl>
                                              <p:pRg st="2" end="2"/>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7523">
                                            <p:txEl>
                                              <p:pRg st="2" end="2"/>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7523">
                                            <p:txEl>
                                              <p:pRg st="2" end="2"/>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107523">
                                            <p:txEl>
                                              <p:pRg st="2" end="2"/>
                                            </p:txEl>
                                          </p:spTgt>
                                        </p:tgtEl>
                                      </p:cBhvr>
                                      <p:to x="100000" y="60000"/>
                                    </p:animScale>
                                    <p:animScale>
                                      <p:cBhvr>
                                        <p:cTn id="29" dur="166" decel="50000">
                                          <p:stCondLst>
                                            <p:cond delay="676"/>
                                          </p:stCondLst>
                                        </p:cTn>
                                        <p:tgtEl>
                                          <p:spTgt spid="107523">
                                            <p:txEl>
                                              <p:pRg st="2" end="2"/>
                                            </p:txEl>
                                          </p:spTgt>
                                        </p:tgtEl>
                                      </p:cBhvr>
                                      <p:to x="100000" y="100000"/>
                                    </p:animScale>
                                    <p:animScale>
                                      <p:cBhvr>
                                        <p:cTn id="30" dur="26">
                                          <p:stCondLst>
                                            <p:cond delay="1312"/>
                                          </p:stCondLst>
                                        </p:cTn>
                                        <p:tgtEl>
                                          <p:spTgt spid="107523">
                                            <p:txEl>
                                              <p:pRg st="2" end="2"/>
                                            </p:txEl>
                                          </p:spTgt>
                                        </p:tgtEl>
                                      </p:cBhvr>
                                      <p:to x="100000" y="80000"/>
                                    </p:animScale>
                                    <p:animScale>
                                      <p:cBhvr>
                                        <p:cTn id="31" dur="166" decel="50000">
                                          <p:stCondLst>
                                            <p:cond delay="1338"/>
                                          </p:stCondLst>
                                        </p:cTn>
                                        <p:tgtEl>
                                          <p:spTgt spid="107523">
                                            <p:txEl>
                                              <p:pRg st="2" end="2"/>
                                            </p:txEl>
                                          </p:spTgt>
                                        </p:tgtEl>
                                      </p:cBhvr>
                                      <p:to x="100000" y="100000"/>
                                    </p:animScale>
                                    <p:animScale>
                                      <p:cBhvr>
                                        <p:cTn id="32" dur="26">
                                          <p:stCondLst>
                                            <p:cond delay="1642"/>
                                          </p:stCondLst>
                                        </p:cTn>
                                        <p:tgtEl>
                                          <p:spTgt spid="107523">
                                            <p:txEl>
                                              <p:pRg st="2" end="2"/>
                                            </p:txEl>
                                          </p:spTgt>
                                        </p:tgtEl>
                                      </p:cBhvr>
                                      <p:to x="100000" y="90000"/>
                                    </p:animScale>
                                    <p:animScale>
                                      <p:cBhvr>
                                        <p:cTn id="33" dur="166" decel="50000">
                                          <p:stCondLst>
                                            <p:cond delay="1668"/>
                                          </p:stCondLst>
                                        </p:cTn>
                                        <p:tgtEl>
                                          <p:spTgt spid="107523">
                                            <p:txEl>
                                              <p:pRg st="2" end="2"/>
                                            </p:txEl>
                                          </p:spTgt>
                                        </p:tgtEl>
                                      </p:cBhvr>
                                      <p:to x="100000" y="100000"/>
                                    </p:animScale>
                                    <p:animScale>
                                      <p:cBhvr>
                                        <p:cTn id="34" dur="26">
                                          <p:stCondLst>
                                            <p:cond delay="1808"/>
                                          </p:stCondLst>
                                        </p:cTn>
                                        <p:tgtEl>
                                          <p:spTgt spid="107523">
                                            <p:txEl>
                                              <p:pRg st="2" end="2"/>
                                            </p:txEl>
                                          </p:spTgt>
                                        </p:tgtEl>
                                      </p:cBhvr>
                                      <p:to x="100000" y="95000"/>
                                    </p:animScale>
                                    <p:animScale>
                                      <p:cBhvr>
                                        <p:cTn id="35" dur="166" decel="50000">
                                          <p:stCondLst>
                                            <p:cond delay="1834"/>
                                          </p:stCondLst>
                                        </p:cTn>
                                        <p:tgtEl>
                                          <p:spTgt spid="107523">
                                            <p:txEl>
                                              <p:pRg st="2" end="2"/>
                                            </p:txEl>
                                          </p:spTgt>
                                        </p:tgtEl>
                                      </p:cBhvr>
                                      <p:to x="100000" y="100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107523">
                                            <p:txEl>
                                              <p:pRg st="3" end="3"/>
                                            </p:txEl>
                                          </p:spTgt>
                                        </p:tgtEl>
                                        <p:attrNameLst>
                                          <p:attrName>style.visibility</p:attrName>
                                        </p:attrNameLst>
                                      </p:cBhvr>
                                      <p:to>
                                        <p:strVal val="visible"/>
                                      </p:to>
                                    </p:set>
                                    <p:animEffect transition="in" filter="fade">
                                      <p:cBhvr>
                                        <p:cTn id="40" dur="1000"/>
                                        <p:tgtEl>
                                          <p:spTgt spid="107523">
                                            <p:txEl>
                                              <p:pRg st="3" end="3"/>
                                            </p:txEl>
                                          </p:spTgt>
                                        </p:tgtEl>
                                      </p:cBhvr>
                                    </p:animEffect>
                                    <p:anim calcmode="lin" valueType="num">
                                      <p:cBhvr>
                                        <p:cTn id="41" dur="1000" fill="hold"/>
                                        <p:tgtEl>
                                          <p:spTgt spid="10752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075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07523">
                                            <p:txEl>
                                              <p:pRg st="4" end="4"/>
                                            </p:txEl>
                                          </p:spTgt>
                                        </p:tgtEl>
                                        <p:attrNameLst>
                                          <p:attrName>style.visibility</p:attrName>
                                        </p:attrNameLst>
                                      </p:cBhvr>
                                      <p:to>
                                        <p:strVal val="visible"/>
                                      </p:to>
                                    </p:set>
                                    <p:animEffect transition="in" filter="fade">
                                      <p:cBhvr>
                                        <p:cTn id="47" dur="500"/>
                                        <p:tgtEl>
                                          <p:spTgt spid="107523">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80">
                                          <p:stCondLst>
                                            <p:cond delay="0"/>
                                          </p:stCondLst>
                                        </p:cTn>
                                        <p:tgtEl>
                                          <p:spTgt spid="3"/>
                                        </p:tgtEl>
                                      </p:cBhvr>
                                    </p:animEffect>
                                    <p:anim calcmode="lin" valueType="num">
                                      <p:cBhvr>
                                        <p:cTn id="5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8" dur="26">
                                          <p:stCondLst>
                                            <p:cond delay="650"/>
                                          </p:stCondLst>
                                        </p:cTn>
                                        <p:tgtEl>
                                          <p:spTgt spid="3"/>
                                        </p:tgtEl>
                                      </p:cBhvr>
                                      <p:to x="100000" y="60000"/>
                                    </p:animScale>
                                    <p:animScale>
                                      <p:cBhvr>
                                        <p:cTn id="59" dur="166" decel="50000">
                                          <p:stCondLst>
                                            <p:cond delay="676"/>
                                          </p:stCondLst>
                                        </p:cTn>
                                        <p:tgtEl>
                                          <p:spTgt spid="3"/>
                                        </p:tgtEl>
                                      </p:cBhvr>
                                      <p:to x="100000" y="100000"/>
                                    </p:animScale>
                                    <p:animScale>
                                      <p:cBhvr>
                                        <p:cTn id="60" dur="26">
                                          <p:stCondLst>
                                            <p:cond delay="1312"/>
                                          </p:stCondLst>
                                        </p:cTn>
                                        <p:tgtEl>
                                          <p:spTgt spid="3"/>
                                        </p:tgtEl>
                                      </p:cBhvr>
                                      <p:to x="100000" y="80000"/>
                                    </p:animScale>
                                    <p:animScale>
                                      <p:cBhvr>
                                        <p:cTn id="61" dur="166" decel="50000">
                                          <p:stCondLst>
                                            <p:cond delay="1338"/>
                                          </p:stCondLst>
                                        </p:cTn>
                                        <p:tgtEl>
                                          <p:spTgt spid="3"/>
                                        </p:tgtEl>
                                      </p:cBhvr>
                                      <p:to x="100000" y="100000"/>
                                    </p:animScale>
                                    <p:animScale>
                                      <p:cBhvr>
                                        <p:cTn id="62" dur="26">
                                          <p:stCondLst>
                                            <p:cond delay="1642"/>
                                          </p:stCondLst>
                                        </p:cTn>
                                        <p:tgtEl>
                                          <p:spTgt spid="3"/>
                                        </p:tgtEl>
                                      </p:cBhvr>
                                      <p:to x="100000" y="90000"/>
                                    </p:animScale>
                                    <p:animScale>
                                      <p:cBhvr>
                                        <p:cTn id="63" dur="166" decel="50000">
                                          <p:stCondLst>
                                            <p:cond delay="1668"/>
                                          </p:stCondLst>
                                        </p:cTn>
                                        <p:tgtEl>
                                          <p:spTgt spid="3"/>
                                        </p:tgtEl>
                                      </p:cBhvr>
                                      <p:to x="100000" y="100000"/>
                                    </p:animScale>
                                    <p:animScale>
                                      <p:cBhvr>
                                        <p:cTn id="64" dur="26">
                                          <p:stCondLst>
                                            <p:cond delay="1808"/>
                                          </p:stCondLst>
                                        </p:cTn>
                                        <p:tgtEl>
                                          <p:spTgt spid="3"/>
                                        </p:tgtEl>
                                      </p:cBhvr>
                                      <p:to x="100000" y="95000"/>
                                    </p:animScale>
                                    <p:animScale>
                                      <p:cBhvr>
                                        <p:cTn id="65" dur="166" decel="50000">
                                          <p:stCondLst>
                                            <p:cond delay="1834"/>
                                          </p:stCondLst>
                                        </p:cTn>
                                        <p:tgtEl>
                                          <p:spTgt spid="3"/>
                                        </p:tgtEl>
                                      </p:cBhvr>
                                      <p:to x="100000" y="100000"/>
                                    </p:animScale>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0618D4A6-F3C7-4860-A82A-2BFB5E805F9F}"/>
              </a:ext>
            </a:extLst>
          </p:cNvPr>
          <p:cNvSpPr>
            <a:spLocks noGrp="1"/>
          </p:cNvSpPr>
          <p:nvPr>
            <p:ph type="title"/>
          </p:nvPr>
        </p:nvSpPr>
        <p:spPr/>
        <p:txBody>
          <a:bodyPr>
            <a:normAutofit fontScale="90000"/>
          </a:bodyPr>
          <a:lstStyle/>
          <a:p>
            <a:pPr algn="ctr" eaLnBrk="1" fontAlgn="auto" hangingPunct="1">
              <a:spcAft>
                <a:spcPts val="0"/>
              </a:spcAft>
              <a:defRPr/>
            </a:pPr>
            <a:r>
              <a:rPr lang="en-GB" altLang="en-US" dirty="0">
                <a:latin typeface="Comic Sans MS" panose="030F0702030302020204" pitchFamily="66" charset="0"/>
              </a:rPr>
              <a:t>Evaluation of Research into Care-Giver and Infant Interactions</a:t>
            </a:r>
          </a:p>
        </p:txBody>
      </p:sp>
      <p:sp>
        <p:nvSpPr>
          <p:cNvPr id="108547" name="Content Placeholder 2">
            <a:extLst>
              <a:ext uri="{FF2B5EF4-FFF2-40B4-BE49-F238E27FC236}">
                <a16:creationId xmlns:a16="http://schemas.microsoft.com/office/drawing/2014/main" id="{4CEB0C6F-FDEE-4B9D-958B-FCCEEC6CE344}"/>
              </a:ext>
            </a:extLst>
          </p:cNvPr>
          <p:cNvSpPr>
            <a:spLocks noGrp="1"/>
          </p:cNvSpPr>
          <p:nvPr>
            <p:ph idx="1"/>
          </p:nvPr>
        </p:nvSpPr>
        <p:spPr/>
        <p:txBody>
          <a:bodyPr rtlCol="0">
            <a:normAutofit lnSpcReduction="10000"/>
          </a:bodyPr>
          <a:lstStyle/>
          <a:p>
            <a:pPr marL="182880" indent="-182880" eaLnBrk="1" fontAlgn="auto" hangingPunct="1">
              <a:spcAft>
                <a:spcPts val="0"/>
              </a:spcAft>
              <a:defRPr/>
            </a:pPr>
            <a:r>
              <a:rPr lang="en-GB" altLang="en-US" dirty="0">
                <a:latin typeface="Comic Sans MS" panose="030F0702030302020204" pitchFamily="66" charset="0"/>
              </a:rPr>
              <a:t>The controlled observations often capture fine details as they are generally well-controlled procedures</a:t>
            </a: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r>
              <a:rPr lang="en-GB" altLang="en-US" dirty="0">
                <a:latin typeface="Comic Sans MS" panose="030F0702030302020204" pitchFamily="66" charset="0"/>
              </a:rPr>
              <a:t>This is positive because it means that in general the research has high internal validity – it is measuring what it intends to.</a:t>
            </a:r>
          </a:p>
        </p:txBody>
      </p:sp>
      <p:sp>
        <p:nvSpPr>
          <p:cNvPr id="2" name="Rounded Rectangle 1">
            <a:extLst>
              <a:ext uri="{FF2B5EF4-FFF2-40B4-BE49-F238E27FC236}">
                <a16:creationId xmlns:a16="http://schemas.microsoft.com/office/drawing/2014/main" id="{BFF148D0-F2C4-48F1-8913-6850A2939C92}"/>
              </a:ext>
            </a:extLst>
          </p:cNvPr>
          <p:cNvSpPr/>
          <p:nvPr/>
        </p:nvSpPr>
        <p:spPr>
          <a:xfrm>
            <a:off x="395288" y="2389188"/>
            <a:ext cx="8497887" cy="2592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0" dirty="0">
                <a:latin typeface="Comic Sans MS" panose="030F0702030302020204" pitchFamily="66" charset="0"/>
              </a:rPr>
              <a:t>For example, both the mother and the infant are filmed, often from multiple angles, this ensures that fine details of behaviour can be recorded and later analysed. Furthermore, babies are unaware that they are being observed so their behaviour does not change in response to controlled observations which is generally a problem for observational research.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108547">
                                            <p:txEl>
                                              <p:pRg st="8" end="8"/>
                                            </p:txEl>
                                          </p:spTgt>
                                        </p:tgtEl>
                                        <p:attrNameLst>
                                          <p:attrName>style.visibility</p:attrName>
                                        </p:attrNameLst>
                                      </p:cBhvr>
                                      <p:to>
                                        <p:strVal val="visible"/>
                                      </p:to>
                                    </p:set>
                                    <p:animEffect transition="in" filter="circle(in)">
                                      <p:cBhvr>
                                        <p:cTn id="13" dur="2000"/>
                                        <p:tgtEl>
                                          <p:spTgt spid="1085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CDE4A450-3BA5-4A59-867A-A4D281D542B2}"/>
              </a:ext>
            </a:extLst>
          </p:cNvPr>
          <p:cNvSpPr>
            <a:spLocks noGrp="1"/>
          </p:cNvSpPr>
          <p:nvPr>
            <p:ph type="title"/>
          </p:nvPr>
        </p:nvSpPr>
        <p:spPr/>
        <p:txBody>
          <a:bodyPr>
            <a:normAutofit fontScale="90000"/>
          </a:bodyPr>
          <a:lstStyle/>
          <a:p>
            <a:pPr algn="ctr" eaLnBrk="1" fontAlgn="auto" hangingPunct="1">
              <a:spcAft>
                <a:spcPts val="0"/>
              </a:spcAft>
              <a:defRPr/>
            </a:pPr>
            <a:r>
              <a:rPr lang="en-GB" altLang="en-US" dirty="0">
                <a:latin typeface="Comic Sans MS" panose="030F0702030302020204" pitchFamily="66" charset="0"/>
              </a:rPr>
              <a:t>Evaluation of Research into Care-Giver and Infant Interactions</a:t>
            </a:r>
          </a:p>
        </p:txBody>
      </p:sp>
      <p:sp>
        <p:nvSpPr>
          <p:cNvPr id="108547" name="Content Placeholder 2">
            <a:extLst>
              <a:ext uri="{FF2B5EF4-FFF2-40B4-BE49-F238E27FC236}">
                <a16:creationId xmlns:a16="http://schemas.microsoft.com/office/drawing/2014/main" id="{311C059C-D2D8-481A-8068-EB34AFCC7F92}"/>
              </a:ext>
            </a:extLst>
          </p:cNvPr>
          <p:cNvSpPr>
            <a:spLocks noGrp="1"/>
          </p:cNvSpPr>
          <p:nvPr>
            <p:ph idx="1"/>
          </p:nvPr>
        </p:nvSpPr>
        <p:spPr/>
        <p:txBody>
          <a:bodyPr rtlCol="0">
            <a:normAutofit fontScale="92500" lnSpcReduction="10000"/>
          </a:bodyPr>
          <a:lstStyle/>
          <a:p>
            <a:pPr marL="182880" indent="-182880" eaLnBrk="1" fontAlgn="auto" hangingPunct="1">
              <a:spcAft>
                <a:spcPts val="0"/>
              </a:spcAft>
              <a:defRPr/>
            </a:pPr>
            <a:r>
              <a:rPr lang="en-GB" dirty="0">
                <a:latin typeface="Comic Sans MS" panose="030F0702030302020204" pitchFamily="66" charset="0"/>
              </a:rPr>
              <a:t>However, observations don’t tell us the purpose if synchrony and reciprocity.</a:t>
            </a: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r>
              <a:rPr lang="en-GB" dirty="0">
                <a:latin typeface="Comic Sans MS" panose="030F0702030302020204" pitchFamily="66" charset="0"/>
              </a:rPr>
              <a:t>This is a weakness because these are robust phenomena in the sense that they can be reliably observed, but this may not be particularly useful as it does not tell us their purpose.</a:t>
            </a:r>
          </a:p>
          <a:p>
            <a:pPr marL="182880" indent="-182880" eaLnBrk="1" fontAlgn="auto" hangingPunct="1">
              <a:spcAft>
                <a:spcPts val="0"/>
              </a:spcAft>
              <a:defRPr/>
            </a:pPr>
            <a:endParaRPr lang="en-GB" altLang="en-US" dirty="0">
              <a:latin typeface="Comic Sans MS" panose="030F0702030302020204" pitchFamily="66" charset="0"/>
            </a:endParaRPr>
          </a:p>
        </p:txBody>
      </p:sp>
      <p:sp>
        <p:nvSpPr>
          <p:cNvPr id="2" name="Rounded Rectangle 1">
            <a:extLst>
              <a:ext uri="{FF2B5EF4-FFF2-40B4-BE49-F238E27FC236}">
                <a16:creationId xmlns:a16="http://schemas.microsoft.com/office/drawing/2014/main" id="{9F5D558F-41D2-46CF-9203-6F8799B5FCB5}"/>
              </a:ext>
            </a:extLst>
          </p:cNvPr>
          <p:cNvSpPr/>
          <p:nvPr/>
        </p:nvSpPr>
        <p:spPr>
          <a:xfrm>
            <a:off x="395288" y="2389188"/>
            <a:ext cx="8497887" cy="2263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0" dirty="0">
                <a:latin typeface="Comic Sans MS" panose="030F0702030302020204" pitchFamily="66" charset="0"/>
              </a:rPr>
              <a:t>For example, </a:t>
            </a:r>
            <a:r>
              <a:rPr lang="en-GB" sz="3200" b="0" dirty="0" err="1">
                <a:latin typeface="Comic Sans MS" panose="030F0702030302020204" pitchFamily="66" charset="0"/>
              </a:rPr>
              <a:t>Fieldman</a:t>
            </a:r>
            <a:r>
              <a:rPr lang="en-GB" sz="3200" b="0" dirty="0">
                <a:latin typeface="Comic Sans MS" panose="030F0702030302020204" pitchFamily="66" charset="0"/>
              </a:rPr>
              <a:t> (2012) points out that synchrony (and by implication reciprocity) simply describe behaviours that occur at the same time.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1000"/>
                                        <p:tgtEl>
                                          <p:spTgt spid="108547">
                                            <p:txEl>
                                              <p:pRg st="0" end="0"/>
                                            </p:txEl>
                                          </p:spTgt>
                                        </p:tgtEl>
                                      </p:cBhvr>
                                    </p:animEffect>
                                    <p:anim calcmode="lin" valueType="num">
                                      <p:cBhvr>
                                        <p:cTn id="8" dur="10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85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108547">
                                            <p:txEl>
                                              <p:pRg st="8" end="8"/>
                                            </p:txEl>
                                          </p:spTgt>
                                        </p:tgtEl>
                                        <p:attrNameLst>
                                          <p:attrName>style.visibility</p:attrName>
                                        </p:attrNameLst>
                                      </p:cBhvr>
                                      <p:to>
                                        <p:strVal val="visible"/>
                                      </p:to>
                                    </p:set>
                                    <p:animEffect transition="in" filter="barn(inVertical)">
                                      <p:cBhvr>
                                        <p:cTn id="20" dur="500"/>
                                        <p:tgtEl>
                                          <p:spTgt spid="1085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97A98420-F26C-4FE3-BC23-EE230D536C48}"/>
              </a:ext>
            </a:extLst>
          </p:cNvPr>
          <p:cNvSpPr>
            <a:spLocks noGrp="1"/>
          </p:cNvSpPr>
          <p:nvPr>
            <p:ph type="title"/>
          </p:nvPr>
        </p:nvSpPr>
        <p:spPr/>
        <p:txBody>
          <a:bodyPr>
            <a:normAutofit fontScale="90000"/>
          </a:bodyPr>
          <a:lstStyle/>
          <a:p>
            <a:pPr algn="ctr" eaLnBrk="1" fontAlgn="auto" hangingPunct="1">
              <a:spcAft>
                <a:spcPts val="0"/>
              </a:spcAft>
              <a:defRPr/>
            </a:pPr>
            <a:r>
              <a:rPr lang="en-GB" altLang="en-US" dirty="0">
                <a:latin typeface="Comic Sans MS" panose="030F0702030302020204" pitchFamily="66" charset="0"/>
              </a:rPr>
              <a:t>Evaluation of Research into Care-Giver and Infant Interactions</a:t>
            </a:r>
          </a:p>
        </p:txBody>
      </p:sp>
      <p:sp>
        <p:nvSpPr>
          <p:cNvPr id="108547" name="Content Placeholder 2">
            <a:extLst>
              <a:ext uri="{FF2B5EF4-FFF2-40B4-BE49-F238E27FC236}">
                <a16:creationId xmlns:a16="http://schemas.microsoft.com/office/drawing/2014/main" id="{DC7CD80F-3EB0-4055-A63D-9D283684152A}"/>
              </a:ext>
            </a:extLst>
          </p:cNvPr>
          <p:cNvSpPr>
            <a:spLocks noGrp="1"/>
          </p:cNvSpPr>
          <p:nvPr>
            <p:ph idx="1"/>
          </p:nvPr>
        </p:nvSpPr>
        <p:spPr/>
        <p:txBody>
          <a:bodyPr rtlCol="0">
            <a:normAutofit lnSpcReduction="10000"/>
          </a:bodyPr>
          <a:lstStyle/>
          <a:p>
            <a:pPr marL="182880" indent="-182880" eaLnBrk="1" fontAlgn="auto" hangingPunct="1">
              <a:spcAft>
                <a:spcPts val="0"/>
              </a:spcAft>
              <a:defRPr/>
            </a:pPr>
            <a:r>
              <a:rPr lang="en-GB" dirty="0">
                <a:latin typeface="Comic Sans MS" panose="030F0702030302020204" pitchFamily="66" charset="0"/>
              </a:rPr>
              <a:t>It is hard to know what is happening when observing infants.</a:t>
            </a: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r>
              <a:rPr lang="en-GB" b="1" dirty="0">
                <a:latin typeface="Comic Sans MS" panose="030F0702030302020204" pitchFamily="66" charset="0"/>
              </a:rPr>
              <a:t>This is a weakness because </a:t>
            </a:r>
            <a:r>
              <a:rPr lang="en-GB" dirty="0">
                <a:latin typeface="Comic Sans MS" panose="030F0702030302020204" pitchFamily="66" charset="0"/>
              </a:rPr>
              <a:t>we cannot really know                                                            for certain that behaviours seen in mother-infant interactions have special meaning.</a:t>
            </a: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p:txBody>
      </p:sp>
      <p:sp>
        <p:nvSpPr>
          <p:cNvPr id="2" name="Rounded Rectangle 1">
            <a:extLst>
              <a:ext uri="{FF2B5EF4-FFF2-40B4-BE49-F238E27FC236}">
                <a16:creationId xmlns:a16="http://schemas.microsoft.com/office/drawing/2014/main" id="{AD586EC2-C5AB-4E2A-9EBE-690D0A3A15A8}"/>
              </a:ext>
            </a:extLst>
          </p:cNvPr>
          <p:cNvSpPr/>
          <p:nvPr/>
        </p:nvSpPr>
        <p:spPr>
          <a:xfrm>
            <a:off x="395288" y="2389188"/>
            <a:ext cx="8497887" cy="2592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0" dirty="0">
                <a:latin typeface="Comic Sans MS" panose="030F0702030302020204" pitchFamily="66" charset="0"/>
              </a:rPr>
              <a:t>For example, is the infant’s imitation of the adult conscious and deliberate or a coincidence? What is being observed is merely hand movements or changes in expressions. It is extremely difficult to be certain, based on these observations, what is taking place from the infant’s perspective.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1000"/>
                                        <p:tgtEl>
                                          <p:spTgt spid="108547">
                                            <p:txEl>
                                              <p:pRg st="0" end="0"/>
                                            </p:txEl>
                                          </p:spTgt>
                                        </p:tgtEl>
                                      </p:cBhvr>
                                    </p:animEffect>
                                    <p:anim calcmode="lin" valueType="num">
                                      <p:cBhvr>
                                        <p:cTn id="8" dur="10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85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108547">
                                            <p:txEl>
                                              <p:pRg st="8" end="8"/>
                                            </p:txEl>
                                          </p:spTgt>
                                        </p:tgtEl>
                                        <p:attrNameLst>
                                          <p:attrName>style.visibility</p:attrName>
                                        </p:attrNameLst>
                                      </p:cBhvr>
                                      <p:to>
                                        <p:strVal val="visible"/>
                                      </p:to>
                                    </p:set>
                                    <p:animEffect transition="in" filter="fade">
                                      <p:cBhvr>
                                        <p:cTn id="20" dur="1000"/>
                                        <p:tgtEl>
                                          <p:spTgt spid="108547">
                                            <p:txEl>
                                              <p:pRg st="8" end="8"/>
                                            </p:txEl>
                                          </p:spTgt>
                                        </p:tgtEl>
                                      </p:cBhvr>
                                    </p:animEffect>
                                    <p:anim calcmode="lin" valueType="num">
                                      <p:cBhvr>
                                        <p:cTn id="21" dur="1000" fill="hold"/>
                                        <p:tgtEl>
                                          <p:spTgt spid="108547">
                                            <p:txEl>
                                              <p:pRg st="8" end="8"/>
                                            </p:txEl>
                                          </p:spTgt>
                                        </p:tgtEl>
                                        <p:attrNameLst>
                                          <p:attrName>ppt_x</p:attrName>
                                        </p:attrNameLst>
                                      </p:cBhvr>
                                      <p:tavLst>
                                        <p:tav tm="0">
                                          <p:val>
                                            <p:strVal val="#ppt_x"/>
                                          </p:val>
                                        </p:tav>
                                        <p:tav tm="100000">
                                          <p:val>
                                            <p:strVal val="#ppt_x"/>
                                          </p:val>
                                        </p:tav>
                                      </p:tavLst>
                                    </p:anim>
                                    <p:anim calcmode="lin" valueType="num">
                                      <p:cBhvr>
                                        <p:cTn id="22" dur="1000" fill="hold"/>
                                        <p:tgtEl>
                                          <p:spTgt spid="10854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BE14D49C-F27F-41A8-957E-DE6364A07885}"/>
              </a:ext>
            </a:extLst>
          </p:cNvPr>
          <p:cNvSpPr>
            <a:spLocks noGrp="1"/>
          </p:cNvSpPr>
          <p:nvPr>
            <p:ph type="title"/>
          </p:nvPr>
        </p:nvSpPr>
        <p:spPr>
          <a:xfrm>
            <a:off x="1763713" y="0"/>
            <a:ext cx="5338762" cy="990600"/>
          </a:xfrm>
        </p:spPr>
        <p:txBody>
          <a:bodyPr>
            <a:noAutofit/>
          </a:bodyPr>
          <a:lstStyle/>
          <a:p>
            <a:pPr algn="ctr" eaLnBrk="1" fontAlgn="auto" hangingPunct="1">
              <a:spcAft>
                <a:spcPts val="0"/>
              </a:spcAft>
              <a:defRPr/>
            </a:pPr>
            <a:r>
              <a:rPr lang="en-GB" altLang="en-US" sz="5400" b="1" dirty="0"/>
              <a:t>                          </a:t>
            </a:r>
            <a:r>
              <a:rPr lang="en-GB" altLang="en-US" sz="5400" b="1" dirty="0">
                <a:latin typeface="Comic Sans MS" panose="030F0702030302020204" pitchFamily="66" charset="0"/>
              </a:rPr>
              <a:t>Reciprocity</a:t>
            </a:r>
          </a:p>
        </p:txBody>
      </p:sp>
      <p:sp>
        <p:nvSpPr>
          <p:cNvPr id="104451" name="Content Placeholder 2">
            <a:extLst>
              <a:ext uri="{FF2B5EF4-FFF2-40B4-BE49-F238E27FC236}">
                <a16:creationId xmlns:a16="http://schemas.microsoft.com/office/drawing/2014/main" id="{91207E08-45F4-416F-A191-0F26E815C1D1}"/>
              </a:ext>
            </a:extLst>
          </p:cNvPr>
          <p:cNvSpPr>
            <a:spLocks noGrp="1"/>
          </p:cNvSpPr>
          <p:nvPr>
            <p:ph idx="1"/>
          </p:nvPr>
        </p:nvSpPr>
        <p:spPr>
          <a:xfrm>
            <a:off x="539750" y="1628775"/>
            <a:ext cx="8229600" cy="4876800"/>
          </a:xfrm>
        </p:spPr>
        <p:txBody>
          <a:bodyPr rtlCol="0">
            <a:normAutofit/>
          </a:bodyPr>
          <a:lstStyle/>
          <a:p>
            <a:pPr marL="182880" indent="-182880" eaLnBrk="1" fontAlgn="auto" hangingPunct="1">
              <a:spcAft>
                <a:spcPts val="0"/>
              </a:spcAft>
              <a:defRPr/>
            </a:pPr>
            <a:r>
              <a:rPr lang="en-GB" altLang="en-US" dirty="0">
                <a:latin typeface="Comic Sans MS" panose="030F0702030302020204" pitchFamily="66" charset="0"/>
              </a:rPr>
              <a:t>Research in the 1970s demonstrated that infants coordinated their actions with caregivers in a kind of conversation. From birth, babies move in a rhythm when interacting with an adult almost as if they were</a:t>
            </a:r>
            <a:r>
              <a:rPr lang="en-GB" altLang="en-US" sz="3500" dirty="0">
                <a:latin typeface="Comic Sans MS" panose="030F0702030302020204" pitchFamily="66" charset="0"/>
              </a:rPr>
              <a:t> taking turns.</a:t>
            </a:r>
          </a:p>
          <a:p>
            <a:pPr marL="0" indent="0" eaLnBrk="1" fontAlgn="auto" hangingPunct="1">
              <a:spcAft>
                <a:spcPts val="0"/>
              </a:spcAft>
              <a:buFont typeface="Arial" panose="020B0604020202020204" pitchFamily="34" charset="0"/>
              <a:buNone/>
              <a:defRPr/>
            </a:pPr>
            <a:endParaRPr lang="en-GB" altLang="en-US" dirty="0">
              <a:latin typeface="Comic Sans MS" panose="030F0702030302020204" pitchFamily="66" charset="0"/>
            </a:endParaRPr>
          </a:p>
          <a:p>
            <a:pPr marL="182880" indent="-182880" eaLnBrk="1" fontAlgn="auto" hangingPunct="1">
              <a:spcAft>
                <a:spcPts val="0"/>
              </a:spcAft>
              <a:defRPr/>
            </a:pPr>
            <a:r>
              <a:rPr lang="en-GB" altLang="en-US" b="1" dirty="0" err="1">
                <a:latin typeface="Comic Sans MS" panose="030F0702030302020204" pitchFamily="66" charset="0"/>
              </a:rPr>
              <a:t>Trevathen</a:t>
            </a:r>
            <a:r>
              <a:rPr lang="en-GB" altLang="en-US" dirty="0">
                <a:latin typeface="Comic Sans MS" panose="030F0702030302020204" pitchFamily="66" charset="0"/>
              </a:rPr>
              <a:t> suggested that turn taking in the infant-adult interaction is </a:t>
            </a:r>
            <a:r>
              <a:rPr lang="en-GB" altLang="en-US" u="sng" dirty="0">
                <a:latin typeface="Comic Sans MS" panose="030F0702030302020204" pitchFamily="66" charset="0"/>
              </a:rPr>
              <a:t>important for the development of social and language skills.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3E25-1D2F-4D0E-86E4-4BAB7E0DD22A}"/>
              </a:ext>
            </a:extLst>
          </p:cNvPr>
          <p:cNvSpPr>
            <a:spLocks noGrp="1"/>
          </p:cNvSpPr>
          <p:nvPr>
            <p:ph type="title"/>
          </p:nvPr>
        </p:nvSpPr>
        <p:spPr/>
        <p:txBody>
          <a:bodyPr>
            <a:normAutofit fontScale="90000"/>
          </a:bodyPr>
          <a:lstStyle/>
          <a:p>
            <a:pPr algn="ctr" eaLnBrk="1" hangingPunct="1">
              <a:defRPr/>
            </a:pPr>
            <a:r>
              <a:rPr lang="en-GB" b="1" dirty="0">
                <a:latin typeface="Comic Sans MS" panose="030F0702030302020204" pitchFamily="66" charset="0"/>
              </a:rPr>
              <a:t>Differences between Reciprocity and Interactional Synchrony </a:t>
            </a:r>
          </a:p>
        </p:txBody>
      </p:sp>
      <p:graphicFrame>
        <p:nvGraphicFramePr>
          <p:cNvPr id="4" name="Table 3">
            <a:extLst>
              <a:ext uri="{FF2B5EF4-FFF2-40B4-BE49-F238E27FC236}">
                <a16:creationId xmlns:a16="http://schemas.microsoft.com/office/drawing/2014/main" id="{B72FC4A5-848A-4FB0-9C4C-9F2823C782DC}"/>
              </a:ext>
            </a:extLst>
          </p:cNvPr>
          <p:cNvGraphicFramePr>
            <a:graphicFrameLocks noGrp="1"/>
          </p:cNvGraphicFramePr>
          <p:nvPr/>
        </p:nvGraphicFramePr>
        <p:xfrm>
          <a:off x="539750" y="1773238"/>
          <a:ext cx="8208963" cy="4732337"/>
        </p:xfrm>
        <a:graphic>
          <a:graphicData uri="http://schemas.openxmlformats.org/drawingml/2006/table">
            <a:tbl>
              <a:tblPr firstRow="1" bandRow="1">
                <a:tableStyleId>{5C22544A-7EE6-4342-B048-85BDC9FD1C3A}</a:tableStyleId>
              </a:tblPr>
              <a:tblGrid>
                <a:gridCol w="4104482">
                  <a:extLst>
                    <a:ext uri="{9D8B030D-6E8A-4147-A177-3AD203B41FA5}">
                      <a16:colId xmlns:a16="http://schemas.microsoft.com/office/drawing/2014/main" val="20000"/>
                    </a:ext>
                  </a:extLst>
                </a:gridCol>
                <a:gridCol w="4104482">
                  <a:extLst>
                    <a:ext uri="{9D8B030D-6E8A-4147-A177-3AD203B41FA5}">
                      <a16:colId xmlns:a16="http://schemas.microsoft.com/office/drawing/2014/main" val="20001"/>
                    </a:ext>
                  </a:extLst>
                </a:gridCol>
              </a:tblGrid>
              <a:tr h="892360">
                <a:tc>
                  <a:txBody>
                    <a:bodyPr/>
                    <a:lstStyle/>
                    <a:p>
                      <a:pPr algn="ctr"/>
                      <a:r>
                        <a:rPr lang="en-GB" sz="2400" dirty="0">
                          <a:latin typeface="Comic Sans MS" panose="030F0702030302020204" pitchFamily="66" charset="0"/>
                        </a:rPr>
                        <a:t>Reciprocity</a:t>
                      </a:r>
                    </a:p>
                  </a:txBody>
                  <a:tcPr marL="91441" marR="91441" marT="45692" marB="45692"/>
                </a:tc>
                <a:tc>
                  <a:txBody>
                    <a:bodyPr/>
                    <a:lstStyle/>
                    <a:p>
                      <a:pPr algn="ctr"/>
                      <a:r>
                        <a:rPr lang="en-GB" sz="2400" dirty="0">
                          <a:latin typeface="Comic Sans MS" panose="030F0702030302020204" pitchFamily="66" charset="0"/>
                        </a:rPr>
                        <a:t>Interactional Synchrony</a:t>
                      </a:r>
                    </a:p>
                  </a:txBody>
                  <a:tcPr marL="91441" marR="91441" marT="45692" marB="45692"/>
                </a:tc>
                <a:extLst>
                  <a:ext uri="{0D108BD9-81ED-4DB2-BD59-A6C34878D82A}">
                    <a16:rowId xmlns:a16="http://schemas.microsoft.com/office/drawing/2014/main" val="10000"/>
                  </a:ext>
                </a:extLst>
              </a:tr>
              <a:tr h="1188561">
                <a:tc>
                  <a:txBody>
                    <a:bodyPr/>
                    <a:lstStyle/>
                    <a:p>
                      <a:r>
                        <a:rPr lang="en-GB" sz="1800" dirty="0">
                          <a:latin typeface="Comic Sans MS" panose="030F0702030302020204" pitchFamily="66" charset="0"/>
                        </a:rPr>
                        <a:t>Two-way, mutual interaction</a:t>
                      </a:r>
                    </a:p>
                  </a:txBody>
                  <a:tcPr marL="91441" marR="91441" marT="45692" marB="45692"/>
                </a:tc>
                <a:tc>
                  <a:txBody>
                    <a:bodyPr/>
                    <a:lstStyle/>
                    <a:p>
                      <a:r>
                        <a:rPr lang="en-GB" sz="1800" dirty="0">
                          <a:latin typeface="Comic Sans MS" panose="030F0702030302020204" pitchFamily="66" charset="0"/>
                        </a:rPr>
                        <a:t>Interaction is rhythmic and can include</a:t>
                      </a:r>
                      <a:r>
                        <a:rPr lang="en-GB" sz="1800" baseline="0" dirty="0">
                          <a:latin typeface="Comic Sans MS" panose="030F0702030302020204" pitchFamily="66" charset="0"/>
                        </a:rPr>
                        <a:t> the infant and caregiver mirroring each other’s behaviour and emotion</a:t>
                      </a:r>
                      <a:endParaRPr lang="en-GB" sz="1800" dirty="0">
                        <a:latin typeface="Comic Sans MS" panose="030F0702030302020204" pitchFamily="66" charset="0"/>
                      </a:endParaRPr>
                    </a:p>
                  </a:txBody>
                  <a:tcPr marL="91441" marR="91441" marT="45692" marB="45692"/>
                </a:tc>
                <a:extLst>
                  <a:ext uri="{0D108BD9-81ED-4DB2-BD59-A6C34878D82A}">
                    <a16:rowId xmlns:a16="http://schemas.microsoft.com/office/drawing/2014/main" val="10001"/>
                  </a:ext>
                </a:extLst>
              </a:tr>
              <a:tr h="1462855">
                <a:tc>
                  <a:txBody>
                    <a:bodyPr/>
                    <a:lstStyle/>
                    <a:p>
                      <a:r>
                        <a:rPr lang="en-GB" sz="1800" dirty="0">
                          <a:latin typeface="Comic Sans MS" panose="030F0702030302020204" pitchFamily="66" charset="0"/>
                        </a:rPr>
                        <a:t>Infant and caregiver are both active contributors</a:t>
                      </a:r>
                      <a:r>
                        <a:rPr lang="en-GB" sz="1800" baseline="0" dirty="0">
                          <a:latin typeface="Comic Sans MS" panose="030F0702030302020204" pitchFamily="66" charset="0"/>
                        </a:rPr>
                        <a:t> in the interaction and are responding to each other</a:t>
                      </a:r>
                      <a:endParaRPr lang="en-GB" sz="1800" dirty="0">
                        <a:latin typeface="Comic Sans MS" panose="030F0702030302020204" pitchFamily="66" charset="0"/>
                      </a:endParaRPr>
                    </a:p>
                  </a:txBody>
                  <a:tcPr marL="91441" marR="91441" marT="45692" marB="45692"/>
                </a:tc>
                <a:tc>
                  <a:txBody>
                    <a:bodyPr/>
                    <a:lstStyle/>
                    <a:p>
                      <a:r>
                        <a:rPr lang="en-GB" sz="1800" b="0" i="0" kern="1200" dirty="0">
                          <a:solidFill>
                            <a:schemeClr val="dk1"/>
                          </a:solidFill>
                          <a:effectLst/>
                          <a:latin typeface="Comic Sans MS" panose="030F0702030302020204" pitchFamily="66" charset="0"/>
                          <a:ea typeface="+mn-ea"/>
                          <a:cs typeface="+mn-cs"/>
                        </a:rPr>
                        <a:t>The infant and caregiver’s behaviours and affect are synchronised because they are moving in the same, or a similar, pattern.</a:t>
                      </a:r>
                      <a:endParaRPr lang="en-GB" sz="1800" dirty="0">
                        <a:latin typeface="Comic Sans MS" panose="030F0702030302020204" pitchFamily="66" charset="0"/>
                      </a:endParaRPr>
                    </a:p>
                  </a:txBody>
                  <a:tcPr marL="91441" marR="91441" marT="45692" marB="45692"/>
                </a:tc>
                <a:extLst>
                  <a:ext uri="{0D108BD9-81ED-4DB2-BD59-A6C34878D82A}">
                    <a16:rowId xmlns:a16="http://schemas.microsoft.com/office/drawing/2014/main" val="10002"/>
                  </a:ext>
                </a:extLst>
              </a:tr>
              <a:tr h="1188561">
                <a:tc>
                  <a:txBody>
                    <a:bodyPr/>
                    <a:lstStyle/>
                    <a:p>
                      <a:r>
                        <a:rPr lang="en-GB" sz="1800" dirty="0" err="1">
                          <a:latin typeface="Comic Sans MS" panose="030F0702030302020204" pitchFamily="66" charset="0"/>
                        </a:rPr>
                        <a:t>Tronick</a:t>
                      </a:r>
                      <a:r>
                        <a:rPr lang="en-GB" sz="1800" dirty="0">
                          <a:latin typeface="Comic Sans MS" panose="030F0702030302020204" pitchFamily="66" charset="0"/>
                        </a:rPr>
                        <a:t> - Blank Face research, illustrates infants</a:t>
                      </a:r>
                      <a:r>
                        <a:rPr lang="en-GB" sz="1800" baseline="0" dirty="0">
                          <a:latin typeface="Comic Sans MS" panose="030F0702030302020204" pitchFamily="66" charset="0"/>
                        </a:rPr>
                        <a:t> become destressed when parents fail to reciprocate social behaviour</a:t>
                      </a:r>
                      <a:endParaRPr lang="en-GB" sz="1800" dirty="0">
                        <a:latin typeface="Comic Sans MS" panose="030F0702030302020204" pitchFamily="66" charset="0"/>
                      </a:endParaRPr>
                    </a:p>
                  </a:txBody>
                  <a:tcPr marL="91441" marR="91441" marT="45692" marB="45692"/>
                </a:tc>
                <a:tc>
                  <a:txBody>
                    <a:bodyPr/>
                    <a:lstStyle/>
                    <a:p>
                      <a:r>
                        <a:rPr lang="en-GB" sz="1800" dirty="0" err="1">
                          <a:latin typeface="Comic Sans MS" panose="030F0702030302020204" pitchFamily="66" charset="0"/>
                        </a:rPr>
                        <a:t>Meltzoff</a:t>
                      </a:r>
                      <a:r>
                        <a:rPr lang="en-GB" sz="1800" dirty="0">
                          <a:latin typeface="Comic Sans MS" panose="030F0702030302020204" pitchFamily="66" charset="0"/>
                        </a:rPr>
                        <a:t> and Moore showed that children are</a:t>
                      </a:r>
                      <a:r>
                        <a:rPr lang="en-GB" sz="1800" baseline="0" dirty="0">
                          <a:latin typeface="Comic Sans MS" panose="030F0702030302020204" pitchFamily="66" charset="0"/>
                        </a:rPr>
                        <a:t> synchronised with their caregiver as they imitate facial expressions and manual gestures.</a:t>
                      </a:r>
                      <a:endParaRPr lang="en-GB" sz="1800" dirty="0">
                        <a:latin typeface="Comic Sans MS" panose="030F0702030302020204" pitchFamily="66" charset="0"/>
                      </a:endParaRPr>
                    </a:p>
                  </a:txBody>
                  <a:tcPr marL="91441" marR="91441" marT="45692" marB="45692"/>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B6B74EF4-D394-4C6E-870B-DC22E0BF259E}"/>
              </a:ext>
            </a:extLst>
          </p:cNvPr>
          <p:cNvSpPr>
            <a:spLocks noGrp="1"/>
          </p:cNvSpPr>
          <p:nvPr>
            <p:ph type="title"/>
          </p:nvPr>
        </p:nvSpPr>
        <p:spPr/>
        <p:txBody>
          <a:bodyPr/>
          <a:lstStyle/>
          <a:p>
            <a:pPr algn="ctr" eaLnBrk="1" fontAlgn="auto" hangingPunct="1">
              <a:spcAft>
                <a:spcPts val="0"/>
              </a:spcAft>
              <a:defRPr/>
            </a:pPr>
            <a:r>
              <a:rPr lang="en-GB" altLang="en-US" b="1" dirty="0">
                <a:latin typeface="Comic Sans MS" panose="030F0702030302020204" pitchFamily="66" charset="0"/>
              </a:rPr>
              <a:t>  Exam Questions</a:t>
            </a:r>
          </a:p>
        </p:txBody>
      </p:sp>
      <p:sp>
        <p:nvSpPr>
          <p:cNvPr id="111619" name="Content Placeholder 2">
            <a:extLst>
              <a:ext uri="{FF2B5EF4-FFF2-40B4-BE49-F238E27FC236}">
                <a16:creationId xmlns:a16="http://schemas.microsoft.com/office/drawing/2014/main" id="{2601BEF7-8AE4-4FD9-8795-2DF0F4AAFBFA}"/>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GB" altLang="en-US" dirty="0"/>
              <a:t>1. Explain what is meant by interactional synchrony 								  (2 marks)</a:t>
            </a:r>
          </a:p>
          <a:p>
            <a:pPr marL="182880" indent="-182880" eaLnBrk="1" fontAlgn="auto" hangingPunct="1">
              <a:spcAft>
                <a:spcPts val="0"/>
              </a:spcAft>
              <a:defRPr/>
            </a:pPr>
            <a:endParaRPr lang="en-GB" altLang="en-US" dirty="0"/>
          </a:p>
          <a:p>
            <a:pPr marL="0" indent="0" eaLnBrk="1" fontAlgn="auto" hangingPunct="1">
              <a:spcAft>
                <a:spcPts val="0"/>
              </a:spcAft>
              <a:buFont typeface="Arial" panose="020B0604020202020204" pitchFamily="34" charset="0"/>
              <a:buNone/>
              <a:defRPr/>
            </a:pPr>
            <a:r>
              <a:rPr lang="en-GB" altLang="en-US" dirty="0"/>
              <a:t>2. Explain what is meant by the term reciprocity in the context of caregiver-infant interactions                  (2 marks)</a:t>
            </a:r>
          </a:p>
          <a:p>
            <a:pPr marL="182880" indent="-182880" eaLnBrk="1" fontAlgn="auto" hangingPunct="1">
              <a:spcAft>
                <a:spcPts val="0"/>
              </a:spcAft>
              <a:defRPr/>
            </a:pPr>
            <a:endParaRPr lang="en-GB" altLang="en-US" dirty="0"/>
          </a:p>
          <a:p>
            <a:pPr marL="0" indent="0" eaLnBrk="1" fontAlgn="auto" hangingPunct="1">
              <a:spcAft>
                <a:spcPts val="0"/>
              </a:spcAft>
              <a:buFont typeface="Arial" panose="020B0604020202020204" pitchFamily="34" charset="0"/>
              <a:buNone/>
              <a:defRPr/>
            </a:pPr>
            <a:r>
              <a:rPr lang="en-GB" altLang="en-US" dirty="0"/>
              <a:t>3. Outline research into caregiver-infant interactions. 							             (4 marks)</a:t>
            </a:r>
          </a:p>
          <a:p>
            <a:pPr marL="182880" indent="-182880" eaLnBrk="1" fontAlgn="auto" hangingPunct="1">
              <a:spcAft>
                <a:spcPts val="0"/>
              </a:spcAft>
              <a:defRPr/>
            </a:pPr>
            <a:endParaRPr lang="en-GB" altLang="en-US" dirty="0"/>
          </a:p>
          <a:p>
            <a:pPr marL="0" indent="0" eaLnBrk="1" fontAlgn="auto" hangingPunct="1">
              <a:spcAft>
                <a:spcPts val="0"/>
              </a:spcAft>
              <a:buFont typeface="Arial" panose="020B0604020202020204" pitchFamily="34" charset="0"/>
              <a:buNone/>
              <a:defRPr/>
            </a:pPr>
            <a:r>
              <a:rPr lang="en-GB" altLang="en-US" dirty="0"/>
              <a:t>4. Explain why reciprocity and interactional synchrony are important in the formation of attachments             (4 marks)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D302C45F-DA93-4C21-A6F5-8F426F66266C}"/>
              </a:ext>
            </a:extLst>
          </p:cNvPr>
          <p:cNvSpPr>
            <a:spLocks noGrp="1"/>
          </p:cNvSpPr>
          <p:nvPr>
            <p:ph type="title"/>
          </p:nvPr>
        </p:nvSpPr>
        <p:spPr/>
        <p:txBody>
          <a:bodyPr/>
          <a:lstStyle/>
          <a:p>
            <a:pPr algn="ctr" eaLnBrk="1" fontAlgn="auto" hangingPunct="1">
              <a:spcAft>
                <a:spcPts val="0"/>
              </a:spcAft>
              <a:defRPr/>
            </a:pPr>
            <a:r>
              <a:rPr lang="en-GB" altLang="en-US" b="1" dirty="0">
                <a:latin typeface="Comic Sans MS" panose="030F0702030302020204" pitchFamily="66" charset="0"/>
              </a:rPr>
              <a:t>   Apply it!</a:t>
            </a:r>
          </a:p>
        </p:txBody>
      </p:sp>
      <p:sp>
        <p:nvSpPr>
          <p:cNvPr id="112643" name="Content Placeholder 2">
            <a:extLst>
              <a:ext uri="{FF2B5EF4-FFF2-40B4-BE49-F238E27FC236}">
                <a16:creationId xmlns:a16="http://schemas.microsoft.com/office/drawing/2014/main" id="{011BB352-595C-4CA8-9FE2-14CC904DC6D1}"/>
              </a:ext>
            </a:extLst>
          </p:cNvPr>
          <p:cNvSpPr>
            <a:spLocks noGrp="1"/>
          </p:cNvSpPr>
          <p:nvPr>
            <p:ph idx="1"/>
          </p:nvPr>
        </p:nvSpPr>
        <p:spPr/>
        <p:txBody>
          <a:bodyPr rtlCol="0">
            <a:normAutofit lnSpcReduction="10000"/>
          </a:bodyPr>
          <a:lstStyle/>
          <a:p>
            <a:pPr marL="0" indent="0" algn="ctr" eaLnBrk="1" fontAlgn="auto" hangingPunct="1">
              <a:spcAft>
                <a:spcPts val="0"/>
              </a:spcAft>
              <a:buFont typeface="Arial" panose="020B0604020202020204" pitchFamily="34" charset="0"/>
              <a:buNone/>
              <a:defRPr/>
            </a:pPr>
            <a:r>
              <a:rPr lang="en-GB" altLang="en-US" dirty="0"/>
              <a:t>Proud father Abdul was talking to his friend, as they were both watching Abdul’s wife, </a:t>
            </a:r>
            <a:r>
              <a:rPr lang="en-GB" altLang="en-US" dirty="0" err="1"/>
              <a:t>Tasneem</a:t>
            </a:r>
            <a:r>
              <a:rPr lang="en-GB" altLang="en-US" dirty="0"/>
              <a:t>, interacting with their baby daughter, Aisha.</a:t>
            </a:r>
          </a:p>
          <a:p>
            <a:pPr marL="0" indent="0" eaLnBrk="1" fontAlgn="auto" hangingPunct="1">
              <a:spcAft>
                <a:spcPts val="0"/>
              </a:spcAft>
              <a:buFont typeface="Arial" panose="020B0604020202020204" pitchFamily="34" charset="0"/>
              <a:buNone/>
              <a:defRPr/>
            </a:pPr>
            <a:r>
              <a:rPr lang="en-GB" altLang="en-US" dirty="0"/>
              <a:t> </a:t>
            </a:r>
          </a:p>
          <a:p>
            <a:pPr marL="0" indent="0" algn="ctr" eaLnBrk="1" fontAlgn="auto" hangingPunct="1">
              <a:spcAft>
                <a:spcPts val="0"/>
              </a:spcAft>
              <a:buFont typeface="Arial" panose="020B0604020202020204" pitchFamily="34" charset="0"/>
              <a:buNone/>
              <a:defRPr/>
            </a:pPr>
            <a:r>
              <a:rPr lang="en-GB" altLang="en-US" dirty="0"/>
              <a:t>“It’s amazing really” said Abdul. “</a:t>
            </a:r>
            <a:r>
              <a:rPr lang="en-GB" altLang="en-US" dirty="0" err="1"/>
              <a:t>Tasneem</a:t>
            </a:r>
            <a:r>
              <a:rPr lang="en-GB" altLang="en-US" dirty="0"/>
              <a:t> smiles, Aisha smiles back. </a:t>
            </a:r>
            <a:r>
              <a:rPr lang="en-GB" altLang="en-US" dirty="0" err="1"/>
              <a:t>Tasneem</a:t>
            </a:r>
            <a:r>
              <a:rPr lang="en-GB" altLang="en-US" dirty="0"/>
              <a:t> moves her head, Aisha moves hers, perfectly in time with each other”</a:t>
            </a:r>
          </a:p>
          <a:p>
            <a:pPr marL="0" indent="0" eaLnBrk="1" fontAlgn="auto" hangingPunct="1">
              <a:spcAft>
                <a:spcPts val="0"/>
              </a:spcAft>
              <a:buFont typeface="Arial" panose="020B0604020202020204" pitchFamily="34" charset="0"/>
              <a:buNone/>
              <a:defRPr/>
            </a:pPr>
            <a:endParaRPr lang="en-GB" altLang="en-US" dirty="0"/>
          </a:p>
          <a:p>
            <a:pPr marL="0" indent="0" algn="ctr" eaLnBrk="1" fontAlgn="auto" hangingPunct="1">
              <a:spcAft>
                <a:spcPts val="0"/>
              </a:spcAft>
              <a:buFont typeface="Arial" panose="020B0604020202020204" pitchFamily="34" charset="0"/>
              <a:buNone/>
              <a:defRPr/>
            </a:pPr>
            <a:r>
              <a:rPr lang="en-GB" altLang="en-US" dirty="0"/>
              <a:t>“Yes”, agreed the friend “Its almost as if they are one person”.</a:t>
            </a:r>
          </a:p>
          <a:p>
            <a:pPr marL="182880" indent="-182880" eaLnBrk="1" fontAlgn="auto" hangingPunct="1">
              <a:spcAft>
                <a:spcPts val="0"/>
              </a:spcAft>
              <a:defRPr/>
            </a:pPr>
            <a:endParaRPr lang="en-GB" altLang="en-US" dirty="0"/>
          </a:p>
          <a:p>
            <a:pPr marL="0" indent="0" eaLnBrk="1" fontAlgn="auto" hangingPunct="1">
              <a:spcAft>
                <a:spcPts val="0"/>
              </a:spcAft>
              <a:buFont typeface="Arial" panose="020B0604020202020204" pitchFamily="34" charset="0"/>
              <a:buNone/>
              <a:defRPr/>
            </a:pPr>
            <a:r>
              <a:rPr lang="en-GB" altLang="en-US" dirty="0"/>
              <a:t>With reference to Abdul’s conversation with his friend, outline two features of caregiver interaction           (4 marks)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4CF3C-7519-4110-B344-F93D62AA2D69}"/>
              </a:ext>
            </a:extLst>
          </p:cNvPr>
          <p:cNvSpPr>
            <a:spLocks noGrp="1"/>
          </p:cNvSpPr>
          <p:nvPr>
            <p:ph type="title"/>
          </p:nvPr>
        </p:nvSpPr>
        <p:spPr/>
        <p:txBody>
          <a:bodyPr>
            <a:normAutofit fontScale="90000"/>
          </a:bodyPr>
          <a:lstStyle/>
          <a:p>
            <a:pPr algn="ctr" eaLnBrk="1" hangingPunct="1">
              <a:defRPr/>
            </a:pPr>
            <a:r>
              <a:rPr lang="en-GB" b="1" dirty="0">
                <a:latin typeface="Comic Sans MS" panose="030F0702030302020204" pitchFamily="66" charset="0"/>
              </a:rPr>
              <a:t>Differences between Reciprocity and Interactional Synchrony </a:t>
            </a:r>
          </a:p>
        </p:txBody>
      </p:sp>
      <p:graphicFrame>
        <p:nvGraphicFramePr>
          <p:cNvPr id="4" name="Table 3">
            <a:extLst>
              <a:ext uri="{FF2B5EF4-FFF2-40B4-BE49-F238E27FC236}">
                <a16:creationId xmlns:a16="http://schemas.microsoft.com/office/drawing/2014/main" id="{85E84558-8A35-4310-9D88-0FC0010451D8}"/>
              </a:ext>
            </a:extLst>
          </p:cNvPr>
          <p:cNvGraphicFramePr>
            <a:graphicFrameLocks noGrp="1"/>
          </p:cNvGraphicFramePr>
          <p:nvPr/>
        </p:nvGraphicFramePr>
        <p:xfrm>
          <a:off x="539750" y="1773238"/>
          <a:ext cx="8208963" cy="4459287"/>
        </p:xfrm>
        <a:graphic>
          <a:graphicData uri="http://schemas.openxmlformats.org/drawingml/2006/table">
            <a:tbl>
              <a:tblPr firstRow="1" bandRow="1">
                <a:tableStyleId>{5C22544A-7EE6-4342-B048-85BDC9FD1C3A}</a:tableStyleId>
              </a:tblPr>
              <a:tblGrid>
                <a:gridCol w="4104482">
                  <a:extLst>
                    <a:ext uri="{9D8B030D-6E8A-4147-A177-3AD203B41FA5}">
                      <a16:colId xmlns:a16="http://schemas.microsoft.com/office/drawing/2014/main" val="20000"/>
                    </a:ext>
                  </a:extLst>
                </a:gridCol>
                <a:gridCol w="4104482">
                  <a:extLst>
                    <a:ext uri="{9D8B030D-6E8A-4147-A177-3AD203B41FA5}">
                      <a16:colId xmlns:a16="http://schemas.microsoft.com/office/drawing/2014/main" val="20001"/>
                    </a:ext>
                  </a:extLst>
                </a:gridCol>
              </a:tblGrid>
              <a:tr h="892945">
                <a:tc>
                  <a:txBody>
                    <a:bodyPr/>
                    <a:lstStyle/>
                    <a:p>
                      <a:pPr algn="ctr"/>
                      <a:r>
                        <a:rPr lang="en-GB" sz="2400" dirty="0">
                          <a:latin typeface="Comic Sans MS" panose="030F0702030302020204" pitchFamily="66" charset="0"/>
                        </a:rPr>
                        <a:t>Reciprocity</a:t>
                      </a:r>
                    </a:p>
                  </a:txBody>
                  <a:tcPr marL="91441" marR="91441" marT="45722" marB="45722"/>
                </a:tc>
                <a:tc>
                  <a:txBody>
                    <a:bodyPr/>
                    <a:lstStyle/>
                    <a:p>
                      <a:pPr algn="ctr"/>
                      <a:r>
                        <a:rPr lang="en-GB" sz="2400" dirty="0">
                          <a:latin typeface="Comic Sans MS" panose="030F0702030302020204" pitchFamily="66" charset="0"/>
                        </a:rPr>
                        <a:t>Interactional Synchrony</a:t>
                      </a:r>
                    </a:p>
                  </a:txBody>
                  <a:tcPr marL="91441" marR="91441" marT="45722" marB="45722"/>
                </a:tc>
                <a:extLst>
                  <a:ext uri="{0D108BD9-81ED-4DB2-BD59-A6C34878D82A}">
                    <a16:rowId xmlns:a16="http://schemas.microsoft.com/office/drawing/2014/main" val="10000"/>
                  </a:ext>
                </a:extLst>
              </a:tr>
              <a:tr h="1188781">
                <a:tc>
                  <a:txBody>
                    <a:bodyPr/>
                    <a:lstStyle/>
                    <a:p>
                      <a:endParaRPr lang="en-GB" sz="1800" dirty="0">
                        <a:latin typeface="Comic Sans MS" panose="030F0702030302020204" pitchFamily="66" charset="0"/>
                      </a:endParaRPr>
                    </a:p>
                  </a:txBody>
                  <a:tcPr marL="91441" marR="91441" marT="45722" marB="45722"/>
                </a:tc>
                <a:tc>
                  <a:txBody>
                    <a:bodyPr/>
                    <a:lstStyle/>
                    <a:p>
                      <a:endParaRPr lang="en-GB" sz="1800" dirty="0">
                        <a:latin typeface="Comic Sans MS" panose="030F0702030302020204" pitchFamily="66" charset="0"/>
                      </a:endParaRPr>
                    </a:p>
                    <a:p>
                      <a:endParaRPr lang="en-GB" sz="1800" dirty="0">
                        <a:latin typeface="Comic Sans MS" panose="030F0702030302020204" pitchFamily="66" charset="0"/>
                      </a:endParaRPr>
                    </a:p>
                    <a:p>
                      <a:endParaRPr lang="en-GB" sz="1800" dirty="0">
                        <a:latin typeface="Comic Sans MS" panose="030F0702030302020204" pitchFamily="66" charset="0"/>
                      </a:endParaRPr>
                    </a:p>
                    <a:p>
                      <a:endParaRPr lang="en-GB" sz="1800" dirty="0">
                        <a:latin typeface="Comic Sans MS" panose="030F0702030302020204" pitchFamily="66" charset="0"/>
                      </a:endParaRPr>
                    </a:p>
                  </a:txBody>
                  <a:tcPr marL="91441" marR="91441" marT="45722" marB="45722"/>
                </a:tc>
                <a:extLst>
                  <a:ext uri="{0D108BD9-81ED-4DB2-BD59-A6C34878D82A}">
                    <a16:rowId xmlns:a16="http://schemas.microsoft.com/office/drawing/2014/main" val="10001"/>
                  </a:ext>
                </a:extLst>
              </a:tr>
              <a:tr h="1188781">
                <a:tc>
                  <a:txBody>
                    <a:bodyPr/>
                    <a:lstStyle/>
                    <a:p>
                      <a:endParaRPr lang="en-GB" sz="1800" dirty="0">
                        <a:latin typeface="Comic Sans MS" panose="030F0702030302020204" pitchFamily="66" charset="0"/>
                      </a:endParaRPr>
                    </a:p>
                  </a:txBody>
                  <a:tcPr marL="91441" marR="91441" marT="45722" marB="45722"/>
                </a:tc>
                <a:tc>
                  <a:txBody>
                    <a:bodyPr/>
                    <a:lstStyle/>
                    <a:p>
                      <a:endParaRPr lang="en-GB" sz="1800" dirty="0">
                        <a:latin typeface="Comic Sans MS" panose="030F0702030302020204" pitchFamily="66" charset="0"/>
                      </a:endParaRPr>
                    </a:p>
                    <a:p>
                      <a:endParaRPr lang="en-GB" sz="1800" dirty="0">
                        <a:latin typeface="Comic Sans MS" panose="030F0702030302020204" pitchFamily="66" charset="0"/>
                      </a:endParaRPr>
                    </a:p>
                    <a:p>
                      <a:endParaRPr lang="en-GB" sz="1800" dirty="0">
                        <a:latin typeface="Comic Sans MS" panose="030F0702030302020204" pitchFamily="66" charset="0"/>
                      </a:endParaRPr>
                    </a:p>
                    <a:p>
                      <a:endParaRPr lang="en-GB" sz="1800" dirty="0">
                        <a:latin typeface="Comic Sans MS" panose="030F0702030302020204" pitchFamily="66" charset="0"/>
                      </a:endParaRPr>
                    </a:p>
                  </a:txBody>
                  <a:tcPr marL="91441" marR="91441" marT="45722" marB="45722"/>
                </a:tc>
                <a:extLst>
                  <a:ext uri="{0D108BD9-81ED-4DB2-BD59-A6C34878D82A}">
                    <a16:rowId xmlns:a16="http://schemas.microsoft.com/office/drawing/2014/main" val="10002"/>
                  </a:ext>
                </a:extLst>
              </a:tr>
              <a:tr h="1188781">
                <a:tc>
                  <a:txBody>
                    <a:bodyPr/>
                    <a:lstStyle/>
                    <a:p>
                      <a:endParaRPr lang="en-GB" sz="1800" dirty="0">
                        <a:latin typeface="Comic Sans MS" panose="030F0702030302020204" pitchFamily="66" charset="0"/>
                      </a:endParaRPr>
                    </a:p>
                  </a:txBody>
                  <a:tcPr marL="91441" marR="91441" marT="45722" marB="45722"/>
                </a:tc>
                <a:tc>
                  <a:txBody>
                    <a:bodyPr/>
                    <a:lstStyle/>
                    <a:p>
                      <a:endParaRPr lang="en-GB" sz="1800" dirty="0">
                        <a:latin typeface="Comic Sans MS" panose="030F0702030302020204" pitchFamily="66" charset="0"/>
                      </a:endParaRPr>
                    </a:p>
                    <a:p>
                      <a:endParaRPr lang="en-GB" sz="1800" dirty="0">
                        <a:latin typeface="Comic Sans MS" panose="030F0702030302020204" pitchFamily="66" charset="0"/>
                      </a:endParaRPr>
                    </a:p>
                    <a:p>
                      <a:endParaRPr lang="en-GB" sz="1800" dirty="0">
                        <a:latin typeface="Comic Sans MS" panose="030F0702030302020204" pitchFamily="66" charset="0"/>
                      </a:endParaRPr>
                    </a:p>
                    <a:p>
                      <a:endParaRPr lang="en-GB" sz="1800" dirty="0">
                        <a:latin typeface="Comic Sans MS" panose="030F0702030302020204" pitchFamily="66" charset="0"/>
                      </a:endParaRPr>
                    </a:p>
                  </a:txBody>
                  <a:tcPr marL="91441" marR="91441" marT="45722" marB="45722"/>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1C00-0CA2-4204-B64C-3B2E14B21A26}"/>
              </a:ext>
            </a:extLst>
          </p:cNvPr>
          <p:cNvSpPr>
            <a:spLocks noGrp="1"/>
          </p:cNvSpPr>
          <p:nvPr>
            <p:ph type="title"/>
          </p:nvPr>
        </p:nvSpPr>
        <p:spPr>
          <a:xfrm>
            <a:off x="457200" y="274638"/>
            <a:ext cx="8229600" cy="633412"/>
          </a:xfrm>
        </p:spPr>
        <p:txBody>
          <a:bodyPr/>
          <a:lstStyle/>
          <a:p>
            <a:pPr algn="ctr" eaLnBrk="1" hangingPunct="1">
              <a:defRPr/>
            </a:pPr>
            <a:r>
              <a:rPr lang="en-GB" sz="3500" b="1" dirty="0">
                <a:latin typeface="Comic Sans MS" pitchFamily="66" charset="0"/>
              </a:rPr>
              <a:t>Different Types of Observations</a:t>
            </a:r>
          </a:p>
        </p:txBody>
      </p:sp>
      <p:sp>
        <p:nvSpPr>
          <p:cNvPr id="5" name="Rectangle 4">
            <a:extLst>
              <a:ext uri="{FF2B5EF4-FFF2-40B4-BE49-F238E27FC236}">
                <a16:creationId xmlns:a16="http://schemas.microsoft.com/office/drawing/2014/main" id="{554BB3AD-F7A4-4947-B5D3-6E8599AAB632}"/>
              </a:ext>
            </a:extLst>
          </p:cNvPr>
          <p:cNvSpPr/>
          <p:nvPr/>
        </p:nvSpPr>
        <p:spPr>
          <a:xfrm>
            <a:off x="276225" y="1074738"/>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Naturalistic Observation</a:t>
            </a:r>
          </a:p>
        </p:txBody>
      </p:sp>
      <p:sp>
        <p:nvSpPr>
          <p:cNvPr id="7" name="Rectangle 6">
            <a:extLst>
              <a:ext uri="{FF2B5EF4-FFF2-40B4-BE49-F238E27FC236}">
                <a16:creationId xmlns:a16="http://schemas.microsoft.com/office/drawing/2014/main" id="{2E516A19-0948-4209-8F68-BFC144030AB8}"/>
              </a:ext>
            </a:extLst>
          </p:cNvPr>
          <p:cNvSpPr/>
          <p:nvPr/>
        </p:nvSpPr>
        <p:spPr>
          <a:xfrm>
            <a:off x="250825" y="2241550"/>
            <a:ext cx="3816350" cy="7191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Participant Observation</a:t>
            </a:r>
          </a:p>
        </p:txBody>
      </p:sp>
      <p:sp>
        <p:nvSpPr>
          <p:cNvPr id="8" name="Rectangle 7">
            <a:extLst>
              <a:ext uri="{FF2B5EF4-FFF2-40B4-BE49-F238E27FC236}">
                <a16:creationId xmlns:a16="http://schemas.microsoft.com/office/drawing/2014/main" id="{5F2D3FCB-A8A5-4916-BEF6-6FD609252FB9}"/>
              </a:ext>
            </a:extLst>
          </p:cNvPr>
          <p:cNvSpPr/>
          <p:nvPr/>
        </p:nvSpPr>
        <p:spPr>
          <a:xfrm>
            <a:off x="276225" y="3490913"/>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Non-Participant Observation</a:t>
            </a:r>
          </a:p>
        </p:txBody>
      </p:sp>
      <p:sp>
        <p:nvSpPr>
          <p:cNvPr id="9" name="Rectangle 8">
            <a:extLst>
              <a:ext uri="{FF2B5EF4-FFF2-40B4-BE49-F238E27FC236}">
                <a16:creationId xmlns:a16="http://schemas.microsoft.com/office/drawing/2014/main" id="{55CD2FCF-3D4A-4218-96B6-77EB9A1107E4}"/>
              </a:ext>
            </a:extLst>
          </p:cNvPr>
          <p:cNvSpPr/>
          <p:nvPr/>
        </p:nvSpPr>
        <p:spPr>
          <a:xfrm>
            <a:off x="276225" y="4724400"/>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Disclosed Observation</a:t>
            </a:r>
          </a:p>
        </p:txBody>
      </p:sp>
      <p:sp>
        <p:nvSpPr>
          <p:cNvPr id="10" name="Rectangle 9">
            <a:extLst>
              <a:ext uri="{FF2B5EF4-FFF2-40B4-BE49-F238E27FC236}">
                <a16:creationId xmlns:a16="http://schemas.microsoft.com/office/drawing/2014/main" id="{347A390B-D0CA-4FBB-8AFA-6A7986D697F8}"/>
              </a:ext>
            </a:extLst>
          </p:cNvPr>
          <p:cNvSpPr/>
          <p:nvPr/>
        </p:nvSpPr>
        <p:spPr>
          <a:xfrm>
            <a:off x="276225" y="5821363"/>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Undisclosed Observation</a:t>
            </a:r>
          </a:p>
        </p:txBody>
      </p:sp>
      <p:sp>
        <p:nvSpPr>
          <p:cNvPr id="11" name="Rectangle 10">
            <a:extLst>
              <a:ext uri="{FF2B5EF4-FFF2-40B4-BE49-F238E27FC236}">
                <a16:creationId xmlns:a16="http://schemas.microsoft.com/office/drawing/2014/main" id="{233708DB-0BE8-4A44-A8B6-4DF93637ACAF}"/>
              </a:ext>
            </a:extLst>
          </p:cNvPr>
          <p:cNvSpPr/>
          <p:nvPr/>
        </p:nvSpPr>
        <p:spPr>
          <a:xfrm>
            <a:off x="4960938" y="874713"/>
            <a:ext cx="3816350" cy="8985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latin typeface="Comic Sans MS" pitchFamily="66" charset="0"/>
              </a:rPr>
              <a:t>Involves the observer becoming directly involved in the activities of the people being studied.</a:t>
            </a:r>
          </a:p>
        </p:txBody>
      </p:sp>
      <p:sp>
        <p:nvSpPr>
          <p:cNvPr id="12" name="Rectangle 11">
            <a:extLst>
              <a:ext uri="{FF2B5EF4-FFF2-40B4-BE49-F238E27FC236}">
                <a16:creationId xmlns:a16="http://schemas.microsoft.com/office/drawing/2014/main" id="{E702E709-4D30-4DEA-846B-967E54356CE4}"/>
              </a:ext>
            </a:extLst>
          </p:cNvPr>
          <p:cNvSpPr/>
          <p:nvPr/>
        </p:nvSpPr>
        <p:spPr>
          <a:xfrm>
            <a:off x="4946650" y="4535488"/>
            <a:ext cx="3816350" cy="115093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latin typeface="Comic Sans MS" pitchFamily="66" charset="0"/>
              </a:rPr>
              <a:t>Participants are unaware that they are being observed (they have not given their permission prior to the observation).</a:t>
            </a:r>
          </a:p>
        </p:txBody>
      </p:sp>
      <p:sp>
        <p:nvSpPr>
          <p:cNvPr id="13" name="Rectangle 12">
            <a:extLst>
              <a:ext uri="{FF2B5EF4-FFF2-40B4-BE49-F238E27FC236}">
                <a16:creationId xmlns:a16="http://schemas.microsoft.com/office/drawing/2014/main" id="{45E5B7CF-56AC-4AE5-8597-F468077C1D29}"/>
              </a:ext>
            </a:extLst>
          </p:cNvPr>
          <p:cNvSpPr/>
          <p:nvPr/>
        </p:nvSpPr>
        <p:spPr>
          <a:xfrm>
            <a:off x="4960938" y="3105150"/>
            <a:ext cx="3816350" cy="13684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latin typeface="Comic Sans MS" pitchFamily="66" charset="0"/>
              </a:rPr>
              <a:t>The observation of behaviours in a natural setting. The researcher makes no attempt to influence the behaviour of those being observed.</a:t>
            </a:r>
          </a:p>
        </p:txBody>
      </p:sp>
      <p:sp>
        <p:nvSpPr>
          <p:cNvPr id="14" name="Rectangle 13">
            <a:extLst>
              <a:ext uri="{FF2B5EF4-FFF2-40B4-BE49-F238E27FC236}">
                <a16:creationId xmlns:a16="http://schemas.microsoft.com/office/drawing/2014/main" id="{18D26B67-1165-4769-A241-F0BB45C18EF5}"/>
              </a:ext>
            </a:extLst>
          </p:cNvPr>
          <p:cNvSpPr/>
          <p:nvPr/>
        </p:nvSpPr>
        <p:spPr>
          <a:xfrm>
            <a:off x="4946650" y="1898650"/>
            <a:ext cx="3816350" cy="108108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latin typeface="Comic Sans MS" pitchFamily="66" charset="0"/>
              </a:rPr>
              <a:t>Participants are aware that they are being observed (they have given their permission/consent to the observer).</a:t>
            </a:r>
          </a:p>
        </p:txBody>
      </p:sp>
      <p:sp>
        <p:nvSpPr>
          <p:cNvPr id="15" name="Rectangle 14">
            <a:extLst>
              <a:ext uri="{FF2B5EF4-FFF2-40B4-BE49-F238E27FC236}">
                <a16:creationId xmlns:a16="http://schemas.microsoft.com/office/drawing/2014/main" id="{F053B091-37AE-437F-98E4-A9A065F3E31C}"/>
              </a:ext>
            </a:extLst>
          </p:cNvPr>
          <p:cNvSpPr/>
          <p:nvPr/>
        </p:nvSpPr>
        <p:spPr>
          <a:xfrm>
            <a:off x="4932363" y="5805488"/>
            <a:ext cx="3816350" cy="100806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400" dirty="0">
                <a:latin typeface="Comic Sans MS" pitchFamily="66" charset="0"/>
              </a:rPr>
              <a:t>Involves the researcher observing the behaviour from a distance; the observer does not become actively involved in the behaviour being studied.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2D36D426-4BF1-4465-BBC1-DA3251415E97}"/>
              </a:ext>
            </a:extLst>
          </p:cNvPr>
          <p:cNvSpPr>
            <a:spLocks noGrp="1"/>
          </p:cNvSpPr>
          <p:nvPr>
            <p:ph type="title"/>
          </p:nvPr>
        </p:nvSpPr>
        <p:spPr>
          <a:xfrm>
            <a:off x="1763713" y="0"/>
            <a:ext cx="5338762" cy="990600"/>
          </a:xfrm>
        </p:spPr>
        <p:txBody>
          <a:bodyPr>
            <a:noAutofit/>
          </a:bodyPr>
          <a:lstStyle/>
          <a:p>
            <a:pPr algn="ctr" eaLnBrk="1" fontAlgn="auto" hangingPunct="1">
              <a:spcAft>
                <a:spcPts val="0"/>
              </a:spcAft>
              <a:defRPr/>
            </a:pPr>
            <a:r>
              <a:rPr lang="en-GB" altLang="en-US" sz="5400" b="1" dirty="0"/>
              <a:t>                          </a:t>
            </a:r>
            <a:r>
              <a:rPr lang="en-GB" altLang="en-US" sz="5400" b="1" dirty="0">
                <a:latin typeface="Comic Sans MS" panose="030F0702030302020204" pitchFamily="66" charset="0"/>
              </a:rPr>
              <a:t>Reciprocity</a:t>
            </a:r>
          </a:p>
        </p:txBody>
      </p:sp>
      <p:sp>
        <p:nvSpPr>
          <p:cNvPr id="9219" name="Content Placeholder 2">
            <a:extLst>
              <a:ext uri="{FF2B5EF4-FFF2-40B4-BE49-F238E27FC236}">
                <a16:creationId xmlns:a16="http://schemas.microsoft.com/office/drawing/2014/main" id="{463347C2-7B00-42A9-8BCD-B8D85A441B48}"/>
              </a:ext>
            </a:extLst>
          </p:cNvPr>
          <p:cNvSpPr>
            <a:spLocks noGrp="1"/>
          </p:cNvSpPr>
          <p:nvPr>
            <p:ph idx="1"/>
          </p:nvPr>
        </p:nvSpPr>
        <p:spPr>
          <a:xfrm>
            <a:off x="539750" y="1628775"/>
            <a:ext cx="8229600" cy="4876800"/>
          </a:xfrm>
        </p:spPr>
        <p:txBody>
          <a:bodyPr/>
          <a:lstStyle/>
          <a:p>
            <a:pPr marL="0" indent="0" algn="ctr" eaLnBrk="1" hangingPunct="1">
              <a:buFont typeface="Arial" panose="020B0604020202020204" pitchFamily="34" charset="0"/>
              <a:buNone/>
            </a:pPr>
            <a:r>
              <a:rPr lang="en-GB" altLang="en-US" sz="8000">
                <a:latin typeface="Comic Sans MS" panose="030F0702030302020204" pitchFamily="66" charset="0"/>
              </a:rPr>
              <a:t>A demonstration of reciprocity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C86CB8A7-7B11-4585-B750-44703C05E997}"/>
              </a:ext>
            </a:extLst>
          </p:cNvPr>
          <p:cNvSpPr>
            <a:spLocks noGrp="1"/>
          </p:cNvSpPr>
          <p:nvPr>
            <p:ph type="title"/>
          </p:nvPr>
        </p:nvSpPr>
        <p:spPr/>
        <p:txBody>
          <a:bodyPr/>
          <a:lstStyle/>
          <a:p>
            <a:pPr algn="ctr" eaLnBrk="1" fontAlgn="auto" hangingPunct="1">
              <a:spcAft>
                <a:spcPts val="0"/>
              </a:spcAft>
              <a:defRPr/>
            </a:pPr>
            <a:r>
              <a:rPr lang="en-GB" altLang="en-US" sz="5400" b="1" dirty="0">
                <a:latin typeface="Comic Sans MS" panose="030F0702030302020204" pitchFamily="66" charset="0"/>
              </a:rPr>
              <a:t>Reciprocity</a:t>
            </a:r>
          </a:p>
        </p:txBody>
      </p:sp>
      <p:sp>
        <p:nvSpPr>
          <p:cNvPr id="105475" name="Content Placeholder 2">
            <a:extLst>
              <a:ext uri="{FF2B5EF4-FFF2-40B4-BE49-F238E27FC236}">
                <a16:creationId xmlns:a16="http://schemas.microsoft.com/office/drawing/2014/main" id="{AC83E5C4-B42C-45B5-AFE0-918E7AA0C0CA}"/>
              </a:ext>
            </a:extLst>
          </p:cNvPr>
          <p:cNvSpPr>
            <a:spLocks noGrp="1"/>
          </p:cNvSpPr>
          <p:nvPr>
            <p:ph idx="1"/>
          </p:nvPr>
        </p:nvSpPr>
        <p:spPr>
          <a:xfrm>
            <a:off x="457200" y="1484313"/>
            <a:ext cx="8229600" cy="4992687"/>
          </a:xfrm>
        </p:spPr>
        <p:txBody>
          <a:bodyPr rtlCol="0">
            <a:normAutofit lnSpcReduction="10000"/>
          </a:bodyPr>
          <a:lstStyle/>
          <a:p>
            <a:pPr marL="182880" indent="-182880" eaLnBrk="1" fontAlgn="auto" hangingPunct="1">
              <a:spcAft>
                <a:spcPts val="0"/>
              </a:spcAft>
              <a:defRPr/>
            </a:pPr>
            <a:r>
              <a:rPr lang="en-GB" altLang="en-US" sz="2200" dirty="0">
                <a:latin typeface="Comic Sans MS" panose="030F0702030302020204" pitchFamily="66" charset="0"/>
              </a:rPr>
              <a:t>Smiling is an example of </a:t>
            </a:r>
            <a:r>
              <a:rPr lang="en-GB" altLang="en-US" sz="2200" b="1" dirty="0">
                <a:latin typeface="Comic Sans MS" panose="030F0702030302020204" pitchFamily="66" charset="0"/>
              </a:rPr>
              <a:t>reciprocity</a:t>
            </a:r>
            <a:r>
              <a:rPr lang="en-GB" altLang="en-US" sz="2200" dirty="0">
                <a:latin typeface="Comic Sans MS" panose="030F0702030302020204" pitchFamily="66" charset="0"/>
              </a:rPr>
              <a:t> – when a smile occurs in one person it triggers a smile in the other.</a:t>
            </a:r>
          </a:p>
          <a:p>
            <a:pPr marL="0" indent="0" eaLnBrk="1" fontAlgn="auto" hangingPunct="1">
              <a:spcAft>
                <a:spcPts val="0"/>
              </a:spcAft>
              <a:buFont typeface="Arial" panose="020B0604020202020204" pitchFamily="34" charset="0"/>
              <a:buNone/>
              <a:defRPr/>
            </a:pPr>
            <a:endParaRPr lang="en-GB" altLang="en-US" sz="2200" dirty="0">
              <a:latin typeface="Comic Sans MS" panose="030F0702030302020204" pitchFamily="66" charset="0"/>
            </a:endParaRPr>
          </a:p>
          <a:p>
            <a:pPr marL="182880" indent="-182880" eaLnBrk="1" fontAlgn="auto" hangingPunct="1">
              <a:spcAft>
                <a:spcPts val="0"/>
              </a:spcAft>
              <a:defRPr/>
            </a:pPr>
            <a:r>
              <a:rPr lang="en-GB" altLang="en-US" sz="2200" b="1" dirty="0" err="1">
                <a:latin typeface="Comic Sans MS" panose="030F0702030302020204" pitchFamily="66" charset="0"/>
              </a:rPr>
              <a:t>Tronick</a:t>
            </a:r>
            <a:r>
              <a:rPr lang="en-GB" altLang="en-US" sz="2200" b="1" dirty="0">
                <a:latin typeface="Comic Sans MS" panose="030F0702030302020204" pitchFamily="66" charset="0"/>
              </a:rPr>
              <a:t> et al</a:t>
            </a:r>
            <a:r>
              <a:rPr lang="en-GB" altLang="en-US" sz="2200" dirty="0">
                <a:latin typeface="Comic Sans MS" panose="030F0702030302020204" pitchFamily="66" charset="0"/>
              </a:rPr>
              <a:t> asked mothers who had been enjoying a dialogue with their baby to stop moving and maintain a static, unsmiling expression on their faces. </a:t>
            </a:r>
          </a:p>
          <a:p>
            <a:pPr marL="182880" indent="-182880" eaLnBrk="1" fontAlgn="auto" hangingPunct="1">
              <a:spcAft>
                <a:spcPts val="0"/>
              </a:spcAft>
              <a:defRPr/>
            </a:pPr>
            <a:r>
              <a:rPr lang="en-GB" altLang="en-US" sz="2200" dirty="0">
                <a:latin typeface="Comic Sans MS" panose="030F0702030302020204" pitchFamily="66" charset="0"/>
              </a:rPr>
              <a:t>Babies would try to tempt the mother into interaction by smiling themselves, and would become puzzled and increasingly distressed when their smile did not provoke the usual response.</a:t>
            </a:r>
          </a:p>
          <a:p>
            <a:pPr marL="182880" indent="-182880" eaLnBrk="1" fontAlgn="auto" hangingPunct="1">
              <a:spcAft>
                <a:spcPts val="0"/>
              </a:spcAft>
              <a:defRPr/>
            </a:pPr>
            <a:r>
              <a:rPr lang="en-GB" altLang="en-US" sz="2200" dirty="0">
                <a:latin typeface="Comic Sans MS" panose="030F0702030302020204" pitchFamily="66" charset="0"/>
              </a:rPr>
              <a:t>Occasional disconnections in reciprocity are thought to be beneficial for an infant’s development. However, continual disconnections can have long-term effects on an infant’s social, intellectual development</a:t>
            </a:r>
          </a:p>
        </p:txBody>
      </p:sp>
      <p:sp>
        <p:nvSpPr>
          <p:cNvPr id="10244" name="Rectangle 1">
            <a:extLst>
              <a:ext uri="{FF2B5EF4-FFF2-40B4-BE49-F238E27FC236}">
                <a16:creationId xmlns:a16="http://schemas.microsoft.com/office/drawing/2014/main" id="{75779B12-B62E-4F02-AF30-15C38756BBEC}"/>
              </a:ext>
            </a:extLst>
          </p:cNvPr>
          <p:cNvSpPr>
            <a:spLocks noChangeArrowheads="1"/>
          </p:cNvSpPr>
          <p:nvPr/>
        </p:nvSpPr>
        <p:spPr bwMode="auto">
          <a:xfrm>
            <a:off x="165100" y="5986463"/>
            <a:ext cx="720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GB" altLang="en-US">
                <a:hlinkClick r:id="rId2"/>
              </a:rPr>
              <a:t>https://www.youtube.com/watch?v=bG89Qxw30BM</a:t>
            </a:r>
          </a:p>
          <a:p>
            <a:r>
              <a:rPr lang="en-GB" altLang="en-US">
                <a:hlinkClick r:id="rId2"/>
              </a:rPr>
              <a:t>https://www.youtube.com/watch?v=vmE3NfB_HhE</a:t>
            </a:r>
            <a:r>
              <a:rPr lang="en-GB" altLang="en-US"/>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A41F-C582-4DAF-A576-01F7493984A3}"/>
              </a:ext>
            </a:extLst>
          </p:cNvPr>
          <p:cNvSpPr>
            <a:spLocks noGrp="1"/>
          </p:cNvSpPr>
          <p:nvPr>
            <p:ph type="title"/>
          </p:nvPr>
        </p:nvSpPr>
        <p:spPr/>
        <p:txBody>
          <a:bodyPr>
            <a:normAutofit fontScale="90000"/>
          </a:bodyPr>
          <a:lstStyle/>
          <a:p>
            <a:pPr eaLnBrk="1" hangingPunct="1">
              <a:defRPr/>
            </a:pPr>
            <a:r>
              <a:rPr lang="en-GB" b="1" dirty="0">
                <a:latin typeface="Comic Sans MS" pitchFamily="66" charset="0"/>
              </a:rPr>
              <a:t>Naturalistic Observations - Starter</a:t>
            </a:r>
          </a:p>
        </p:txBody>
      </p:sp>
      <p:sp>
        <p:nvSpPr>
          <p:cNvPr id="11267" name="Content Placeholder 2">
            <a:extLst>
              <a:ext uri="{FF2B5EF4-FFF2-40B4-BE49-F238E27FC236}">
                <a16:creationId xmlns:a16="http://schemas.microsoft.com/office/drawing/2014/main" id="{57F3AC62-7B1D-4D75-A6C4-4C9C6EE59F11}"/>
              </a:ext>
            </a:extLst>
          </p:cNvPr>
          <p:cNvSpPr>
            <a:spLocks noGrp="1"/>
          </p:cNvSpPr>
          <p:nvPr>
            <p:ph idx="1"/>
          </p:nvPr>
        </p:nvSpPr>
        <p:spPr>
          <a:ln w="38100">
            <a:solidFill>
              <a:schemeClr val="accent1"/>
            </a:solidFill>
            <a:miter lim="800000"/>
            <a:headEnd/>
            <a:tailEnd/>
          </a:ln>
        </p:spPr>
        <p:txBody>
          <a:bodyPr/>
          <a:lstStyle/>
          <a:p>
            <a:pPr eaLnBrk="1" hangingPunct="1"/>
            <a:r>
              <a:rPr lang="en-GB" altLang="en-US" b="1">
                <a:latin typeface="Comic Sans MS" panose="030F0702030302020204" pitchFamily="66" charset="0"/>
              </a:rPr>
              <a:t>On your own, complete the match up activity on your desk.</a:t>
            </a:r>
          </a:p>
        </p:txBody>
      </p:sp>
      <p:pic>
        <p:nvPicPr>
          <p:cNvPr id="11268" name="Picture 2" descr="C:\Users\catherine.eccleston\AppData\Local\Microsoft\Windows\Temporary Internet Files\Content.IE5\E0OZQ6C3\dglxasset[1].png">
            <a:extLst>
              <a:ext uri="{FF2B5EF4-FFF2-40B4-BE49-F238E27FC236}">
                <a16:creationId xmlns:a16="http://schemas.microsoft.com/office/drawing/2014/main" id="{3433ABD7-E91C-4D8B-9D9F-14E866116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2852738"/>
            <a:ext cx="329882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4297-A236-48EE-B9E5-00639A467A70}"/>
              </a:ext>
            </a:extLst>
          </p:cNvPr>
          <p:cNvSpPr>
            <a:spLocks noGrp="1"/>
          </p:cNvSpPr>
          <p:nvPr>
            <p:ph type="ctrTitle"/>
          </p:nvPr>
        </p:nvSpPr>
        <p:spPr>
          <a:xfrm>
            <a:off x="684213" y="908050"/>
            <a:ext cx="7772400" cy="1470025"/>
          </a:xfrm>
        </p:spPr>
        <p:txBody>
          <a:bodyPr/>
          <a:lstStyle/>
          <a:p>
            <a:pPr algn="ctr" eaLnBrk="1" hangingPunct="1">
              <a:defRPr/>
            </a:pPr>
            <a:r>
              <a:rPr lang="en-GB" b="1" dirty="0">
                <a:latin typeface="Comic Sans MS" pitchFamily="66" charset="0"/>
              </a:rPr>
              <a:t>Naturalistic Observations</a:t>
            </a:r>
          </a:p>
        </p:txBody>
      </p:sp>
      <p:pic>
        <p:nvPicPr>
          <p:cNvPr id="12291" name="Picture 2" descr="C:\Users\catherine.eccleston\AppData\Local\Microsoft\Windows\Temporary Internet Files\Content.IE5\BVR0OB7D\MC900348797[1].wmf">
            <a:extLst>
              <a:ext uri="{FF2B5EF4-FFF2-40B4-BE49-F238E27FC236}">
                <a16:creationId xmlns:a16="http://schemas.microsoft.com/office/drawing/2014/main" id="{4833E28F-A9A2-4591-AAE2-A8B1DFEAA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2636838"/>
            <a:ext cx="4416425"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13DE-1179-4C78-B241-E1BD3FAF2B91}"/>
              </a:ext>
            </a:extLst>
          </p:cNvPr>
          <p:cNvSpPr>
            <a:spLocks noGrp="1"/>
          </p:cNvSpPr>
          <p:nvPr>
            <p:ph type="title"/>
          </p:nvPr>
        </p:nvSpPr>
        <p:spPr>
          <a:xfrm>
            <a:off x="457200" y="274638"/>
            <a:ext cx="8229600" cy="633412"/>
          </a:xfrm>
        </p:spPr>
        <p:txBody>
          <a:bodyPr/>
          <a:lstStyle/>
          <a:p>
            <a:pPr algn="ctr" eaLnBrk="1" hangingPunct="1">
              <a:defRPr/>
            </a:pPr>
            <a:r>
              <a:rPr lang="en-GB" sz="3500" b="1" dirty="0">
                <a:latin typeface="Comic Sans MS" pitchFamily="66" charset="0"/>
              </a:rPr>
              <a:t>Different Types of Observations</a:t>
            </a:r>
          </a:p>
        </p:txBody>
      </p:sp>
      <p:sp>
        <p:nvSpPr>
          <p:cNvPr id="5" name="Rectangle 4">
            <a:extLst>
              <a:ext uri="{FF2B5EF4-FFF2-40B4-BE49-F238E27FC236}">
                <a16:creationId xmlns:a16="http://schemas.microsoft.com/office/drawing/2014/main" id="{2805D2D9-83B3-4F8F-8283-360D90809CFB}"/>
              </a:ext>
            </a:extLst>
          </p:cNvPr>
          <p:cNvSpPr/>
          <p:nvPr/>
        </p:nvSpPr>
        <p:spPr>
          <a:xfrm>
            <a:off x="276225" y="1074738"/>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Naturalistic Observation</a:t>
            </a:r>
          </a:p>
        </p:txBody>
      </p:sp>
      <p:sp>
        <p:nvSpPr>
          <p:cNvPr id="7" name="Rectangle 6">
            <a:extLst>
              <a:ext uri="{FF2B5EF4-FFF2-40B4-BE49-F238E27FC236}">
                <a16:creationId xmlns:a16="http://schemas.microsoft.com/office/drawing/2014/main" id="{2E1759B6-A0D3-4CB4-B944-9AF912B49155}"/>
              </a:ext>
            </a:extLst>
          </p:cNvPr>
          <p:cNvSpPr/>
          <p:nvPr/>
        </p:nvSpPr>
        <p:spPr>
          <a:xfrm>
            <a:off x="250825" y="2241550"/>
            <a:ext cx="3816350" cy="7191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Participant Observation</a:t>
            </a:r>
          </a:p>
        </p:txBody>
      </p:sp>
      <p:sp>
        <p:nvSpPr>
          <p:cNvPr id="8" name="Rectangle 7">
            <a:extLst>
              <a:ext uri="{FF2B5EF4-FFF2-40B4-BE49-F238E27FC236}">
                <a16:creationId xmlns:a16="http://schemas.microsoft.com/office/drawing/2014/main" id="{FD313F2B-CCCF-405D-B384-2CFD20D32E03}"/>
              </a:ext>
            </a:extLst>
          </p:cNvPr>
          <p:cNvSpPr/>
          <p:nvPr/>
        </p:nvSpPr>
        <p:spPr>
          <a:xfrm>
            <a:off x="276225" y="3490913"/>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Non-Participant Observation</a:t>
            </a:r>
          </a:p>
        </p:txBody>
      </p:sp>
      <p:sp>
        <p:nvSpPr>
          <p:cNvPr id="9" name="Rectangle 8">
            <a:extLst>
              <a:ext uri="{FF2B5EF4-FFF2-40B4-BE49-F238E27FC236}">
                <a16:creationId xmlns:a16="http://schemas.microsoft.com/office/drawing/2014/main" id="{53752484-A0C0-47CC-A2BB-BBBBC217FECB}"/>
              </a:ext>
            </a:extLst>
          </p:cNvPr>
          <p:cNvSpPr/>
          <p:nvPr/>
        </p:nvSpPr>
        <p:spPr>
          <a:xfrm>
            <a:off x="276225" y="4724400"/>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Disclosed Observation</a:t>
            </a:r>
          </a:p>
        </p:txBody>
      </p:sp>
      <p:sp>
        <p:nvSpPr>
          <p:cNvPr id="10" name="Rectangle 9">
            <a:extLst>
              <a:ext uri="{FF2B5EF4-FFF2-40B4-BE49-F238E27FC236}">
                <a16:creationId xmlns:a16="http://schemas.microsoft.com/office/drawing/2014/main" id="{166AEF4B-AFB3-4689-8D64-14151915752E}"/>
              </a:ext>
            </a:extLst>
          </p:cNvPr>
          <p:cNvSpPr/>
          <p:nvPr/>
        </p:nvSpPr>
        <p:spPr>
          <a:xfrm>
            <a:off x="276225" y="5821363"/>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Undisclosed Observation</a:t>
            </a:r>
          </a:p>
        </p:txBody>
      </p:sp>
      <p:sp>
        <p:nvSpPr>
          <p:cNvPr id="11" name="Rectangle 10">
            <a:extLst>
              <a:ext uri="{FF2B5EF4-FFF2-40B4-BE49-F238E27FC236}">
                <a16:creationId xmlns:a16="http://schemas.microsoft.com/office/drawing/2014/main" id="{3A37AF9F-A06D-48F6-BC2B-0C947C916778}"/>
              </a:ext>
            </a:extLst>
          </p:cNvPr>
          <p:cNvSpPr/>
          <p:nvPr/>
        </p:nvSpPr>
        <p:spPr>
          <a:xfrm>
            <a:off x="4960938" y="874713"/>
            <a:ext cx="3816350" cy="8985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latin typeface="Comic Sans MS" pitchFamily="66" charset="0"/>
              </a:rPr>
              <a:t>Involves the observer becoming directly involved in the activities of the people being studied.</a:t>
            </a:r>
          </a:p>
        </p:txBody>
      </p:sp>
      <p:sp>
        <p:nvSpPr>
          <p:cNvPr id="12" name="Rectangle 11">
            <a:extLst>
              <a:ext uri="{FF2B5EF4-FFF2-40B4-BE49-F238E27FC236}">
                <a16:creationId xmlns:a16="http://schemas.microsoft.com/office/drawing/2014/main" id="{28001AB7-D93F-4A29-B36B-7007E06664AD}"/>
              </a:ext>
            </a:extLst>
          </p:cNvPr>
          <p:cNvSpPr/>
          <p:nvPr/>
        </p:nvSpPr>
        <p:spPr>
          <a:xfrm>
            <a:off x="4946650" y="4535488"/>
            <a:ext cx="3816350" cy="115093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latin typeface="Comic Sans MS" pitchFamily="66" charset="0"/>
              </a:rPr>
              <a:t>Participants are unaware that they are being observed (they have not given their permission prior to the observation).</a:t>
            </a:r>
          </a:p>
        </p:txBody>
      </p:sp>
      <p:sp>
        <p:nvSpPr>
          <p:cNvPr id="13" name="Rectangle 12">
            <a:extLst>
              <a:ext uri="{FF2B5EF4-FFF2-40B4-BE49-F238E27FC236}">
                <a16:creationId xmlns:a16="http://schemas.microsoft.com/office/drawing/2014/main" id="{F7BDA13B-F7F8-42D0-846F-9FDE8595D2F1}"/>
              </a:ext>
            </a:extLst>
          </p:cNvPr>
          <p:cNvSpPr/>
          <p:nvPr/>
        </p:nvSpPr>
        <p:spPr>
          <a:xfrm>
            <a:off x="4960938" y="3105150"/>
            <a:ext cx="3816350" cy="13684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latin typeface="Comic Sans MS" pitchFamily="66" charset="0"/>
              </a:rPr>
              <a:t>The observation of behaviours in a natural setting. The researcher makes no attempt to influence the behaviour of those being observed.</a:t>
            </a:r>
          </a:p>
        </p:txBody>
      </p:sp>
      <p:sp>
        <p:nvSpPr>
          <p:cNvPr id="14" name="Rectangle 13">
            <a:extLst>
              <a:ext uri="{FF2B5EF4-FFF2-40B4-BE49-F238E27FC236}">
                <a16:creationId xmlns:a16="http://schemas.microsoft.com/office/drawing/2014/main" id="{211F1BA1-C636-4AC8-AB12-54F13B19A259}"/>
              </a:ext>
            </a:extLst>
          </p:cNvPr>
          <p:cNvSpPr/>
          <p:nvPr/>
        </p:nvSpPr>
        <p:spPr>
          <a:xfrm>
            <a:off x="4946650" y="1898650"/>
            <a:ext cx="3816350" cy="108108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latin typeface="Comic Sans MS" pitchFamily="66" charset="0"/>
              </a:rPr>
              <a:t>Participants are aware that they are being observed (they have given their permission/consent to the observer).</a:t>
            </a:r>
          </a:p>
        </p:txBody>
      </p:sp>
      <p:sp>
        <p:nvSpPr>
          <p:cNvPr id="15" name="Rectangle 14">
            <a:extLst>
              <a:ext uri="{FF2B5EF4-FFF2-40B4-BE49-F238E27FC236}">
                <a16:creationId xmlns:a16="http://schemas.microsoft.com/office/drawing/2014/main" id="{1BDD7099-57A3-4253-904B-4EF6670F1C04}"/>
              </a:ext>
            </a:extLst>
          </p:cNvPr>
          <p:cNvSpPr/>
          <p:nvPr/>
        </p:nvSpPr>
        <p:spPr>
          <a:xfrm>
            <a:off x="4932363" y="5805488"/>
            <a:ext cx="3816350" cy="100806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400" dirty="0">
                <a:latin typeface="Comic Sans MS" pitchFamily="66" charset="0"/>
              </a:rPr>
              <a:t>Involves the researcher observing the behaviour from a distance; the observer does not become actively involved in the behaviour being studied.</a:t>
            </a:r>
          </a:p>
        </p:txBody>
      </p:sp>
      <p:cxnSp>
        <p:nvCxnSpPr>
          <p:cNvPr id="16" name="Straight Arrow Connector 15">
            <a:extLst>
              <a:ext uri="{FF2B5EF4-FFF2-40B4-BE49-F238E27FC236}">
                <a16:creationId xmlns:a16="http://schemas.microsoft.com/office/drawing/2014/main" id="{AEC81564-D830-4CFB-B05E-A3CF5900F1FF}"/>
              </a:ext>
            </a:extLst>
          </p:cNvPr>
          <p:cNvCxnSpPr/>
          <p:nvPr/>
        </p:nvCxnSpPr>
        <p:spPr>
          <a:xfrm flipV="1">
            <a:off x="3924300" y="1196975"/>
            <a:ext cx="1223963" cy="140493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6968098-7A7B-4F5A-AB6C-A7C547486FA6}"/>
              </a:ext>
            </a:extLst>
          </p:cNvPr>
          <p:cNvCxnSpPr/>
          <p:nvPr/>
        </p:nvCxnSpPr>
        <p:spPr>
          <a:xfrm flipH="1">
            <a:off x="3635375" y="2708275"/>
            <a:ext cx="1441450" cy="23050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ACEBA23-D846-4E16-AFD4-ECCC020C4D36}"/>
              </a:ext>
            </a:extLst>
          </p:cNvPr>
          <p:cNvCxnSpPr/>
          <p:nvPr/>
        </p:nvCxnSpPr>
        <p:spPr>
          <a:xfrm flipH="1" flipV="1">
            <a:off x="3708400" y="1323975"/>
            <a:ext cx="1368425" cy="27527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673CE74-0B27-4C45-B182-D3D715E519D1}"/>
              </a:ext>
            </a:extLst>
          </p:cNvPr>
          <p:cNvCxnSpPr/>
          <p:nvPr/>
        </p:nvCxnSpPr>
        <p:spPr>
          <a:xfrm flipH="1">
            <a:off x="3924300" y="5111750"/>
            <a:ext cx="1152525" cy="10699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2F5D7DE-A8F2-409D-AF91-B3539D58B036}"/>
              </a:ext>
            </a:extLst>
          </p:cNvPr>
          <p:cNvCxnSpPr/>
          <p:nvPr/>
        </p:nvCxnSpPr>
        <p:spPr>
          <a:xfrm flipH="1" flipV="1">
            <a:off x="3851275" y="3851275"/>
            <a:ext cx="1296988" cy="27463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EB7D632-070D-4DB8-8196-32E42F84246A}"/>
              </a:ext>
            </a:extLst>
          </p:cNvPr>
          <p:cNvSpPr/>
          <p:nvPr/>
        </p:nvSpPr>
        <p:spPr>
          <a:xfrm>
            <a:off x="1331913" y="5516563"/>
            <a:ext cx="2879725" cy="100012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5" name="Oval 4">
            <a:extLst>
              <a:ext uri="{FF2B5EF4-FFF2-40B4-BE49-F238E27FC236}">
                <a16:creationId xmlns:a16="http://schemas.microsoft.com/office/drawing/2014/main" id="{B59C871A-CC7D-486F-8ED1-58255F5D3B12}"/>
              </a:ext>
            </a:extLst>
          </p:cNvPr>
          <p:cNvSpPr/>
          <p:nvPr/>
        </p:nvSpPr>
        <p:spPr>
          <a:xfrm>
            <a:off x="609600" y="404813"/>
            <a:ext cx="2954338" cy="10080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2" name="Title 1">
            <a:extLst>
              <a:ext uri="{FF2B5EF4-FFF2-40B4-BE49-F238E27FC236}">
                <a16:creationId xmlns:a16="http://schemas.microsoft.com/office/drawing/2014/main" id="{371A2055-24A1-401B-BC56-D5074120FA04}"/>
              </a:ext>
            </a:extLst>
          </p:cNvPr>
          <p:cNvSpPr>
            <a:spLocks noGrp="1"/>
          </p:cNvSpPr>
          <p:nvPr>
            <p:ph type="title"/>
          </p:nvPr>
        </p:nvSpPr>
        <p:spPr/>
        <p:txBody>
          <a:bodyPr/>
          <a:lstStyle/>
          <a:p>
            <a:pPr eaLnBrk="1" hangingPunct="1">
              <a:defRPr/>
            </a:pPr>
            <a:r>
              <a:rPr lang="en-GB" b="1" dirty="0">
                <a:latin typeface="Comic Sans MS" pitchFamily="66" charset="0"/>
              </a:rPr>
              <a:t>Participant / Non Participant</a:t>
            </a:r>
          </a:p>
        </p:txBody>
      </p:sp>
      <p:sp>
        <p:nvSpPr>
          <p:cNvPr id="14341" name="Title 1">
            <a:extLst>
              <a:ext uri="{FF2B5EF4-FFF2-40B4-BE49-F238E27FC236}">
                <a16:creationId xmlns:a16="http://schemas.microsoft.com/office/drawing/2014/main" id="{06D9F44F-6A4D-43E4-B1F8-6CBB8BA744D2}"/>
              </a:ext>
            </a:extLst>
          </p:cNvPr>
          <p:cNvSpPr txBox="1">
            <a:spLocks/>
          </p:cNvSpPr>
          <p:nvPr/>
        </p:nvSpPr>
        <p:spPr bwMode="auto">
          <a:xfrm>
            <a:off x="609600" y="53736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GB" altLang="en-US" sz="4400">
                <a:latin typeface="Comic Sans MS" panose="030F0702030302020204" pitchFamily="66" charset="0"/>
              </a:rPr>
              <a:t>Disclosed / Undisclosed</a:t>
            </a:r>
          </a:p>
        </p:txBody>
      </p:sp>
      <p:pic>
        <p:nvPicPr>
          <p:cNvPr id="14342" name="Picture 2" descr="http://images4.fanpop.com/image/photos/23500000/Jo-Frost-supernanny-23526682-624-351.jpg">
            <a:extLst>
              <a:ext uri="{FF2B5EF4-FFF2-40B4-BE49-F238E27FC236}">
                <a16:creationId xmlns:a16="http://schemas.microsoft.com/office/drawing/2014/main" id="{6552774F-534B-453A-98DB-2FE268B65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00213"/>
            <a:ext cx="59436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Clarity</Template>
  <TotalTime>3799</TotalTime>
  <Words>1839</Words>
  <Application>Microsoft Office PowerPoint</Application>
  <PresentationFormat>On-screen Show (4:3)</PresentationFormat>
  <Paragraphs>269</Paragraphs>
  <Slides>34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Comic Sans MS</vt:lpstr>
      <vt:lpstr>Wingdings</vt:lpstr>
      <vt:lpstr>Clarity</vt:lpstr>
      <vt:lpstr>ATTACHMENTS</vt:lpstr>
      <vt:lpstr>Attachments – What are they?</vt:lpstr>
      <vt:lpstr>                          Reciprocity</vt:lpstr>
      <vt:lpstr>                          Reciprocity</vt:lpstr>
      <vt:lpstr>Reciprocity</vt:lpstr>
      <vt:lpstr>Naturalistic Observations - Starter</vt:lpstr>
      <vt:lpstr>Naturalistic Observations</vt:lpstr>
      <vt:lpstr>Different Types of Observations</vt:lpstr>
      <vt:lpstr>Participant / Non Participant</vt:lpstr>
      <vt:lpstr>Participant / Non Participant</vt:lpstr>
      <vt:lpstr>Participant / Non Participant</vt:lpstr>
      <vt:lpstr>Using Observations and Collecting Data</vt:lpstr>
      <vt:lpstr>Collecting Data – Over to You!</vt:lpstr>
      <vt:lpstr>Collecting Quantitative Data – Behaviour Schedules</vt:lpstr>
      <vt:lpstr>Behaviour Schedule</vt:lpstr>
      <vt:lpstr>A Perfect Behaviour Schedule?</vt:lpstr>
      <vt:lpstr>Behaviour Schedule</vt:lpstr>
      <vt:lpstr>Designing Your Own Observation</vt:lpstr>
      <vt:lpstr>Time to Conduct Your Observation</vt:lpstr>
      <vt:lpstr>Pilot Study</vt:lpstr>
      <vt:lpstr>Designing Your Own Observation</vt:lpstr>
      <vt:lpstr>Inter-Rater Reliability</vt:lpstr>
      <vt:lpstr>Evaluating Naturalistic Observations</vt:lpstr>
      <vt:lpstr>Naturalistic Observations - Plenary</vt:lpstr>
      <vt:lpstr> Interactional Synchrony</vt:lpstr>
      <vt:lpstr>  Research by Meltzoff &amp; Moore</vt:lpstr>
      <vt:lpstr>Evaluation of Research into Care-Giver and Infant Interactions</vt:lpstr>
      <vt:lpstr>Evaluation of Research into Care-Giver and Infant Interactions</vt:lpstr>
      <vt:lpstr>Evaluation of Research into Care-Giver and Infant Interactions</vt:lpstr>
      <vt:lpstr>Differences between Reciprocity and Interactional Synchrony </vt:lpstr>
      <vt:lpstr>  Exam Questions</vt:lpstr>
      <vt:lpstr>   Apply it!</vt:lpstr>
      <vt:lpstr>Differences between Reciprocity and Interactional Synchrony </vt:lpstr>
      <vt:lpstr>Different Types of Observations</vt:lpstr>
    </vt:vector>
  </TitlesOfParts>
  <Company>WHTC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Shelly Masters</dc:creator>
  <cp:lastModifiedBy>Catherine Molyneux</cp:lastModifiedBy>
  <cp:revision>36</cp:revision>
  <dcterms:created xsi:type="dcterms:W3CDTF">2009-10-30T12:03:44Z</dcterms:created>
  <dcterms:modified xsi:type="dcterms:W3CDTF">2021-01-21T22:58:01Z</dcterms:modified>
</cp:coreProperties>
</file>