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1" r:id="rId3"/>
    <p:sldId id="258" r:id="rId4"/>
    <p:sldId id="259" r:id="rId5"/>
    <p:sldId id="260" r:id="rId6"/>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9C47082-8128-49C2-9628-51E01D58DFE5}" type="datetimeFigureOut">
              <a:rPr lang="en-GB" smtClean="0"/>
              <a:t>08/12/2015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147FAF-970A-4F76-A84D-F0EC279989EE}" type="slidenum">
              <a:rPr lang="en-GB" smtClean="0"/>
              <a:t>‹#›</a:t>
            </a:fld>
            <a:endParaRPr lang="en-GB"/>
          </a:p>
        </p:txBody>
      </p:sp>
    </p:spTree>
    <p:extLst>
      <p:ext uri="{BB962C8B-B14F-4D97-AF65-F5344CB8AC3E}">
        <p14:creationId xmlns:p14="http://schemas.microsoft.com/office/powerpoint/2010/main" val="14096000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9C47082-8128-49C2-9628-51E01D58DFE5}" type="datetimeFigureOut">
              <a:rPr lang="en-GB" smtClean="0"/>
              <a:t>08/12/2015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147FAF-970A-4F76-A84D-F0EC279989EE}" type="slidenum">
              <a:rPr lang="en-GB" smtClean="0"/>
              <a:t>‹#›</a:t>
            </a:fld>
            <a:endParaRPr lang="en-GB"/>
          </a:p>
        </p:txBody>
      </p:sp>
    </p:spTree>
    <p:extLst>
      <p:ext uri="{BB962C8B-B14F-4D97-AF65-F5344CB8AC3E}">
        <p14:creationId xmlns:p14="http://schemas.microsoft.com/office/powerpoint/2010/main" val="70485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9C47082-8128-49C2-9628-51E01D58DFE5}" type="datetimeFigureOut">
              <a:rPr lang="en-GB" smtClean="0"/>
              <a:t>08/12/2015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147FAF-970A-4F76-A84D-F0EC279989EE}" type="slidenum">
              <a:rPr lang="en-GB" smtClean="0"/>
              <a:t>‹#›</a:t>
            </a:fld>
            <a:endParaRPr lang="en-GB"/>
          </a:p>
        </p:txBody>
      </p:sp>
    </p:spTree>
    <p:extLst>
      <p:ext uri="{BB962C8B-B14F-4D97-AF65-F5344CB8AC3E}">
        <p14:creationId xmlns:p14="http://schemas.microsoft.com/office/powerpoint/2010/main" val="314893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9C47082-8128-49C2-9628-51E01D58DFE5}" type="datetimeFigureOut">
              <a:rPr lang="en-GB" smtClean="0"/>
              <a:t>08/12/2015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147FAF-970A-4F76-A84D-F0EC279989EE}" type="slidenum">
              <a:rPr lang="en-GB" smtClean="0"/>
              <a:t>‹#›</a:t>
            </a:fld>
            <a:endParaRPr lang="en-GB"/>
          </a:p>
        </p:txBody>
      </p:sp>
    </p:spTree>
    <p:extLst>
      <p:ext uri="{BB962C8B-B14F-4D97-AF65-F5344CB8AC3E}">
        <p14:creationId xmlns:p14="http://schemas.microsoft.com/office/powerpoint/2010/main" val="1042307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C47082-8128-49C2-9628-51E01D58DFE5}" type="datetimeFigureOut">
              <a:rPr lang="en-GB" smtClean="0"/>
              <a:t>08/12/2015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147FAF-970A-4F76-A84D-F0EC279989EE}" type="slidenum">
              <a:rPr lang="en-GB" smtClean="0"/>
              <a:t>‹#›</a:t>
            </a:fld>
            <a:endParaRPr lang="en-GB"/>
          </a:p>
        </p:txBody>
      </p:sp>
    </p:spTree>
    <p:extLst>
      <p:ext uri="{BB962C8B-B14F-4D97-AF65-F5344CB8AC3E}">
        <p14:creationId xmlns:p14="http://schemas.microsoft.com/office/powerpoint/2010/main" val="32302311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9C47082-8128-49C2-9628-51E01D58DFE5}" type="datetimeFigureOut">
              <a:rPr lang="en-GB" smtClean="0"/>
              <a:t>08/12/2015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C147FAF-970A-4F76-A84D-F0EC279989EE}" type="slidenum">
              <a:rPr lang="en-GB" smtClean="0"/>
              <a:t>‹#›</a:t>
            </a:fld>
            <a:endParaRPr lang="en-GB"/>
          </a:p>
        </p:txBody>
      </p:sp>
    </p:spTree>
    <p:extLst>
      <p:ext uri="{BB962C8B-B14F-4D97-AF65-F5344CB8AC3E}">
        <p14:creationId xmlns:p14="http://schemas.microsoft.com/office/powerpoint/2010/main" val="979352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9C47082-8128-49C2-9628-51E01D58DFE5}" type="datetimeFigureOut">
              <a:rPr lang="en-GB" smtClean="0"/>
              <a:t>08/12/2015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C147FAF-970A-4F76-A84D-F0EC279989EE}" type="slidenum">
              <a:rPr lang="en-GB" smtClean="0"/>
              <a:t>‹#›</a:t>
            </a:fld>
            <a:endParaRPr lang="en-GB"/>
          </a:p>
        </p:txBody>
      </p:sp>
    </p:spTree>
    <p:extLst>
      <p:ext uri="{BB962C8B-B14F-4D97-AF65-F5344CB8AC3E}">
        <p14:creationId xmlns:p14="http://schemas.microsoft.com/office/powerpoint/2010/main" val="2280989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9C47082-8128-49C2-9628-51E01D58DFE5}" type="datetimeFigureOut">
              <a:rPr lang="en-GB" smtClean="0"/>
              <a:t>08/12/2015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C147FAF-970A-4F76-A84D-F0EC279989EE}" type="slidenum">
              <a:rPr lang="en-GB" smtClean="0"/>
              <a:t>‹#›</a:t>
            </a:fld>
            <a:endParaRPr lang="en-GB"/>
          </a:p>
        </p:txBody>
      </p:sp>
    </p:spTree>
    <p:extLst>
      <p:ext uri="{BB962C8B-B14F-4D97-AF65-F5344CB8AC3E}">
        <p14:creationId xmlns:p14="http://schemas.microsoft.com/office/powerpoint/2010/main" val="2511861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C47082-8128-49C2-9628-51E01D58DFE5}" type="datetimeFigureOut">
              <a:rPr lang="en-GB" smtClean="0"/>
              <a:t>08/12/2015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C147FAF-970A-4F76-A84D-F0EC279989EE}" type="slidenum">
              <a:rPr lang="en-GB" smtClean="0"/>
              <a:t>‹#›</a:t>
            </a:fld>
            <a:endParaRPr lang="en-GB"/>
          </a:p>
        </p:txBody>
      </p:sp>
    </p:spTree>
    <p:extLst>
      <p:ext uri="{BB962C8B-B14F-4D97-AF65-F5344CB8AC3E}">
        <p14:creationId xmlns:p14="http://schemas.microsoft.com/office/powerpoint/2010/main" val="4282413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C47082-8128-49C2-9628-51E01D58DFE5}" type="datetimeFigureOut">
              <a:rPr lang="en-GB" smtClean="0"/>
              <a:t>08/12/2015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C147FAF-970A-4F76-A84D-F0EC279989EE}" type="slidenum">
              <a:rPr lang="en-GB" smtClean="0"/>
              <a:t>‹#›</a:t>
            </a:fld>
            <a:endParaRPr lang="en-GB"/>
          </a:p>
        </p:txBody>
      </p:sp>
    </p:spTree>
    <p:extLst>
      <p:ext uri="{BB962C8B-B14F-4D97-AF65-F5344CB8AC3E}">
        <p14:creationId xmlns:p14="http://schemas.microsoft.com/office/powerpoint/2010/main" val="79264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C47082-8128-49C2-9628-51E01D58DFE5}" type="datetimeFigureOut">
              <a:rPr lang="en-GB" smtClean="0"/>
              <a:t>08/12/2015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C147FAF-970A-4F76-A84D-F0EC279989EE}" type="slidenum">
              <a:rPr lang="en-GB" smtClean="0"/>
              <a:t>‹#›</a:t>
            </a:fld>
            <a:endParaRPr lang="en-GB"/>
          </a:p>
        </p:txBody>
      </p:sp>
    </p:spTree>
    <p:extLst>
      <p:ext uri="{BB962C8B-B14F-4D97-AF65-F5344CB8AC3E}">
        <p14:creationId xmlns:p14="http://schemas.microsoft.com/office/powerpoint/2010/main" val="3554628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C47082-8128-49C2-9628-51E01D58DFE5}" type="datetimeFigureOut">
              <a:rPr lang="en-GB" smtClean="0"/>
              <a:t>08/12/2015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147FAF-970A-4F76-A84D-F0EC279989EE}" type="slidenum">
              <a:rPr lang="en-GB" smtClean="0"/>
              <a:t>‹#›</a:t>
            </a:fld>
            <a:endParaRPr lang="en-GB"/>
          </a:p>
        </p:txBody>
      </p:sp>
    </p:spTree>
    <p:extLst>
      <p:ext uri="{BB962C8B-B14F-4D97-AF65-F5344CB8AC3E}">
        <p14:creationId xmlns:p14="http://schemas.microsoft.com/office/powerpoint/2010/main" val="28990296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Autofit/>
          </a:bodyPr>
          <a:lstStyle/>
          <a:p>
            <a:pPr marL="0" indent="0" algn="ctr">
              <a:buNone/>
            </a:pPr>
            <a:r>
              <a:rPr lang="en-US" sz="2000" b="1" i="1" dirty="0" smtClean="0">
                <a:latin typeface="+mj-lt"/>
              </a:rPr>
              <a:t>Q1.</a:t>
            </a:r>
            <a:r>
              <a:rPr lang="en-US" sz="2000" i="1" dirty="0">
                <a:latin typeface="+mj-lt"/>
              </a:rPr>
              <a:t> What is meant by the term 'attachment'?</a:t>
            </a:r>
            <a:endParaRPr lang="en-GB" sz="2000" i="1" dirty="0">
              <a:latin typeface="+mj-lt"/>
            </a:endParaRPr>
          </a:p>
          <a:p>
            <a:pPr marL="0" indent="0">
              <a:buNone/>
            </a:pPr>
            <a:endParaRPr lang="en-GB" sz="2000" dirty="0" smtClean="0">
              <a:latin typeface="+mj-lt"/>
            </a:endParaRPr>
          </a:p>
          <a:p>
            <a:pPr marL="0" indent="0">
              <a:buNone/>
            </a:pPr>
            <a:endParaRPr lang="en-US" sz="2000" b="1" dirty="0" smtClean="0">
              <a:latin typeface="+mj-lt"/>
            </a:endParaRPr>
          </a:p>
          <a:p>
            <a:pPr marL="0" indent="0">
              <a:buNone/>
            </a:pPr>
            <a:endParaRPr lang="en-US" sz="2000" b="1" dirty="0">
              <a:latin typeface="+mj-lt"/>
            </a:endParaRPr>
          </a:p>
          <a:p>
            <a:pPr marL="0" indent="0">
              <a:buNone/>
            </a:pPr>
            <a:endParaRPr lang="en-US" sz="2000" b="1" dirty="0" smtClean="0">
              <a:latin typeface="+mj-lt"/>
            </a:endParaRPr>
          </a:p>
          <a:p>
            <a:pPr marL="0" indent="0">
              <a:buNone/>
            </a:pPr>
            <a:r>
              <a:rPr lang="en-US" sz="2000" b="1" dirty="0" smtClean="0">
                <a:latin typeface="+mj-lt"/>
              </a:rPr>
              <a:t>Mark Scheme Question 2</a:t>
            </a:r>
            <a:r>
              <a:rPr lang="en-US" sz="2000" b="1" dirty="0">
                <a:latin typeface="+mj-lt"/>
              </a:rPr>
              <a:t>.</a:t>
            </a:r>
            <a:r>
              <a:rPr lang="en-US" sz="2000" dirty="0">
                <a:latin typeface="+mj-lt"/>
              </a:rPr>
              <a:t> </a:t>
            </a:r>
            <a:endParaRPr lang="en-GB" sz="2000" dirty="0">
              <a:latin typeface="+mj-lt"/>
            </a:endParaRPr>
          </a:p>
          <a:p>
            <a:pPr marL="0" indent="0">
              <a:buNone/>
            </a:pPr>
            <a:r>
              <a:rPr lang="en-US" sz="2000" b="1" dirty="0">
                <a:latin typeface="+mj-lt"/>
              </a:rPr>
              <a:t>AO1 = 2</a:t>
            </a:r>
            <a:endParaRPr lang="en-GB" sz="2000" dirty="0">
              <a:latin typeface="+mj-lt"/>
            </a:endParaRPr>
          </a:p>
          <a:p>
            <a:pPr marL="0" indent="0">
              <a:buNone/>
            </a:pPr>
            <a:r>
              <a:rPr lang="en-US" sz="2000" dirty="0">
                <a:latin typeface="+mj-lt"/>
              </a:rPr>
              <a:t>Attachment can be defined as an emotional relationship between two people in which each seeks closeness and feels more secure when in the presence of the attachment figure. </a:t>
            </a:r>
            <a:endParaRPr lang="en-US" sz="2000" dirty="0" smtClean="0">
              <a:latin typeface="+mj-lt"/>
            </a:endParaRPr>
          </a:p>
          <a:p>
            <a:r>
              <a:rPr lang="en-US" sz="2000" dirty="0" smtClean="0">
                <a:latin typeface="+mj-lt"/>
              </a:rPr>
              <a:t>1 </a:t>
            </a:r>
            <a:r>
              <a:rPr lang="en-US" sz="2000" dirty="0">
                <a:latin typeface="+mj-lt"/>
              </a:rPr>
              <a:t>mark for a very brief or slightly muddled answer e.g. an emotional </a:t>
            </a:r>
            <a:r>
              <a:rPr lang="en-US" sz="2000" dirty="0" smtClean="0">
                <a:latin typeface="+mj-lt"/>
              </a:rPr>
              <a:t>bond.</a:t>
            </a:r>
          </a:p>
          <a:p>
            <a:r>
              <a:rPr lang="en-US" sz="2000" dirty="0" smtClean="0">
                <a:latin typeface="+mj-lt"/>
              </a:rPr>
              <a:t>2nd </a:t>
            </a:r>
            <a:r>
              <a:rPr lang="en-US" sz="2000" dirty="0">
                <a:latin typeface="+mj-lt"/>
              </a:rPr>
              <a:t>mark for accurate elaboration e.g. an emotional bond between two people.</a:t>
            </a:r>
            <a:endParaRPr lang="en-GB" sz="2000" dirty="0">
              <a:latin typeface="+mj-lt"/>
            </a:endParaRPr>
          </a:p>
          <a:p>
            <a:pPr marL="0" indent="0">
              <a:buNone/>
            </a:pPr>
            <a:endParaRPr lang="en-GB" sz="2000" dirty="0">
              <a:latin typeface="+mj-lt"/>
            </a:endParaRPr>
          </a:p>
        </p:txBody>
      </p:sp>
    </p:spTree>
    <p:extLst>
      <p:ext uri="{BB962C8B-B14F-4D97-AF65-F5344CB8AC3E}">
        <p14:creationId xmlns:p14="http://schemas.microsoft.com/office/powerpoint/2010/main" val="29925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Autofit/>
          </a:bodyPr>
          <a:lstStyle/>
          <a:p>
            <a:pPr marL="0" indent="0" algn="ctr">
              <a:buNone/>
            </a:pPr>
            <a:r>
              <a:rPr lang="en-US" sz="1800" b="1" i="1" dirty="0" smtClean="0">
                <a:latin typeface="+mj-lt"/>
              </a:rPr>
              <a:t>Q2.</a:t>
            </a:r>
            <a:r>
              <a:rPr lang="en-US" sz="1800" i="1" dirty="0">
                <a:latin typeface="+mj-lt"/>
              </a:rPr>
              <a:t> </a:t>
            </a:r>
            <a:r>
              <a:rPr lang="en-GB" sz="1800" i="1" dirty="0" smtClean="0">
                <a:latin typeface="+mj-lt"/>
              </a:rPr>
              <a:t>Some </a:t>
            </a:r>
            <a:r>
              <a:rPr lang="en-GB" sz="1800" i="1" dirty="0">
                <a:latin typeface="+mj-lt"/>
              </a:rPr>
              <a:t>researchers believe that caregiver–infant interactions influence the development of attachment</a:t>
            </a:r>
            <a:r>
              <a:rPr lang="en-GB" sz="1800" i="1" dirty="0" smtClean="0">
                <a:latin typeface="+mj-lt"/>
              </a:rPr>
              <a:t>. Explain </a:t>
            </a:r>
            <a:r>
              <a:rPr lang="en-GB" sz="1800" b="1" i="1" dirty="0">
                <a:latin typeface="+mj-lt"/>
              </a:rPr>
              <a:t>one</a:t>
            </a:r>
            <a:r>
              <a:rPr lang="en-GB" sz="1800" i="1" dirty="0">
                <a:latin typeface="+mj-lt"/>
              </a:rPr>
              <a:t> reason why it is difficult to draw conclusions about the role of caregiver–infant interactions in the development of </a:t>
            </a:r>
            <a:r>
              <a:rPr lang="en-GB" sz="1800" i="1" dirty="0" smtClean="0">
                <a:latin typeface="+mj-lt"/>
              </a:rPr>
              <a:t>attachment.</a:t>
            </a:r>
            <a:endParaRPr lang="en-US" sz="1800" b="1" i="1" dirty="0">
              <a:latin typeface="+mj-lt"/>
            </a:endParaRPr>
          </a:p>
          <a:p>
            <a:pPr marL="0" indent="0">
              <a:buNone/>
            </a:pPr>
            <a:endParaRPr lang="en-US" sz="2000" b="1" dirty="0" smtClean="0">
              <a:latin typeface="+mj-lt"/>
            </a:endParaRPr>
          </a:p>
          <a:p>
            <a:pPr marL="0" indent="0">
              <a:buNone/>
            </a:pPr>
            <a:r>
              <a:rPr lang="en-US" sz="2000" b="1" dirty="0" smtClean="0">
                <a:latin typeface="+mj-lt"/>
              </a:rPr>
              <a:t>Mark Scheme Question 2</a:t>
            </a:r>
            <a:r>
              <a:rPr lang="en-US" sz="2000" b="1" dirty="0">
                <a:latin typeface="+mj-lt"/>
              </a:rPr>
              <a:t>.</a:t>
            </a:r>
            <a:r>
              <a:rPr lang="en-US" sz="2000" dirty="0">
                <a:latin typeface="+mj-lt"/>
              </a:rPr>
              <a:t> </a:t>
            </a:r>
            <a:endParaRPr lang="en-GB" sz="2000" dirty="0">
              <a:latin typeface="+mj-lt"/>
            </a:endParaRPr>
          </a:p>
          <a:p>
            <a:pPr marL="0" indent="0">
              <a:buNone/>
            </a:pPr>
            <a:r>
              <a:rPr lang="en-US" sz="2000" b="1" dirty="0" smtClean="0">
                <a:latin typeface="+mj-lt"/>
              </a:rPr>
              <a:t>AO2 </a:t>
            </a:r>
            <a:r>
              <a:rPr lang="en-US" sz="2000" b="1" dirty="0">
                <a:latin typeface="+mj-lt"/>
              </a:rPr>
              <a:t>= 2</a:t>
            </a:r>
            <a:endParaRPr lang="en-GB" sz="2000" dirty="0">
              <a:latin typeface="+mj-lt"/>
            </a:endParaRPr>
          </a:p>
          <a:p>
            <a:pPr marL="0" indent="0">
              <a:buNone/>
            </a:pPr>
            <a:r>
              <a:rPr lang="en-GB" sz="2000" i="1" dirty="0">
                <a:latin typeface="+mj-lt"/>
              </a:rPr>
              <a:t>One mark for briefly noting a relevant reason, plus one mark for explanation / elaboration.</a:t>
            </a:r>
            <a:r>
              <a:rPr lang="en-GB" sz="2000" dirty="0">
                <a:latin typeface="+mj-lt"/>
              </a:rPr>
              <a:t/>
            </a:r>
            <a:br>
              <a:rPr lang="en-GB" sz="2000" dirty="0">
                <a:latin typeface="+mj-lt"/>
              </a:rPr>
            </a:br>
            <a:r>
              <a:rPr lang="en-GB" sz="2000" dirty="0">
                <a:latin typeface="+mj-lt"/>
              </a:rPr>
              <a:t>Likely answers: cannot ever show cause and effect because it is ethically impossible to manipulate the amount / quality of caregiver-infant interaction; extraneous factors such as home environment / substitute care / life events / culture / temperament may have a long term effect on attachment and cannot be controlled.</a:t>
            </a:r>
            <a:br>
              <a:rPr lang="en-GB" sz="2000" dirty="0">
                <a:latin typeface="+mj-lt"/>
              </a:rPr>
            </a:br>
            <a:r>
              <a:rPr lang="en-GB" sz="2000" dirty="0">
                <a:latin typeface="+mj-lt"/>
              </a:rPr>
              <a:t>Note: valid reasons could overlap so care should be taken to award due credit and not automatically penalise candidates who might initially appear to be presenting two separate reasons.</a:t>
            </a:r>
            <a:endParaRPr lang="en-GB" sz="2000" dirty="0">
              <a:latin typeface="+mj-lt"/>
            </a:endParaRPr>
          </a:p>
        </p:txBody>
      </p:sp>
    </p:spTree>
    <p:extLst>
      <p:ext uri="{BB962C8B-B14F-4D97-AF65-F5344CB8AC3E}">
        <p14:creationId xmlns:p14="http://schemas.microsoft.com/office/powerpoint/2010/main" val="32980109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332656"/>
            <a:ext cx="8784976" cy="4525963"/>
          </a:xfrm>
        </p:spPr>
        <p:txBody>
          <a:bodyPr/>
          <a:lstStyle/>
          <a:p>
            <a:pPr marL="0" indent="0" algn="ctr">
              <a:buNone/>
            </a:pPr>
            <a:r>
              <a:rPr lang="en-US" sz="1400" b="1" i="1" dirty="0"/>
              <a:t>Q3.</a:t>
            </a:r>
            <a:r>
              <a:rPr lang="en-US" sz="1400" i="1" dirty="0"/>
              <a:t> Briefly discuss how researchers might address difficulties encountered when trying to investigate caregiver-infant interaction</a:t>
            </a:r>
            <a:r>
              <a:rPr lang="en-US" sz="1400" i="1" dirty="0" smtClean="0"/>
              <a:t>.</a:t>
            </a:r>
          </a:p>
          <a:p>
            <a:pPr marL="0" indent="0" algn="ctr">
              <a:buNone/>
            </a:pPr>
            <a:endParaRPr lang="en-US" i="1" dirty="0" smtClean="0"/>
          </a:p>
          <a:p>
            <a:pPr marL="0" indent="0" algn="ctr">
              <a:buNone/>
            </a:pPr>
            <a:endParaRPr lang="en-US" i="1" dirty="0"/>
          </a:p>
          <a:p>
            <a:pPr marL="0" indent="0" algn="ctr">
              <a:buNone/>
            </a:pPr>
            <a:endParaRPr lang="en-GB" i="1" dirty="0"/>
          </a:p>
          <a:p>
            <a:pPr marL="0" indent="0">
              <a:buNone/>
            </a:pP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551472106"/>
              </p:ext>
            </p:extLst>
          </p:nvPr>
        </p:nvGraphicFramePr>
        <p:xfrm>
          <a:off x="488927" y="3717032"/>
          <a:ext cx="7995133" cy="2810798"/>
        </p:xfrm>
        <a:graphic>
          <a:graphicData uri="http://schemas.openxmlformats.org/drawingml/2006/table">
            <a:tbl>
              <a:tblPr>
                <a:tableStyleId>{5C22544A-7EE6-4342-B048-85BDC9FD1C3A}</a:tableStyleId>
              </a:tblPr>
              <a:tblGrid>
                <a:gridCol w="603231"/>
                <a:gridCol w="737798"/>
                <a:gridCol w="1099737"/>
                <a:gridCol w="5554367"/>
              </a:tblGrid>
              <a:tr h="340739">
                <a:tc>
                  <a:txBody>
                    <a:bodyPr/>
                    <a:lstStyle/>
                    <a:p>
                      <a:pPr marL="228600">
                        <a:lnSpc>
                          <a:spcPct val="115000"/>
                        </a:lnSpc>
                        <a:spcAft>
                          <a:spcPts val="0"/>
                        </a:spcAft>
                      </a:pPr>
                      <a:r>
                        <a:rPr lang="en-US" sz="1200" dirty="0">
                          <a:effectLst/>
                        </a:rPr>
                        <a:t> </a:t>
                      </a:r>
                      <a:endParaRPr lang="en-GB" sz="1200" dirty="0">
                        <a:effectLst/>
                        <a:latin typeface="Calibri"/>
                        <a:ea typeface="Times New Roman"/>
                        <a:cs typeface="Times New Roman"/>
                      </a:endParaRPr>
                    </a:p>
                  </a:txBody>
                  <a:tcPr marL="47625" marR="47625" marT="0" marB="0" anchor="ctr"/>
                </a:tc>
                <a:tc>
                  <a:txBody>
                    <a:bodyPr/>
                    <a:lstStyle/>
                    <a:p>
                      <a:pPr algn="ctr">
                        <a:lnSpc>
                          <a:spcPct val="115000"/>
                        </a:lnSpc>
                        <a:spcBef>
                          <a:spcPts val="600"/>
                        </a:spcBef>
                        <a:spcAft>
                          <a:spcPts val="600"/>
                        </a:spcAft>
                      </a:pPr>
                      <a:r>
                        <a:rPr lang="en-US" sz="1200">
                          <a:effectLst/>
                        </a:rPr>
                        <a:t>Level</a:t>
                      </a:r>
                      <a:endParaRPr lang="en-GB" sz="1200">
                        <a:effectLst/>
                        <a:latin typeface="Calibri"/>
                        <a:ea typeface="Times New Roman"/>
                        <a:cs typeface="Times New Roman"/>
                      </a:endParaRPr>
                    </a:p>
                  </a:txBody>
                  <a:tcPr marL="47625" marR="47625" marT="0" marB="0" anchor="ctr"/>
                </a:tc>
                <a:tc>
                  <a:txBody>
                    <a:bodyPr/>
                    <a:lstStyle/>
                    <a:p>
                      <a:pPr algn="ctr">
                        <a:lnSpc>
                          <a:spcPct val="115000"/>
                        </a:lnSpc>
                        <a:spcBef>
                          <a:spcPts val="600"/>
                        </a:spcBef>
                        <a:spcAft>
                          <a:spcPts val="600"/>
                        </a:spcAft>
                      </a:pPr>
                      <a:r>
                        <a:rPr lang="en-US" sz="1200" dirty="0">
                          <a:effectLst/>
                        </a:rPr>
                        <a:t>Marks</a:t>
                      </a:r>
                      <a:endParaRPr lang="en-GB" sz="1200" dirty="0">
                        <a:effectLst/>
                        <a:latin typeface="Calibri"/>
                        <a:ea typeface="Times New Roman"/>
                        <a:cs typeface="Times New Roman"/>
                      </a:endParaRPr>
                    </a:p>
                  </a:txBody>
                  <a:tcPr marL="47625" marR="47625" marT="0" marB="0" anchor="ctr"/>
                </a:tc>
                <a:tc>
                  <a:txBody>
                    <a:bodyPr/>
                    <a:lstStyle/>
                    <a:p>
                      <a:pPr algn="ctr">
                        <a:lnSpc>
                          <a:spcPct val="115000"/>
                        </a:lnSpc>
                        <a:spcBef>
                          <a:spcPts val="600"/>
                        </a:spcBef>
                        <a:spcAft>
                          <a:spcPts val="600"/>
                        </a:spcAft>
                      </a:pPr>
                      <a:r>
                        <a:rPr lang="en-US" sz="1200">
                          <a:effectLst/>
                        </a:rPr>
                        <a:t>Description</a:t>
                      </a:r>
                      <a:endParaRPr lang="en-GB" sz="1200">
                        <a:effectLst/>
                        <a:latin typeface="Calibri"/>
                        <a:ea typeface="Times New Roman"/>
                        <a:cs typeface="Times New Roman"/>
                      </a:endParaRPr>
                    </a:p>
                  </a:txBody>
                  <a:tcPr marL="47625" marR="47625" marT="0" marB="0" anchor="ctr"/>
                </a:tc>
              </a:tr>
              <a:tr h="1064660">
                <a:tc>
                  <a:txBody>
                    <a:bodyPr/>
                    <a:lstStyle/>
                    <a:p>
                      <a:pPr marL="228600">
                        <a:lnSpc>
                          <a:spcPct val="115000"/>
                        </a:lnSpc>
                        <a:spcAft>
                          <a:spcPts val="0"/>
                        </a:spcAft>
                      </a:pPr>
                      <a:r>
                        <a:rPr lang="en-US" sz="1200">
                          <a:effectLst/>
                        </a:rPr>
                        <a:t> </a:t>
                      </a:r>
                      <a:endParaRPr lang="en-GB" sz="1200">
                        <a:effectLst/>
                        <a:latin typeface="Calibri"/>
                        <a:ea typeface="Times New Roman"/>
                        <a:cs typeface="Times New Roman"/>
                      </a:endParaRPr>
                    </a:p>
                  </a:txBody>
                  <a:tcPr marL="47625" marR="47625" marT="0" marB="0" anchor="ctr"/>
                </a:tc>
                <a:tc>
                  <a:txBody>
                    <a:bodyPr/>
                    <a:lstStyle/>
                    <a:p>
                      <a:pPr algn="ctr">
                        <a:lnSpc>
                          <a:spcPct val="115000"/>
                        </a:lnSpc>
                        <a:spcBef>
                          <a:spcPts val="600"/>
                        </a:spcBef>
                        <a:spcAft>
                          <a:spcPts val="600"/>
                        </a:spcAft>
                      </a:pPr>
                      <a:r>
                        <a:rPr lang="en-US" sz="1200">
                          <a:effectLst/>
                        </a:rPr>
                        <a:t>2</a:t>
                      </a:r>
                      <a:endParaRPr lang="en-GB" sz="1200">
                        <a:effectLst/>
                        <a:latin typeface="Calibri"/>
                        <a:ea typeface="Times New Roman"/>
                        <a:cs typeface="Times New Roman"/>
                      </a:endParaRPr>
                    </a:p>
                  </a:txBody>
                  <a:tcPr marL="47625" marR="47625" marT="0" marB="0" anchor="ctr"/>
                </a:tc>
                <a:tc>
                  <a:txBody>
                    <a:bodyPr/>
                    <a:lstStyle/>
                    <a:p>
                      <a:pPr algn="ctr">
                        <a:lnSpc>
                          <a:spcPct val="115000"/>
                        </a:lnSpc>
                        <a:spcBef>
                          <a:spcPts val="600"/>
                        </a:spcBef>
                        <a:spcAft>
                          <a:spcPts val="600"/>
                        </a:spcAft>
                      </a:pPr>
                      <a:r>
                        <a:rPr lang="en-US" sz="1200">
                          <a:effectLst/>
                        </a:rPr>
                        <a:t>3 – 4</a:t>
                      </a:r>
                      <a:endParaRPr lang="en-GB" sz="1200">
                        <a:effectLst/>
                        <a:latin typeface="Calibri"/>
                        <a:ea typeface="Times New Roman"/>
                        <a:cs typeface="Times New Roman"/>
                      </a:endParaRPr>
                    </a:p>
                  </a:txBody>
                  <a:tcPr marL="47625" marR="47625" marT="0" marB="0" anchor="ctr"/>
                </a:tc>
                <a:tc>
                  <a:txBody>
                    <a:bodyPr/>
                    <a:lstStyle/>
                    <a:p>
                      <a:pPr>
                        <a:lnSpc>
                          <a:spcPct val="115000"/>
                        </a:lnSpc>
                        <a:spcBef>
                          <a:spcPts val="600"/>
                        </a:spcBef>
                        <a:spcAft>
                          <a:spcPts val="600"/>
                        </a:spcAft>
                      </a:pPr>
                      <a:r>
                        <a:rPr lang="en-US" sz="1200">
                          <a:effectLst/>
                        </a:rPr>
                        <a:t>Discussion of how to address difficulties is clear and coherent. There are appropriate suggestions for caregiver–infant research. Specialist terminology is used effectively.</a:t>
                      </a:r>
                      <a:endParaRPr lang="en-GB" sz="1200">
                        <a:effectLst/>
                        <a:latin typeface="Calibri"/>
                        <a:ea typeface="Times New Roman"/>
                        <a:cs typeface="Times New Roman"/>
                      </a:endParaRPr>
                    </a:p>
                  </a:txBody>
                  <a:tcPr marL="47625" marR="47625" marT="0" marB="0" anchor="ctr"/>
                </a:tc>
              </a:tr>
              <a:tr h="1064660">
                <a:tc>
                  <a:txBody>
                    <a:bodyPr/>
                    <a:lstStyle/>
                    <a:p>
                      <a:pPr marL="228600">
                        <a:lnSpc>
                          <a:spcPct val="115000"/>
                        </a:lnSpc>
                        <a:spcAft>
                          <a:spcPts val="0"/>
                        </a:spcAft>
                      </a:pPr>
                      <a:r>
                        <a:rPr lang="en-US" sz="1200">
                          <a:effectLst/>
                        </a:rPr>
                        <a:t> </a:t>
                      </a:r>
                      <a:endParaRPr lang="en-GB" sz="1200">
                        <a:effectLst/>
                        <a:latin typeface="Calibri"/>
                        <a:ea typeface="Times New Roman"/>
                        <a:cs typeface="Times New Roman"/>
                      </a:endParaRPr>
                    </a:p>
                  </a:txBody>
                  <a:tcPr marL="47625" marR="47625" marT="0" marB="0" anchor="ctr"/>
                </a:tc>
                <a:tc>
                  <a:txBody>
                    <a:bodyPr/>
                    <a:lstStyle/>
                    <a:p>
                      <a:pPr algn="ctr">
                        <a:lnSpc>
                          <a:spcPct val="115000"/>
                        </a:lnSpc>
                        <a:spcBef>
                          <a:spcPts val="600"/>
                        </a:spcBef>
                        <a:spcAft>
                          <a:spcPts val="600"/>
                        </a:spcAft>
                      </a:pPr>
                      <a:r>
                        <a:rPr lang="en-US" sz="1200">
                          <a:effectLst/>
                        </a:rPr>
                        <a:t>1</a:t>
                      </a:r>
                      <a:endParaRPr lang="en-GB" sz="1200">
                        <a:effectLst/>
                        <a:latin typeface="Calibri"/>
                        <a:ea typeface="Times New Roman"/>
                        <a:cs typeface="Times New Roman"/>
                      </a:endParaRPr>
                    </a:p>
                  </a:txBody>
                  <a:tcPr marL="47625" marR="47625" marT="0" marB="0" anchor="ctr"/>
                </a:tc>
                <a:tc>
                  <a:txBody>
                    <a:bodyPr/>
                    <a:lstStyle/>
                    <a:p>
                      <a:pPr algn="ctr">
                        <a:lnSpc>
                          <a:spcPct val="115000"/>
                        </a:lnSpc>
                        <a:spcBef>
                          <a:spcPts val="600"/>
                        </a:spcBef>
                        <a:spcAft>
                          <a:spcPts val="600"/>
                        </a:spcAft>
                      </a:pPr>
                      <a:r>
                        <a:rPr lang="en-US" sz="1200">
                          <a:effectLst/>
                        </a:rPr>
                        <a:t>1 – 2</a:t>
                      </a:r>
                      <a:endParaRPr lang="en-GB" sz="1200">
                        <a:effectLst/>
                        <a:latin typeface="Calibri"/>
                        <a:ea typeface="Times New Roman"/>
                        <a:cs typeface="Times New Roman"/>
                      </a:endParaRPr>
                    </a:p>
                  </a:txBody>
                  <a:tcPr marL="47625" marR="47625" marT="0" marB="0" anchor="ctr"/>
                </a:tc>
                <a:tc>
                  <a:txBody>
                    <a:bodyPr/>
                    <a:lstStyle/>
                    <a:p>
                      <a:pPr>
                        <a:lnSpc>
                          <a:spcPct val="115000"/>
                        </a:lnSpc>
                        <a:spcBef>
                          <a:spcPts val="600"/>
                        </a:spcBef>
                        <a:spcAft>
                          <a:spcPts val="600"/>
                        </a:spcAft>
                      </a:pPr>
                      <a:r>
                        <a:rPr lang="en-US" sz="1200" dirty="0">
                          <a:effectLst/>
                        </a:rPr>
                        <a:t>Discussion lacks clarity/detail. The links to caregiver–infant research may be partial. Specialist terminology is not always used effectively.</a:t>
                      </a:r>
                      <a:endParaRPr lang="en-GB" sz="1200" dirty="0">
                        <a:effectLst/>
                        <a:latin typeface="Calibri"/>
                        <a:ea typeface="Times New Roman"/>
                        <a:cs typeface="Times New Roman"/>
                      </a:endParaRPr>
                    </a:p>
                  </a:txBody>
                  <a:tcPr marL="47625" marR="47625" marT="0" marB="0" anchor="ctr"/>
                </a:tc>
              </a:tr>
              <a:tr h="340739">
                <a:tc>
                  <a:txBody>
                    <a:bodyPr/>
                    <a:lstStyle/>
                    <a:p>
                      <a:pPr marL="228600">
                        <a:lnSpc>
                          <a:spcPct val="115000"/>
                        </a:lnSpc>
                        <a:spcAft>
                          <a:spcPts val="0"/>
                        </a:spcAft>
                      </a:pPr>
                      <a:r>
                        <a:rPr lang="en-US" sz="1200">
                          <a:effectLst/>
                        </a:rPr>
                        <a:t> </a:t>
                      </a:r>
                      <a:endParaRPr lang="en-GB" sz="1200">
                        <a:effectLst/>
                        <a:latin typeface="Calibri"/>
                        <a:ea typeface="Times New Roman"/>
                        <a:cs typeface="Times New Roman"/>
                      </a:endParaRPr>
                    </a:p>
                  </a:txBody>
                  <a:tcPr marL="47625" marR="47625" marT="0" marB="0" anchor="ctr"/>
                </a:tc>
                <a:tc>
                  <a:txBody>
                    <a:bodyPr/>
                    <a:lstStyle/>
                    <a:p>
                      <a:pPr algn="ctr">
                        <a:lnSpc>
                          <a:spcPct val="115000"/>
                        </a:lnSpc>
                        <a:spcBef>
                          <a:spcPts val="600"/>
                        </a:spcBef>
                        <a:spcAft>
                          <a:spcPts val="600"/>
                        </a:spcAft>
                      </a:pPr>
                      <a:r>
                        <a:rPr lang="en-US" sz="1200">
                          <a:effectLst/>
                        </a:rPr>
                        <a:t> </a:t>
                      </a:r>
                      <a:endParaRPr lang="en-GB" sz="1200">
                        <a:effectLst/>
                        <a:latin typeface="Calibri"/>
                        <a:ea typeface="Times New Roman"/>
                        <a:cs typeface="Times New Roman"/>
                      </a:endParaRPr>
                    </a:p>
                  </a:txBody>
                  <a:tcPr marL="47625" marR="47625" marT="0" marB="0" anchor="ctr"/>
                </a:tc>
                <a:tc>
                  <a:txBody>
                    <a:bodyPr/>
                    <a:lstStyle/>
                    <a:p>
                      <a:pPr algn="ctr">
                        <a:lnSpc>
                          <a:spcPct val="115000"/>
                        </a:lnSpc>
                        <a:spcBef>
                          <a:spcPts val="600"/>
                        </a:spcBef>
                        <a:spcAft>
                          <a:spcPts val="600"/>
                        </a:spcAft>
                      </a:pPr>
                      <a:r>
                        <a:rPr lang="en-US" sz="1200">
                          <a:effectLst/>
                        </a:rPr>
                        <a:t>0</a:t>
                      </a:r>
                      <a:endParaRPr lang="en-GB" sz="1200">
                        <a:effectLst/>
                        <a:latin typeface="Calibri"/>
                        <a:ea typeface="Times New Roman"/>
                        <a:cs typeface="Times New Roman"/>
                      </a:endParaRPr>
                    </a:p>
                  </a:txBody>
                  <a:tcPr marL="47625" marR="47625" marT="0" marB="0" anchor="ctr"/>
                </a:tc>
                <a:tc>
                  <a:txBody>
                    <a:bodyPr/>
                    <a:lstStyle/>
                    <a:p>
                      <a:pPr>
                        <a:lnSpc>
                          <a:spcPct val="115000"/>
                        </a:lnSpc>
                        <a:spcBef>
                          <a:spcPts val="600"/>
                        </a:spcBef>
                        <a:spcAft>
                          <a:spcPts val="600"/>
                        </a:spcAft>
                      </a:pPr>
                      <a:r>
                        <a:rPr lang="en-US" sz="1200" dirty="0">
                          <a:effectLst/>
                        </a:rPr>
                        <a:t>No relevant content.</a:t>
                      </a:r>
                      <a:endParaRPr lang="en-GB" sz="1200" dirty="0">
                        <a:effectLst/>
                        <a:latin typeface="Calibri"/>
                        <a:ea typeface="Times New Roman"/>
                        <a:cs typeface="Times New Roman"/>
                      </a:endParaRPr>
                    </a:p>
                  </a:txBody>
                  <a:tcPr marL="47625" marR="47625" marT="0" marB="0" anchor="ctr"/>
                </a:tc>
              </a:tr>
            </a:tbl>
          </a:graphicData>
        </a:graphic>
      </p:graphicFrame>
      <p:sp>
        <p:nvSpPr>
          <p:cNvPr id="5" name="Rectangle 1"/>
          <p:cNvSpPr>
            <a:spLocks noChangeArrowheads="1"/>
          </p:cNvSpPr>
          <p:nvPr/>
        </p:nvSpPr>
        <p:spPr bwMode="auto">
          <a:xfrm>
            <a:off x="224524" y="728410"/>
            <a:ext cx="8523940" cy="4185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mj-lt"/>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400" b="1" dirty="0">
              <a:latin typeface="+mj-lt"/>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j-lt"/>
                <a:ea typeface="Times New Roman" pitchFamily="18" charset="0"/>
                <a:cs typeface="Arial" pitchFamily="34" charset="0"/>
              </a:rPr>
              <a:t>Mark Scheme Question 3.</a:t>
            </a:r>
            <a:r>
              <a:rPr kumimoji="0" lang="en-US" sz="1400" b="0" i="0" u="none" strike="noStrike" cap="none" normalizeH="0" baseline="0" dirty="0" smtClean="0">
                <a:ln>
                  <a:noFill/>
                </a:ln>
                <a:solidFill>
                  <a:schemeClr val="tx1"/>
                </a:solidFill>
                <a:effectLst/>
                <a:latin typeface="+mj-lt"/>
                <a:ea typeface="Times New Roman" pitchFamily="18" charset="0"/>
                <a:cs typeface="Arial" pitchFamily="34" charset="0"/>
              </a:rPr>
              <a:t> </a:t>
            </a:r>
            <a:endParaRPr kumimoji="0" lang="en-GB" sz="14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mj-lt"/>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j-lt"/>
                <a:ea typeface="Times New Roman" pitchFamily="18" charset="0"/>
                <a:cs typeface="Arial" pitchFamily="34" charset="0"/>
              </a:rPr>
              <a:t>AO3 = 4</a:t>
            </a:r>
            <a:endParaRPr kumimoji="0" lang="en-GB" sz="14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j-lt"/>
                <a:ea typeface="Times New Roman" pitchFamily="18" charset="0"/>
                <a:cs typeface="Arial" pitchFamily="34" charset="0"/>
              </a:rPr>
              <a:t>Possible suggestions:</a:t>
            </a:r>
            <a:endParaRPr kumimoji="0" lang="en-GB" sz="14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Times New Roman" pitchFamily="18" charset="0"/>
                <a:cs typeface="Arial" pitchFamily="34" charset="0"/>
              </a:rPr>
              <a:t>•  Problem of context affecting </a:t>
            </a:r>
            <a:r>
              <a:rPr kumimoji="0" lang="en-US" sz="1400" b="0" i="0" u="none" strike="noStrike" cap="none" normalizeH="0" baseline="0" dirty="0" err="1" smtClean="0">
                <a:ln>
                  <a:noFill/>
                </a:ln>
                <a:solidFill>
                  <a:schemeClr val="tx1"/>
                </a:solidFill>
                <a:effectLst/>
                <a:latin typeface="+mj-lt"/>
                <a:ea typeface="Times New Roman" pitchFamily="18" charset="0"/>
                <a:cs typeface="Arial" pitchFamily="34" charset="0"/>
              </a:rPr>
              <a:t>behaviour</a:t>
            </a:r>
            <a:r>
              <a:rPr kumimoji="0" lang="en-US" sz="1400" b="0" i="0" u="none" strike="noStrike" cap="none" normalizeH="0" baseline="0" dirty="0" smtClean="0">
                <a:ln>
                  <a:noFill/>
                </a:ln>
                <a:solidFill>
                  <a:schemeClr val="tx1"/>
                </a:solidFill>
                <a:effectLst/>
                <a:latin typeface="+mj-lt"/>
                <a:ea typeface="Times New Roman" pitchFamily="18" charset="0"/>
                <a:cs typeface="Arial" pitchFamily="34" charset="0"/>
              </a:rPr>
              <a:t> – research should take place in natural setting e.g. child’s home to increase validity.</a:t>
            </a:r>
            <a:endParaRPr kumimoji="0" lang="en-GB" sz="14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Times New Roman" pitchFamily="18" charset="0"/>
                <a:cs typeface="Arial" pitchFamily="34" charset="0"/>
              </a:rPr>
              <a:t>•  Most research is observational so bias in observer interpretation – may be countered by using more than one observer.</a:t>
            </a:r>
            <a:endParaRPr kumimoji="0" lang="en-GB" sz="14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Times New Roman" pitchFamily="18" charset="0"/>
                <a:cs typeface="Arial" pitchFamily="34" charset="0"/>
              </a:rPr>
              <a:t>• Practical issues e.g. need for fewer but shorter observation periods because of limited waking periods.</a:t>
            </a:r>
            <a:endParaRPr kumimoji="0" lang="en-GB" sz="14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Times New Roman" pitchFamily="18" charset="0"/>
                <a:cs typeface="Arial" pitchFamily="34" charset="0"/>
              </a:rPr>
              <a:t>•  Taking extra care in relation to ethics so as not to affect child/parent in any way e.g. protection from harm, confidentiality etc.</a:t>
            </a:r>
            <a:endParaRPr kumimoji="0" lang="en-GB" sz="14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Times New Roman" pitchFamily="18" charset="0"/>
                <a:cs typeface="Arial" pitchFamily="34" charset="0"/>
              </a:rPr>
              <a:t/>
            </a:r>
            <a:br>
              <a:rPr kumimoji="0" lang="en-US" sz="1400" b="0" i="0" u="none" strike="noStrike" cap="none" normalizeH="0" baseline="0" dirty="0" smtClean="0">
                <a:ln>
                  <a:noFill/>
                </a:ln>
                <a:solidFill>
                  <a:schemeClr val="tx1"/>
                </a:solidFill>
                <a:effectLst/>
                <a:latin typeface="+mj-lt"/>
                <a:ea typeface="Times New Roman" pitchFamily="18" charset="0"/>
                <a:cs typeface="Arial" pitchFamily="34" charset="0"/>
              </a:rPr>
            </a:br>
            <a:r>
              <a:rPr kumimoji="0" lang="en-US" sz="1400" b="0" i="0" u="none" strike="noStrike" cap="none" normalizeH="0" baseline="0" dirty="0" smtClean="0">
                <a:ln>
                  <a:noFill/>
                </a:ln>
                <a:solidFill>
                  <a:schemeClr val="tx1"/>
                </a:solidFill>
                <a:effectLst/>
                <a:latin typeface="+mj-lt"/>
                <a:ea typeface="Times New Roman" pitchFamily="18" charset="0"/>
                <a:cs typeface="Arial" pitchFamily="34" charset="0"/>
              </a:rPr>
              <a:t/>
            </a:r>
            <a:br>
              <a:rPr kumimoji="0" lang="en-US" sz="1400" b="0" i="0" u="none" strike="noStrike" cap="none" normalizeH="0" baseline="0" dirty="0" smtClean="0">
                <a:ln>
                  <a:noFill/>
                </a:ln>
                <a:solidFill>
                  <a:schemeClr val="tx1"/>
                </a:solidFill>
                <a:effectLst/>
                <a:latin typeface="+mj-lt"/>
                <a:ea typeface="Times New Roman" pitchFamily="18" charset="0"/>
                <a:cs typeface="Arial" pitchFamily="34" charset="0"/>
              </a:rPr>
            </a:br>
            <a:endParaRPr kumimoji="0" lang="en-US" sz="1400" b="0" i="0" u="none" strike="noStrike" cap="none" normalizeH="0" baseline="0" dirty="0" smtClean="0">
              <a:ln>
                <a:noFill/>
              </a:ln>
              <a:solidFill>
                <a:schemeClr val="tx1"/>
              </a:solidFill>
              <a:effectLst/>
              <a:latin typeface="+mj-lt"/>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Times New Roman" pitchFamily="18" charset="0"/>
                <a:cs typeface="Arial" pitchFamily="34" charset="0"/>
              </a:rPr>
              <a:t/>
            </a:r>
            <a:br>
              <a:rPr kumimoji="0" lang="en-US" sz="1400" b="0" i="0" u="none" strike="noStrike" cap="none" normalizeH="0" baseline="0" dirty="0" smtClean="0">
                <a:ln>
                  <a:noFill/>
                </a:ln>
                <a:solidFill>
                  <a:schemeClr val="tx1"/>
                </a:solidFill>
                <a:effectLst/>
                <a:latin typeface="+mj-lt"/>
                <a:ea typeface="Times New Roman" pitchFamily="18" charset="0"/>
                <a:cs typeface="Arial" pitchFamily="34" charset="0"/>
              </a:rPr>
            </a:br>
            <a:r>
              <a:rPr kumimoji="0" lang="en-US" sz="1400" b="0" i="0" u="none" strike="noStrike" cap="none" normalizeH="0" baseline="0" dirty="0" smtClean="0">
                <a:ln>
                  <a:noFill/>
                </a:ln>
                <a:solidFill>
                  <a:schemeClr val="tx1"/>
                </a:solidFill>
                <a:effectLst/>
                <a:latin typeface="+mj-lt"/>
                <a:ea typeface="Times New Roman" pitchFamily="18" charset="0"/>
                <a:cs typeface="Arial" pitchFamily="34" charset="0"/>
              </a:rPr>
              <a:t/>
            </a:r>
            <a:br>
              <a:rPr kumimoji="0" lang="en-US" sz="1400" b="0" i="0" u="none" strike="noStrike" cap="none" normalizeH="0" baseline="0" dirty="0" smtClean="0">
                <a:ln>
                  <a:noFill/>
                </a:ln>
                <a:solidFill>
                  <a:schemeClr val="tx1"/>
                </a:solidFill>
                <a:effectLst/>
                <a:latin typeface="+mj-lt"/>
                <a:ea typeface="Times New Roman" pitchFamily="18" charset="0"/>
                <a:cs typeface="Arial" pitchFamily="34" charset="0"/>
              </a:rPr>
            </a:br>
            <a:endParaRPr kumimoji="0" lang="en-US" sz="1400" b="0" i="0" u="none" strike="noStrike" cap="none" normalizeH="0" baseline="0" dirty="0" smtClean="0">
              <a:ln>
                <a:noFill/>
              </a:ln>
              <a:solidFill>
                <a:schemeClr val="tx1"/>
              </a:solidFill>
              <a:effectLst/>
              <a:latin typeface="+mj-lt"/>
              <a:cs typeface="Arial" pitchFamily="34" charset="0"/>
            </a:endParaRPr>
          </a:p>
        </p:txBody>
      </p:sp>
    </p:spTree>
    <p:extLst>
      <p:ext uri="{BB962C8B-B14F-4D97-AF65-F5344CB8AC3E}">
        <p14:creationId xmlns:p14="http://schemas.microsoft.com/office/powerpoint/2010/main" val="16242368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5937523"/>
          </a:xfrm>
        </p:spPr>
        <p:txBody>
          <a:bodyPr>
            <a:normAutofit/>
          </a:bodyPr>
          <a:lstStyle/>
          <a:p>
            <a:pPr marL="0" indent="0" algn="ctr">
              <a:buNone/>
            </a:pPr>
            <a:r>
              <a:rPr lang="en-US" sz="1600" b="1" i="1" dirty="0" smtClean="0">
                <a:latin typeface="+mj-lt"/>
              </a:rPr>
              <a:t>Q4.</a:t>
            </a:r>
            <a:r>
              <a:rPr lang="en-US" sz="1600" i="1" dirty="0">
                <a:latin typeface="+mj-lt"/>
              </a:rPr>
              <a:t> (a) Describe </a:t>
            </a:r>
            <a:r>
              <a:rPr lang="en-US" sz="1600" b="1" i="1" dirty="0">
                <a:latin typeface="+mj-lt"/>
              </a:rPr>
              <a:t>one</a:t>
            </a:r>
            <a:r>
              <a:rPr lang="en-US" sz="1600" i="1" dirty="0">
                <a:latin typeface="+mj-lt"/>
              </a:rPr>
              <a:t> way in which psychologists have investigated caregiver-infant interaction in humans. Refer to a specific study in your answer.</a:t>
            </a:r>
            <a:endParaRPr lang="en-GB" sz="1600" i="1" dirty="0">
              <a:latin typeface="+mj-lt"/>
            </a:endParaRPr>
          </a:p>
          <a:p>
            <a:pPr marL="0" indent="0">
              <a:buNone/>
            </a:pPr>
            <a:endParaRPr lang="en-US" sz="1600" b="1" dirty="0" smtClean="0">
              <a:latin typeface="+mj-lt"/>
            </a:endParaRPr>
          </a:p>
          <a:p>
            <a:pPr marL="0" indent="0">
              <a:buNone/>
            </a:pPr>
            <a:endParaRPr lang="en-US" sz="1600" b="1" dirty="0">
              <a:latin typeface="+mj-lt"/>
            </a:endParaRPr>
          </a:p>
          <a:p>
            <a:pPr marL="0" indent="0">
              <a:buNone/>
            </a:pPr>
            <a:endParaRPr lang="en-US" sz="1600" b="1" dirty="0" smtClean="0">
              <a:latin typeface="+mj-lt"/>
            </a:endParaRPr>
          </a:p>
          <a:p>
            <a:pPr marL="0" indent="0">
              <a:buNone/>
            </a:pPr>
            <a:r>
              <a:rPr lang="en-US" sz="1600" b="1" dirty="0" smtClean="0">
                <a:latin typeface="+mj-lt"/>
              </a:rPr>
              <a:t>Mark Scheme Question 4</a:t>
            </a:r>
            <a:r>
              <a:rPr lang="en-US" sz="1600" b="1" dirty="0">
                <a:latin typeface="+mj-lt"/>
              </a:rPr>
              <a:t>.</a:t>
            </a:r>
            <a:r>
              <a:rPr lang="en-US" sz="1600" dirty="0">
                <a:latin typeface="+mj-lt"/>
              </a:rPr>
              <a:t> </a:t>
            </a:r>
            <a:endParaRPr lang="en-GB" sz="1600" dirty="0">
              <a:latin typeface="+mj-lt"/>
            </a:endParaRPr>
          </a:p>
          <a:p>
            <a:r>
              <a:rPr lang="en-US" sz="1600" dirty="0">
                <a:latin typeface="+mj-lt"/>
              </a:rPr>
              <a:t>(a)     </a:t>
            </a:r>
            <a:r>
              <a:rPr lang="en-US" sz="1600" b="1" dirty="0">
                <a:latin typeface="+mj-lt"/>
              </a:rPr>
              <a:t>[AO1 = 3]</a:t>
            </a:r>
            <a:endParaRPr lang="en-GB" sz="1600" dirty="0">
              <a:latin typeface="+mj-lt"/>
            </a:endParaRPr>
          </a:p>
          <a:p>
            <a:pPr marL="0" indent="0">
              <a:buNone/>
            </a:pPr>
            <a:endParaRPr lang="en-US" sz="1600" dirty="0" smtClean="0">
              <a:latin typeface="+mj-lt"/>
            </a:endParaRPr>
          </a:p>
          <a:p>
            <a:pPr marL="0" indent="0">
              <a:buNone/>
            </a:pPr>
            <a:r>
              <a:rPr lang="en-US" sz="1600" dirty="0" smtClean="0">
                <a:latin typeface="+mj-lt"/>
              </a:rPr>
              <a:t>Up </a:t>
            </a:r>
            <a:r>
              <a:rPr lang="en-US" sz="1600" dirty="0">
                <a:latin typeface="+mj-lt"/>
              </a:rPr>
              <a:t>to 3 marks for description of a valid way, one mark for each relevant detail. Full mark answers should refer to the method and DV / what was being measured (do not credit aims / conclusion). Likely answers include: studies of imitation, </a:t>
            </a:r>
            <a:r>
              <a:rPr lang="en-US" sz="1600" dirty="0" err="1" smtClean="0">
                <a:latin typeface="+mj-lt"/>
              </a:rPr>
              <a:t>eg</a:t>
            </a:r>
            <a:r>
              <a:rPr lang="en-US" sz="1600" dirty="0" smtClean="0">
                <a:latin typeface="+mj-lt"/>
              </a:rPr>
              <a:t>.. </a:t>
            </a:r>
            <a:r>
              <a:rPr lang="en-US" sz="1600" dirty="0" err="1">
                <a:latin typeface="+mj-lt"/>
              </a:rPr>
              <a:t>Melzoff</a:t>
            </a:r>
            <a:r>
              <a:rPr lang="en-US" sz="1600" dirty="0">
                <a:latin typeface="+mj-lt"/>
              </a:rPr>
              <a:t> and Moore (1977); studies of interactional synchrony, </a:t>
            </a:r>
            <a:r>
              <a:rPr lang="en-US" sz="1600" dirty="0" err="1" smtClean="0">
                <a:latin typeface="+mj-lt"/>
              </a:rPr>
              <a:t>Tronick</a:t>
            </a:r>
            <a:r>
              <a:rPr lang="en-US" sz="1600" dirty="0" smtClean="0">
                <a:latin typeface="+mj-lt"/>
              </a:rPr>
              <a:t> (1975), e.g</a:t>
            </a:r>
            <a:r>
              <a:rPr lang="en-US" sz="1600" dirty="0" smtClean="0">
                <a:latin typeface="+mj-lt"/>
              </a:rPr>
              <a:t>. </a:t>
            </a:r>
            <a:r>
              <a:rPr lang="en-US" sz="1600" dirty="0">
                <a:latin typeface="+mj-lt"/>
              </a:rPr>
              <a:t>Condon and Sander, Murray and </a:t>
            </a:r>
            <a:r>
              <a:rPr lang="en-US" sz="1600" dirty="0" err="1">
                <a:latin typeface="+mj-lt"/>
              </a:rPr>
              <a:t>Trevarthen</a:t>
            </a:r>
            <a:r>
              <a:rPr lang="en-US" sz="1600" dirty="0">
                <a:latin typeface="+mj-lt"/>
              </a:rPr>
              <a:t> (1985); studies of skin-to-skin contact, </a:t>
            </a:r>
            <a:r>
              <a:rPr lang="en-US" sz="1600" dirty="0" err="1">
                <a:latin typeface="+mj-lt"/>
              </a:rPr>
              <a:t>eg</a:t>
            </a:r>
            <a:r>
              <a:rPr lang="en-US" sz="1600" dirty="0">
                <a:latin typeface="+mj-lt"/>
              </a:rPr>
              <a:t> Klaus and </a:t>
            </a:r>
            <a:r>
              <a:rPr lang="en-US" sz="1600" dirty="0" err="1">
                <a:latin typeface="+mj-lt"/>
              </a:rPr>
              <a:t>Kennell</a:t>
            </a:r>
            <a:r>
              <a:rPr lang="en-US" sz="1600" dirty="0">
                <a:latin typeface="+mj-lt"/>
              </a:rPr>
              <a:t> (1976); studies of sensitive responsiveness and the Strange Situation, </a:t>
            </a:r>
            <a:r>
              <a:rPr lang="en-US" sz="1600" dirty="0" smtClean="0">
                <a:latin typeface="+mj-lt"/>
              </a:rPr>
              <a:t>e.g. </a:t>
            </a:r>
            <a:r>
              <a:rPr lang="en-US" sz="1600" dirty="0">
                <a:latin typeface="+mj-lt"/>
              </a:rPr>
              <a:t>Ainsworth et al (1978), De Wolff and van </a:t>
            </a:r>
            <a:r>
              <a:rPr lang="en-US" sz="1600" dirty="0" err="1">
                <a:latin typeface="+mj-lt"/>
              </a:rPr>
              <a:t>Ijzendoorn</a:t>
            </a:r>
            <a:r>
              <a:rPr lang="en-US" sz="1600" dirty="0">
                <a:latin typeface="+mj-lt"/>
              </a:rPr>
              <a:t> (1997). </a:t>
            </a:r>
            <a:br>
              <a:rPr lang="en-US" sz="1600" dirty="0">
                <a:latin typeface="+mj-lt"/>
              </a:rPr>
            </a:br>
            <a:r>
              <a:rPr lang="en-US" sz="1600" dirty="0">
                <a:latin typeface="+mj-lt"/>
              </a:rPr>
              <a:t>More generic methodological answers which cannot be identified as a specific study (either by name or description) may gain a maximum of two marks. </a:t>
            </a:r>
            <a:br>
              <a:rPr lang="en-US" sz="1600" dirty="0">
                <a:latin typeface="+mj-lt"/>
              </a:rPr>
            </a:br>
            <a:endParaRPr lang="en-US" sz="1600" dirty="0" smtClean="0">
              <a:latin typeface="+mj-lt"/>
            </a:endParaRPr>
          </a:p>
          <a:p>
            <a:pPr marL="0" indent="0">
              <a:buNone/>
            </a:pPr>
            <a:r>
              <a:rPr lang="en-US" sz="1600" dirty="0" smtClean="0">
                <a:latin typeface="+mj-lt"/>
              </a:rPr>
              <a:t>No </a:t>
            </a:r>
            <a:r>
              <a:rPr lang="en-US" sz="1600" dirty="0">
                <a:latin typeface="+mj-lt"/>
              </a:rPr>
              <a:t>credit for animal studies.</a:t>
            </a:r>
            <a:endParaRPr lang="en-GB" sz="1600" dirty="0">
              <a:latin typeface="+mj-lt"/>
            </a:endParaRPr>
          </a:p>
          <a:p>
            <a:pPr marL="0" indent="0">
              <a:buNone/>
            </a:pPr>
            <a:endParaRPr lang="en-GB" sz="1600" dirty="0">
              <a:latin typeface="+mj-lt"/>
            </a:endParaRPr>
          </a:p>
        </p:txBody>
      </p:sp>
    </p:spTree>
    <p:extLst>
      <p:ext uri="{BB962C8B-B14F-4D97-AF65-F5344CB8AC3E}">
        <p14:creationId xmlns:p14="http://schemas.microsoft.com/office/powerpoint/2010/main" val="41187111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5937523"/>
          </a:xfrm>
        </p:spPr>
        <p:txBody>
          <a:bodyPr>
            <a:normAutofit/>
          </a:bodyPr>
          <a:lstStyle/>
          <a:p>
            <a:pPr marL="0" indent="0" algn="ctr">
              <a:buNone/>
            </a:pPr>
            <a:endParaRPr lang="en-US" sz="1600" b="1" i="1" dirty="0" smtClean="0">
              <a:latin typeface="+mj-lt"/>
            </a:endParaRPr>
          </a:p>
          <a:p>
            <a:pPr marL="0" indent="0" algn="ctr">
              <a:buNone/>
            </a:pPr>
            <a:r>
              <a:rPr lang="en-US" sz="1600" i="1" dirty="0" smtClean="0">
                <a:latin typeface="+mj-lt"/>
              </a:rPr>
              <a:t>4(b</a:t>
            </a:r>
            <a:r>
              <a:rPr lang="en-US" sz="1600" i="1" dirty="0">
                <a:latin typeface="+mj-lt"/>
              </a:rPr>
              <a:t>) </a:t>
            </a:r>
            <a:r>
              <a:rPr lang="en-US" sz="1600" i="1" dirty="0" smtClean="0">
                <a:latin typeface="+mj-lt"/>
              </a:rPr>
              <a:t> </a:t>
            </a:r>
            <a:r>
              <a:rPr lang="en-US" sz="1600" i="1" dirty="0">
                <a:latin typeface="+mj-lt"/>
              </a:rPr>
              <a:t>Evaluate the way of investigating caregiver-infant interaction that you have described in your answer to part (a). Do </a:t>
            </a:r>
            <a:r>
              <a:rPr lang="en-US" sz="1600" b="1" i="1" dirty="0">
                <a:latin typeface="+mj-lt"/>
              </a:rPr>
              <a:t>not</a:t>
            </a:r>
            <a:r>
              <a:rPr lang="en-US" sz="1600" i="1" dirty="0">
                <a:latin typeface="+mj-lt"/>
              </a:rPr>
              <a:t> refer to ethical issues in your answer</a:t>
            </a:r>
            <a:r>
              <a:rPr lang="en-US" sz="1600" i="1" dirty="0" smtClean="0">
                <a:latin typeface="+mj-lt"/>
              </a:rPr>
              <a:t>.</a:t>
            </a:r>
          </a:p>
          <a:p>
            <a:pPr marL="0" indent="0" algn="ctr">
              <a:buNone/>
            </a:pPr>
            <a:endParaRPr lang="en-US" sz="1600" i="1" dirty="0" smtClean="0">
              <a:latin typeface="+mj-lt"/>
            </a:endParaRPr>
          </a:p>
          <a:p>
            <a:pPr marL="0" indent="0" algn="ctr">
              <a:buNone/>
            </a:pPr>
            <a:endParaRPr lang="en-US" sz="1600" i="1" dirty="0">
              <a:latin typeface="+mj-lt"/>
            </a:endParaRPr>
          </a:p>
          <a:p>
            <a:pPr marL="0" indent="0" algn="ctr">
              <a:buNone/>
            </a:pPr>
            <a:endParaRPr lang="en-US" sz="1600" i="1" dirty="0" smtClean="0">
              <a:latin typeface="+mj-lt"/>
            </a:endParaRPr>
          </a:p>
          <a:p>
            <a:pPr marL="0" lvl="0" indent="0" fontAlgn="base">
              <a:spcBef>
                <a:spcPct val="0"/>
              </a:spcBef>
              <a:spcAft>
                <a:spcPct val="0"/>
              </a:spcAft>
              <a:buNone/>
            </a:pPr>
            <a:r>
              <a:rPr lang="en-US" sz="1600" b="1" dirty="0">
                <a:ea typeface="Times New Roman" pitchFamily="18" charset="0"/>
                <a:cs typeface="Arial" pitchFamily="34" charset="0"/>
              </a:rPr>
              <a:t>Mark Scheme Question 3.</a:t>
            </a:r>
            <a:r>
              <a:rPr lang="en-US" sz="1600" dirty="0">
                <a:ea typeface="Times New Roman" pitchFamily="18" charset="0"/>
                <a:cs typeface="Arial" pitchFamily="34" charset="0"/>
              </a:rPr>
              <a:t> </a:t>
            </a:r>
            <a:endParaRPr lang="en-GB" sz="1600" dirty="0">
              <a:cs typeface="Arial" pitchFamily="34" charset="0"/>
            </a:endParaRPr>
          </a:p>
          <a:p>
            <a:pPr marL="0" indent="0">
              <a:buNone/>
            </a:pPr>
            <a:r>
              <a:rPr lang="en-US" sz="1600" dirty="0" smtClean="0">
                <a:latin typeface="+mj-lt"/>
              </a:rPr>
              <a:t>b</a:t>
            </a:r>
            <a:r>
              <a:rPr lang="en-US" sz="1600" dirty="0">
                <a:latin typeface="+mj-lt"/>
              </a:rPr>
              <a:t>)     </a:t>
            </a:r>
            <a:r>
              <a:rPr lang="en-US" sz="1600" b="1" dirty="0">
                <a:latin typeface="+mj-lt"/>
              </a:rPr>
              <a:t>[AO3 = </a:t>
            </a:r>
            <a:r>
              <a:rPr lang="en-US" sz="1600" b="1" dirty="0" smtClean="0">
                <a:latin typeface="+mj-lt"/>
              </a:rPr>
              <a:t>3]</a:t>
            </a:r>
            <a:endParaRPr lang="en-GB" sz="1600" dirty="0" smtClean="0">
              <a:latin typeface="+mj-lt"/>
            </a:endParaRPr>
          </a:p>
          <a:p>
            <a:pPr marL="0" indent="0">
              <a:buNone/>
            </a:pPr>
            <a:endParaRPr lang="en-GB" sz="1600" dirty="0">
              <a:latin typeface="+mj-lt"/>
            </a:endParaRPr>
          </a:p>
          <a:p>
            <a:pPr marL="0" indent="0">
              <a:buNone/>
            </a:pPr>
            <a:r>
              <a:rPr lang="en-US" sz="1600" dirty="0" smtClean="0">
                <a:latin typeface="+mj-lt"/>
              </a:rPr>
              <a:t>Up </a:t>
            </a:r>
            <a:r>
              <a:rPr lang="en-US" sz="1600" dirty="0">
                <a:latin typeface="+mj-lt"/>
              </a:rPr>
              <a:t>to 3 marks for evaluation of the way described in (a). Students who present an inappropriate study or no study in (a) may still gain marks for (b) where it becomes clear that a specific study / way of investigating caregiver-infant interaction is being evaluated. Students may choose to elaborate on one issue or may mention more than one issue in less detail. Evaluative points will vary according to the method described but likely issues, include: usefulness of controlled experimentation in researching social relationships </a:t>
            </a:r>
            <a:r>
              <a:rPr lang="en-US" sz="1600" dirty="0" smtClean="0">
                <a:latin typeface="+mj-lt"/>
              </a:rPr>
              <a:t>e.g. </a:t>
            </a:r>
            <a:r>
              <a:rPr lang="en-US" sz="1600" dirty="0">
                <a:latin typeface="+mj-lt"/>
              </a:rPr>
              <a:t>artificiality v cause and effect; usefulness of combining data from several studies as in meta-analysis; inferences based on findings, </a:t>
            </a:r>
            <a:r>
              <a:rPr lang="en-US" sz="1600" dirty="0" smtClean="0">
                <a:latin typeface="+mj-lt"/>
              </a:rPr>
              <a:t>e.g. </a:t>
            </a:r>
            <a:r>
              <a:rPr lang="en-US" sz="1600" dirty="0">
                <a:latin typeface="+mj-lt"/>
              </a:rPr>
              <a:t>studies of imitation and the issue of intentionality; short-term v long-term effects.</a:t>
            </a:r>
            <a:br>
              <a:rPr lang="en-US" sz="1600" dirty="0">
                <a:latin typeface="+mj-lt"/>
              </a:rPr>
            </a:br>
            <a:r>
              <a:rPr lang="en-US" sz="1600" dirty="0">
                <a:latin typeface="+mj-lt"/>
              </a:rPr>
              <a:t/>
            </a:r>
            <a:br>
              <a:rPr lang="en-US" sz="1600" dirty="0">
                <a:latin typeface="+mj-lt"/>
              </a:rPr>
            </a:br>
            <a:r>
              <a:rPr lang="en-US" sz="1600" dirty="0">
                <a:latin typeface="+mj-lt"/>
              </a:rPr>
              <a:t>For full marks evaluative point(s) must be fully applied to the study of caregiver-infant interaction. One mark only for a totally generic yet valid response.</a:t>
            </a:r>
            <a:endParaRPr lang="en-GB" sz="1600" dirty="0">
              <a:latin typeface="+mj-lt"/>
            </a:endParaRPr>
          </a:p>
          <a:p>
            <a:pPr marL="0" indent="0">
              <a:buNone/>
            </a:pPr>
            <a:endParaRPr lang="en-GB" sz="1600" i="1" dirty="0">
              <a:latin typeface="+mj-lt"/>
            </a:endParaRPr>
          </a:p>
          <a:p>
            <a:pPr marL="0" indent="0" algn="ctr">
              <a:buNone/>
            </a:pPr>
            <a:endParaRPr lang="en-US" sz="1600" b="1" i="1" dirty="0">
              <a:latin typeface="+mj-lt"/>
            </a:endParaRPr>
          </a:p>
          <a:p>
            <a:pPr marL="0" indent="0" algn="ctr">
              <a:buNone/>
            </a:pPr>
            <a:endParaRPr lang="en-GB" sz="1600" i="1" dirty="0">
              <a:latin typeface="+mj-lt"/>
            </a:endParaRPr>
          </a:p>
        </p:txBody>
      </p:sp>
    </p:spTree>
    <p:extLst>
      <p:ext uri="{BB962C8B-B14F-4D97-AF65-F5344CB8AC3E}">
        <p14:creationId xmlns:p14="http://schemas.microsoft.com/office/powerpoint/2010/main" val="35321990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310</TotalTime>
  <Words>77</Words>
  <Application>Microsoft Office PowerPoint</Application>
  <PresentationFormat>On-screen Show (4:3)</PresentationFormat>
  <Paragraphs>65</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revision>6</cp:revision>
  <cp:lastPrinted>2015-12-08T12:32:47Z</cp:lastPrinted>
  <dcterms:created xsi:type="dcterms:W3CDTF">2015-12-04T16:46:35Z</dcterms:created>
  <dcterms:modified xsi:type="dcterms:W3CDTF">2015-12-08T13:48:31Z</dcterms:modified>
</cp:coreProperties>
</file>