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BE827-0440-442B-ADE1-7DDEBB924EBD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2FCD-8FE4-4214-BF07-BDF769C5A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0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FCD35-C891-4BEA-9995-80B1859A8BE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01FC1-DC16-4FE5-BCDD-03F40847E148}" type="datetimeFigureOut">
              <a:rPr lang="en-US" smtClean="0"/>
              <a:pPr/>
              <a:t>1/25/2021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1A16-D94B-4163-BE01-28B94F0E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hyperlink" Target="http://images.google.co.uk/imgres?imgurl=http://www.istockphoto.com/file_thumbview_approve/9819261/2/istockphoto_9819261-orange-man-authority-figure.jpg&amp;imgrefurl=http://www.istockphoto.com/stock-illustration-9819261-orange-man-authority-figure.php&amp;usg=__VptdsfE7c8BVv4nyZnTh47z3y00=&amp;h=380&amp;w=288&amp;sz=39&amp;hl=en&amp;start=2&amp;tbnid=MgVs-wq4Ne9gqM:&amp;tbnh=123&amp;tbnw=93&amp;prev=/images?q=authority+figure&amp;gbv=2&amp;hl=en&amp;safe=active" TargetMode="External"/><Relationship Id="rId7" Type="http://schemas.openxmlformats.org/officeDocument/2006/relationships/hyperlink" Target="http://images.google.co.uk/imgres?imgurl=http://www.thecolor.com/images/Doctor.gif&amp;imgrefurl=http://www.thecolor.com/Category/Coloring/Occupations.aspx&amp;usg=__zd7kYFQJQb3jmRa5X5oT0N6J2nk=&amp;h=565&amp;w=554&amp;sz=6&amp;hl=en&amp;start=17&amp;tbnid=oav422E2x_r-vM:&amp;tbnh=134&amp;tbnw=131&amp;prev=/images?q=doctor&amp;gbv=2&amp;hl=en&amp;safe=active" TargetMode="External"/><Relationship Id="rId12" Type="http://schemas.openxmlformats.org/officeDocument/2006/relationships/hyperlink" Target="http://images.google.co.uk/imgres?imgurl=http://lifeinthenhs.files.wordpress.com/2009/03/teacher1.jpg&amp;imgrefurl=http://lifeinthenhs.wordpress.com/2009/03/10/a-teacher-in-6-months/&amp;usg=__XcXwoiAa2wfqyd4axxsj3Q-xsB4=&amp;h=349&amp;w=336&amp;sz=80&amp;hl=en&amp;start=9&amp;tbnid=m7IR6bGhD3c1jM:&amp;tbnh=120&amp;tbnw=116&amp;prev=/images?q=teacher&amp;gbv=2&amp;hl=en&amp;safe=active" TargetMode="External"/><Relationship Id="rId17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hyperlink" Target="http://images.google.co.uk/imgres?imgurl=http://www.pistonheads.co.uk/pics/news/18563/personnesagees-L.jpg&amp;imgrefurl=http://www.pistonheads.co.uk/Porsche/default.asp?storyId=18563&amp;usg=__0krlW1YMKV1aEIJHhXYeGsjGCrk=&amp;h=336&amp;w=450&amp;sz=25&amp;hl=en&amp;start=16&amp;tbnid=odiN2pQqYEHZaM:&amp;tbnh=95&amp;tbnw=127&amp;prev=/images?q=elderly+people+sign&amp;gbv=2&amp;hl=en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gif"/><Relationship Id="rId5" Type="http://schemas.openxmlformats.org/officeDocument/2006/relationships/hyperlink" Target="http://images.google.co.uk/imgres?imgurl=http://3.bp.blogspot.com/_B8mlcnskokI/SL1dM8nYnsI/AAAAAAAAABM/ptoODSI1cDw/s320/policeman%5b1%5d.gif&amp;imgrefurl=http://vhagwins.blogspot.com/&amp;usg=__btdCnI74OKJ7l4jXt1faY-cZv4A=&amp;h=300&amp;w=246&amp;sz=30&amp;hl=en&amp;start=1&amp;tbnid=SrnW8o8lid-bsM:&amp;tbnh=116&amp;tbnw=95&amp;prev=/images?q=policeman&amp;gbv=2&amp;hl=en&amp;safe=active" TargetMode="External"/><Relationship Id="rId15" Type="http://schemas.openxmlformats.org/officeDocument/2006/relationships/image" Target="../media/image10.jpeg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images.google.co.uk/imgres?imgurl=http://www.students.sgul.ac.uk/images/Doctor.jpeg&amp;imgrefurl=http://www.students.sgul.ac.uk/faqs&amp;usg=__QPdEGhDiGzoIoalw-EQql118OCg=&amp;h=350&amp;w=393&amp;sz=28&amp;hl=en&amp;start=15&amp;tbnid=neeGjC8XFQIgfM:&amp;tbnh=110&amp;tbnw=124&amp;prev=/images?q=doctor&amp;gbv=2&amp;hl=en&amp;safe=active" TargetMode="External"/><Relationship Id="rId14" Type="http://schemas.openxmlformats.org/officeDocument/2006/relationships/hyperlink" Target="http://images.google.co.uk/imgres?imgurl=http://www.cartoonstock.com/newscartoons/cartoonists/rbo/lowres/rbon276l.jpg&amp;imgrefurl=http://www.cartoonstock.com/directory/e/elderley.asp&amp;usg=__8g1Xeltzf0C2o0TQKeT8vo-YMsY=&amp;h=400&amp;w=332&amp;sz=38&amp;hl=en&amp;start=3&amp;tbnid=kjkWiiZtR6zkcM:&amp;tbnh=124&amp;tbnw=103&amp;prev=/images?q=elderley&amp;gbv=2&amp;hl=en&amp;safe=activ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lker.com/clipart-up-down-double-arrow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cfpsa-borden.ca/cfpsa/SPORTS/Nationals/TrainersWebpage/pic/hospital_cartoon.jpg&amp;imgrefurl=http://www.cfpsa-borden.ca/cfpsa/Trainers.aspx&amp;usg=__kgUGPwucXgaxMYTb1t6GhKQgSu4=&amp;h=419&amp;w=561&amp;sz=41&amp;hl=en&amp;start=5&amp;tbnid=6MJvcJmhun2lbM:&amp;tbnh=99&amp;tbnw=133&amp;prev=/images?q=hospital+cartoon&amp;gbv=2&amp;hl=en&amp;safe=activ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4714884"/>
            <a:ext cx="7772400" cy="1470025"/>
          </a:xfrm>
        </p:spPr>
        <p:txBody>
          <a:bodyPr/>
          <a:lstStyle/>
          <a:p>
            <a:r>
              <a:rPr lang="en-GB" b="1" dirty="0"/>
              <a:t>Obedience to Authority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285750"/>
            <a:ext cx="7772400" cy="1470025"/>
          </a:xfrm>
        </p:spPr>
        <p:txBody>
          <a:bodyPr/>
          <a:lstStyle/>
          <a:p>
            <a:pPr eaLnBrk="1" hangingPunct="1"/>
            <a:r>
              <a:rPr lang="en-GB"/>
              <a:t>Milgram’s Original study </a:t>
            </a:r>
            <a:endParaRPr lang="en-US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42938" y="4869160"/>
            <a:ext cx="7786687" cy="8953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4000" b="1" dirty="0">
                <a:solidFill>
                  <a:srgbClr val="7030A0"/>
                </a:solidFill>
              </a:rPr>
              <a:t>65% of participants continued to give shocks up to 450 volts! 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500188"/>
            <a:ext cx="328612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45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solidFill>
                  <a:srgbClr val="7030A0"/>
                </a:solidFill>
              </a:rPr>
              <a:t>Change of Venue </a:t>
            </a:r>
            <a:endParaRPr lang="en-US" b="1" u="sng">
              <a:solidFill>
                <a:srgbClr val="7030A0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/>
              <a:t>Experiment moved from prestigious Yale university to rundown office in nearby town </a:t>
            </a:r>
            <a:endParaRPr 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276872"/>
            <a:ext cx="4643438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45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r>
              <a:rPr lang="en-GB"/>
              <a:t>Will obedience levels increase or decrease?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Estimate the percentage of participants you think went to 450v in this variation.</a:t>
            </a:r>
          </a:p>
        </p:txBody>
      </p:sp>
      <p:pic>
        <p:nvPicPr>
          <p:cNvPr id="4100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05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2103438"/>
          </a:xfrm>
        </p:spPr>
        <p:txBody>
          <a:bodyPr/>
          <a:lstStyle/>
          <a:p>
            <a:pPr eaLnBrk="1" hangingPunct="1"/>
            <a:r>
              <a:rPr lang="en-GB" sz="9600" b="1" dirty="0">
                <a:solidFill>
                  <a:srgbClr val="7030A0"/>
                </a:solidFill>
              </a:rPr>
              <a:t>LOWER</a:t>
            </a:r>
            <a:r>
              <a:rPr lang="en-GB" dirty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6004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100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47.5%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41750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solidFill>
                  <a:srgbClr val="7030A0"/>
                </a:solidFill>
              </a:rPr>
              <a:t>Increased Proximity </a:t>
            </a:r>
            <a:endParaRPr lang="en-US" b="1" u="sng">
              <a:solidFill>
                <a:srgbClr val="7030A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Teacher and learner </a:t>
            </a:r>
          </a:p>
          <a:p>
            <a:pPr marL="0" indent="0" eaLnBrk="1" hangingPunct="1">
              <a:buNone/>
            </a:pPr>
            <a:r>
              <a:rPr lang="en-GB" dirty="0"/>
              <a:t>    in same room </a:t>
            </a:r>
            <a:endParaRPr lang="en-US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1412776"/>
            <a:ext cx="3667125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41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r>
              <a:rPr lang="en-GB"/>
              <a:t>Will obedience levels increase or decrease?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Estimate the percentage of participants you think went to 450v in this variation.</a:t>
            </a:r>
          </a:p>
        </p:txBody>
      </p:sp>
      <p:pic>
        <p:nvPicPr>
          <p:cNvPr id="7172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37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746250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0290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100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40%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16483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7030A0"/>
                </a:solidFill>
              </a:rPr>
              <a:t>Touch Proximity- Physical Force 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050532" y="1772816"/>
            <a:ext cx="4636268" cy="4353347"/>
          </a:xfrm>
        </p:spPr>
        <p:txBody>
          <a:bodyPr/>
          <a:lstStyle/>
          <a:p>
            <a:pPr eaLnBrk="1" hangingPunct="1"/>
            <a:r>
              <a:rPr lang="en-GB" dirty="0"/>
              <a:t>Teacher had to force learner’s hand onto the plate to receive electric shock</a:t>
            </a:r>
            <a:endParaRPr lang="en-US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358298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6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r>
              <a:rPr lang="en-GB"/>
              <a:t>Will obedience levels increase or decrease?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Estimate the percentage of participants you think went to 450v in this variation.</a:t>
            </a:r>
          </a:p>
        </p:txBody>
      </p:sp>
      <p:pic>
        <p:nvPicPr>
          <p:cNvPr id="10244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92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817688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576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30%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30085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obedience?</a:t>
            </a:r>
          </a:p>
          <a:p>
            <a:endParaRPr lang="en-GB" dirty="0"/>
          </a:p>
          <a:p>
            <a:r>
              <a:rPr lang="en-GB" dirty="0"/>
              <a:t>Who do you obey?</a:t>
            </a:r>
          </a:p>
          <a:p>
            <a:endParaRPr lang="en-GB" dirty="0"/>
          </a:p>
          <a:p>
            <a:r>
              <a:rPr lang="en-GB" dirty="0"/>
              <a:t>Why?</a:t>
            </a:r>
          </a:p>
        </p:txBody>
      </p:sp>
      <p:pic>
        <p:nvPicPr>
          <p:cNvPr id="4" name="Picture 4" descr="http://www.cartoonstock.com/lowres/shr0910l.jpg"/>
          <p:cNvPicPr>
            <a:picLocks noChangeAspect="1" noChangeArrowheads="1"/>
          </p:cNvPicPr>
          <p:nvPr/>
        </p:nvPicPr>
        <p:blipFill>
          <a:blip r:embed="rId2" cstate="print"/>
          <a:srcRect r="6735" b="13750"/>
          <a:stretch>
            <a:fillRect/>
          </a:stretch>
        </p:blipFill>
        <p:spPr bwMode="auto">
          <a:xfrm>
            <a:off x="4429124" y="1785926"/>
            <a:ext cx="3643338" cy="3491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http://t0.gstatic.com/images?q=tbn:MgVs-wq4Ne9gqM:http://www.istockphoto.com/file_thumbview_approve/9819261/2/istockphoto_9819261-orange-man-authority-figur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4457" cy="1434282"/>
          </a:xfrm>
          <a:prstGeom prst="rect">
            <a:avLst/>
          </a:prstGeom>
          <a:noFill/>
        </p:spPr>
      </p:pic>
      <p:pic>
        <p:nvPicPr>
          <p:cNvPr id="9220" name="Picture 4" descr="http://t2.gstatic.com/images?q=tbn:SrnW8o8lid-bsM:http://3.bp.blogspot.com/_B8mlcnskokI/SL1dM8nYnsI/AAAAAAAAABM/ptoODSI1cDw/s320/policeman%255B1%255D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28802"/>
            <a:ext cx="785786" cy="1104901"/>
          </a:xfrm>
          <a:prstGeom prst="rect">
            <a:avLst/>
          </a:prstGeom>
          <a:noFill/>
        </p:spPr>
      </p:pic>
      <p:pic>
        <p:nvPicPr>
          <p:cNvPr id="9224" name="Picture 8" descr="http://t0.gstatic.com/images?q=tbn:oav422E2x_r-vM:http://www.thecolor.com/images/Doctor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500570"/>
            <a:ext cx="1247775" cy="1276350"/>
          </a:xfrm>
          <a:prstGeom prst="rect">
            <a:avLst/>
          </a:prstGeom>
          <a:noFill/>
        </p:spPr>
      </p:pic>
      <p:pic>
        <p:nvPicPr>
          <p:cNvPr id="9226" name="Picture 10" descr="http://t2.gstatic.com/images?q=tbn:neeGjC8XFQIgfM:http://www.students.sgul.ac.uk/images/Doctor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0"/>
            <a:ext cx="1181100" cy="1047751"/>
          </a:xfrm>
          <a:prstGeom prst="rect">
            <a:avLst/>
          </a:prstGeom>
          <a:noFill/>
        </p:spPr>
      </p:pic>
      <p:pic>
        <p:nvPicPr>
          <p:cNvPr id="9228" name="Picture 12" descr="http://www.itsnotyourfault.org/images/green_gfx/newfrien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0"/>
            <a:ext cx="1319383" cy="1457319"/>
          </a:xfrm>
          <a:prstGeom prst="rect">
            <a:avLst/>
          </a:prstGeom>
          <a:noFill/>
        </p:spPr>
      </p:pic>
      <p:pic>
        <p:nvPicPr>
          <p:cNvPr id="9230" name="Picture 14" descr="http://t1.gstatic.com/images?q=tbn:m7IR6bGhD3c1jM:http://lifeinthenhs.files.wordpress.com/2009/03/teacher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9124" y="1357298"/>
            <a:ext cx="1104900" cy="1143001"/>
          </a:xfrm>
          <a:prstGeom prst="rect">
            <a:avLst/>
          </a:prstGeom>
          <a:noFill/>
        </p:spPr>
      </p:pic>
      <p:pic>
        <p:nvPicPr>
          <p:cNvPr id="9232" name="Picture 16" descr="http://t2.gstatic.com/images?q=tbn:kjkWiiZtR6zkcM:http://www.cartoonstock.com/newscartoons/cartoonists/rbo/lowres/rbon276l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 t="12628" r="8781"/>
          <a:stretch>
            <a:fillRect/>
          </a:stretch>
        </p:blipFill>
        <p:spPr bwMode="auto">
          <a:xfrm>
            <a:off x="2786050" y="3571876"/>
            <a:ext cx="1285884" cy="1482767"/>
          </a:xfrm>
          <a:prstGeom prst="rect">
            <a:avLst/>
          </a:prstGeom>
          <a:noFill/>
        </p:spPr>
      </p:pic>
      <p:pic>
        <p:nvPicPr>
          <p:cNvPr id="9234" name="Picture 18" descr="http://t1.gstatic.com/images?q=tbn:odiN2pQqYEHZaM:http://www.pistonheads.co.uk/pics/news/18563/personnesagees-L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728" y="4714884"/>
            <a:ext cx="1209675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000" b="1" u="sng">
                <a:solidFill>
                  <a:srgbClr val="7030A0"/>
                </a:solidFill>
              </a:rPr>
              <a:t>Remote Authority </a:t>
            </a:r>
            <a:endParaRPr lang="en-US" sz="5000" b="1" u="sng">
              <a:solidFill>
                <a:srgbClr val="7030A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eaLnBrk="1" hangingPunct="1"/>
            <a:r>
              <a:rPr lang="en-GB" dirty="0"/>
              <a:t>Experimenter left the room and gave instructions to ‘teacher’ by telephone </a:t>
            </a:r>
            <a:endParaRPr lang="en-US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8575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92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r>
              <a:rPr lang="en-GB"/>
              <a:t>Will obedience levels increase or decrease?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Estimate the percentage of participants you think went to 450v in this variation.</a:t>
            </a:r>
          </a:p>
        </p:txBody>
      </p:sp>
      <p:pic>
        <p:nvPicPr>
          <p:cNvPr id="13316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97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817688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endParaRPr lang="en-US" sz="9600" b="1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576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9600"/>
              <a:t>20%</a:t>
            </a:r>
            <a:endParaRPr lang="en-US" sz="9600"/>
          </a:p>
          <a:p>
            <a:pPr algn="ctr" eaLnBrk="1" hangingPunct="1">
              <a:buFont typeface="Arial" charset="0"/>
              <a:buNone/>
            </a:pPr>
            <a:endParaRPr lang="en-GB" sz="9600"/>
          </a:p>
        </p:txBody>
      </p:sp>
    </p:spTree>
    <p:extLst>
      <p:ext uri="{BB962C8B-B14F-4D97-AF65-F5344CB8AC3E}">
        <p14:creationId xmlns:p14="http://schemas.microsoft.com/office/powerpoint/2010/main" val="24593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000" b="1" u="sng">
                <a:solidFill>
                  <a:srgbClr val="7030A0"/>
                </a:solidFill>
              </a:rPr>
              <a:t>Support</a:t>
            </a:r>
            <a:r>
              <a:rPr lang="en-GB"/>
              <a:t> </a:t>
            </a:r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779912" y="1556792"/>
            <a:ext cx="4906888" cy="4525963"/>
          </a:xfrm>
        </p:spPr>
        <p:txBody>
          <a:bodyPr/>
          <a:lstStyle/>
          <a:p>
            <a:pPr eaLnBrk="1" hangingPunct="1"/>
            <a:r>
              <a:rPr lang="en-GB" dirty="0"/>
              <a:t>Teacher given support from two other ‘teachers’ (who were actually confederates) who refuse to obey </a:t>
            </a: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7299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5935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r>
              <a:rPr lang="en-GB"/>
              <a:t>Will obedience levels increase or decrease?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Estimate the percentage of participants you think went to 450v in this variation.</a:t>
            </a:r>
          </a:p>
        </p:txBody>
      </p:sp>
      <p:pic>
        <p:nvPicPr>
          <p:cNvPr id="16388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09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960563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Lower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719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10%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931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7030A0"/>
                </a:solidFill>
              </a:rPr>
              <a:t>Getting someone else to do it!</a:t>
            </a:r>
            <a:endParaRPr lang="en-US" b="1" u="sng" dirty="0">
              <a:solidFill>
                <a:srgbClr val="7030A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pPr eaLnBrk="1" hangingPunct="1"/>
            <a:r>
              <a:rPr lang="en-GB" dirty="0"/>
              <a:t>Teacher paired with confederate who administered the electric shocks to the ‘learner’. </a:t>
            </a:r>
            <a:endParaRPr lang="en-US" dirty="0"/>
          </a:p>
        </p:txBody>
      </p:sp>
      <p:pic>
        <p:nvPicPr>
          <p:cNvPr id="18436" name="Picture 2" descr="http://www.safetyscene.co.uk/wp-content/uploads/2009/01/electric-shock-ri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865437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823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solidFill>
                  <a:srgbClr val="7030A0"/>
                </a:solidFill>
              </a:rPr>
              <a:t>Higher or Lower??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  <a:p>
            <a:pPr eaLnBrk="1" hangingPunct="1"/>
            <a:r>
              <a:rPr lang="en-GB"/>
              <a:t>Will obedience levels increase or decrease?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Estimate the percentage of participants you think went to 450v in this variation.</a:t>
            </a:r>
          </a:p>
        </p:txBody>
      </p:sp>
      <p:pic>
        <p:nvPicPr>
          <p:cNvPr id="19460" name="Picture 2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Up And Down Double Arrow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3438" y="-4306888"/>
            <a:ext cx="2200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icons.mysitemyway.com/wp-content/gallery/yellow-road-sign-icons-arrows/010116-yellow-road-sign-icon-arrows-arrows-up-dow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1785938"/>
            <a:ext cx="173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784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603375"/>
          </a:xfrm>
        </p:spPr>
        <p:txBody>
          <a:bodyPr/>
          <a:lstStyle/>
          <a:p>
            <a:pPr eaLnBrk="1" hangingPunct="1"/>
            <a:r>
              <a:rPr lang="en-GB" sz="9600" b="1">
                <a:solidFill>
                  <a:srgbClr val="7030A0"/>
                </a:solidFill>
              </a:rPr>
              <a:t>Higher</a:t>
            </a:r>
            <a:r>
              <a:rPr lang="en-GB" sz="9600"/>
              <a:t> </a:t>
            </a:r>
            <a:endParaRPr lang="en-US" sz="9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1005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GB" sz="9600"/>
          </a:p>
          <a:p>
            <a:pPr algn="ctr" eaLnBrk="1" hangingPunct="1">
              <a:buFont typeface="Arial" charset="0"/>
              <a:buNone/>
            </a:pPr>
            <a:r>
              <a:rPr lang="en-GB" sz="10000"/>
              <a:t>92.5%</a:t>
            </a:r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19425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Type of social influence whereby someone acts in response to a direct order from a perceived figure of authority. </a:t>
            </a:r>
          </a:p>
          <a:p>
            <a:endParaRPr lang="en-GB" dirty="0"/>
          </a:p>
          <a:p>
            <a:pPr algn="ctr">
              <a:buFont typeface="Wingdings" pitchFamily="2" charset="2"/>
              <a:buNone/>
            </a:pPr>
            <a:r>
              <a:rPr lang="en-GB" dirty="0">
                <a:solidFill>
                  <a:srgbClr val="FF0000"/>
                </a:solidFill>
              </a:rPr>
              <a:t>**There is also the implication that the person receiving the order is made to respond in a way that he or she would not otherwise have done**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Milgram – A01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358246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  <a:p>
            <a:pPr>
              <a:buNone/>
            </a:pPr>
            <a:endParaRPr lang="en-GB" sz="2800" dirty="0"/>
          </a:p>
          <a:p>
            <a:endParaRPr lang="en-GB" sz="2800" dirty="0"/>
          </a:p>
          <a:p>
            <a:pPr algn="ctr">
              <a:buFont typeface="Wingdings" pitchFamily="2" charset="2"/>
              <a:buNone/>
            </a:pPr>
            <a:r>
              <a:rPr lang="en-GB" sz="2800" dirty="0"/>
              <a:t>Administering an electric shocks is pretty unreasonable!!</a:t>
            </a:r>
            <a:endParaRPr lang="en-US" sz="2800" dirty="0"/>
          </a:p>
        </p:txBody>
      </p:sp>
      <p:pic>
        <p:nvPicPr>
          <p:cNvPr id="4" name="MSSN00693A0000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857288" y="714356"/>
            <a:ext cx="304800" cy="30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9512" y="1047281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– To test the ‘German’s are different’ hypothesis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1800" y="980728"/>
            <a:ext cx="5976664" cy="25202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2400" dirty="0"/>
              <a:t>P - Yale University</a:t>
            </a:r>
          </a:p>
          <a:p>
            <a:r>
              <a:rPr lang="en-GB" sz="2400" dirty="0"/>
              <a:t>Volunteer sample	   </a:t>
            </a:r>
          </a:p>
          <a:p>
            <a:r>
              <a:rPr lang="en-GB" sz="2400" dirty="0"/>
              <a:t>40 Male participants</a:t>
            </a:r>
          </a:p>
          <a:p>
            <a:r>
              <a:rPr lang="en-GB" sz="2400" dirty="0"/>
              <a:t>Used a confederate &amp; fixed the ‘selection’ of roles so the participant was </a:t>
            </a:r>
            <a:r>
              <a:rPr lang="en-GB" sz="2400" u="sng" dirty="0"/>
              <a:t>always</a:t>
            </a:r>
            <a:r>
              <a:rPr lang="en-GB" sz="2400" dirty="0"/>
              <a:t> the teacher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3717032"/>
            <a:ext cx="8496944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2400" dirty="0"/>
              <a:t>-He wanted to see how far the participants would go in order to comply with an unreasonable order from an authority figure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Procedure continued... – A01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Teacher-learner situation</a:t>
            </a:r>
          </a:p>
          <a:p>
            <a:r>
              <a:rPr lang="en-GB" dirty="0"/>
              <a:t>Teacher instructed to ask questions on a memory task and punish the learner for incorrect responses</a:t>
            </a:r>
          </a:p>
          <a:p>
            <a:r>
              <a:rPr lang="en-GB" dirty="0"/>
              <a:t>Punishment was electric shock that increased at each incorrect answer in 15v</a:t>
            </a:r>
          </a:p>
          <a:p>
            <a:pPr algn="ctr">
              <a:buNone/>
            </a:pPr>
            <a:r>
              <a:rPr lang="en-GB" b="1" dirty="0"/>
              <a:t>15v (‘slight shock’) – 450v (‘XXX’) – more than enough to kill someone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Findings - A01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600" dirty="0"/>
              <a:t>Many participants showed signs of extreme tension (shaking, sweating &amp; stuttering)</a:t>
            </a:r>
          </a:p>
          <a:p>
            <a:pPr>
              <a:lnSpc>
                <a:spcPct val="150000"/>
              </a:lnSpc>
            </a:pPr>
            <a:endParaRPr lang="en-GB" sz="2600" dirty="0"/>
          </a:p>
          <a:p>
            <a:pPr>
              <a:lnSpc>
                <a:spcPct val="150000"/>
              </a:lnSpc>
            </a:pPr>
            <a:r>
              <a:rPr lang="en-GB" sz="2600" dirty="0"/>
              <a:t>Many participants argued with the experimenter</a:t>
            </a:r>
          </a:p>
          <a:p>
            <a:pPr>
              <a:lnSpc>
                <a:spcPct val="150000"/>
              </a:lnSpc>
            </a:pPr>
            <a:r>
              <a:rPr lang="en-GB" sz="2600" b="1" u="sng" dirty="0"/>
              <a:t>All</a:t>
            </a:r>
            <a:r>
              <a:rPr lang="en-GB" sz="2600" dirty="0"/>
              <a:t> participants delivered shocks up to </a:t>
            </a:r>
            <a:r>
              <a:rPr lang="en-GB" sz="2600" u="sng" dirty="0"/>
              <a:t>300v</a:t>
            </a:r>
          </a:p>
          <a:p>
            <a:pPr>
              <a:lnSpc>
                <a:spcPct val="150000"/>
              </a:lnSpc>
            </a:pPr>
            <a:r>
              <a:rPr lang="en-GB" sz="2600" dirty="0"/>
              <a:t>65% continued to </a:t>
            </a:r>
            <a:r>
              <a:rPr lang="en-GB" sz="2600" u="sng" dirty="0"/>
              <a:t>450v</a:t>
            </a:r>
            <a:r>
              <a:rPr lang="en-GB" sz="2600" dirty="0"/>
              <a:t> (maximum voltage)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758" y="2270130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214818"/>
            <a:ext cx="14033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1785918" y="1214422"/>
            <a:ext cx="6500858" cy="4786346"/>
            <a:chOff x="1785918" y="1214422"/>
            <a:chExt cx="6500858" cy="4786346"/>
          </a:xfrm>
        </p:grpSpPr>
        <p:sp>
          <p:nvSpPr>
            <p:cNvPr id="7" name="Lightning Bolt 6"/>
            <p:cNvSpPr/>
            <p:nvPr/>
          </p:nvSpPr>
          <p:spPr>
            <a:xfrm>
              <a:off x="1785918" y="1214422"/>
              <a:ext cx="6500858" cy="4786346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28926" y="1714488"/>
              <a:ext cx="2500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It was estimated (before the research took place)</a:t>
              </a:r>
            </a:p>
            <a:p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1934" y="2857496"/>
              <a:ext cx="2428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that most participants </a:t>
              </a:r>
            </a:p>
            <a:p>
              <a:r>
                <a:rPr lang="en-GB" b="1" dirty="0">
                  <a:solidFill>
                    <a:schemeClr val="bg1"/>
                  </a:solidFill>
                </a:rPr>
                <a:t>would stop at 100v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– A01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GB" sz="4000" dirty="0"/>
              <a:t>Milgram was able to conclude that Germans are not different and in fact </a:t>
            </a:r>
          </a:p>
          <a:p>
            <a:pPr algn="ctr">
              <a:buNone/>
            </a:pPr>
            <a:r>
              <a:rPr lang="en-GB" sz="4000" b="1" dirty="0"/>
              <a:t>we are all capable of blind obedience </a:t>
            </a:r>
            <a:r>
              <a:rPr lang="en-GB" sz="4000" dirty="0"/>
              <a:t>to unjust orders</a:t>
            </a:r>
          </a:p>
          <a:p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4785383" y="4493884"/>
            <a:ext cx="4363418" cy="22865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  <a:p>
            <a:pPr algn="ctr"/>
            <a:r>
              <a:rPr lang="en-GB" sz="3000" dirty="0"/>
              <a:t>Remember though that 35% of participants resisted authority</a:t>
            </a:r>
            <a:endParaRPr lang="en-US" sz="3000" dirty="0"/>
          </a:p>
          <a:p>
            <a:pPr algn="ctr"/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– A02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7646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GB" dirty="0"/>
              <a:t>You should be able to think of </a:t>
            </a:r>
            <a:r>
              <a:rPr lang="en-GB" b="1" dirty="0"/>
              <a:t>at least </a:t>
            </a:r>
            <a:r>
              <a:rPr lang="en-GB" dirty="0"/>
              <a:t>4 evaluation points without anymore information than the research outline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Low population validity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Low ecological validity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Lack of informed consent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Lack of protection of participants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– A02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err="1"/>
              <a:t>Hofling</a:t>
            </a:r>
            <a:r>
              <a:rPr lang="en-GB" dirty="0"/>
              <a:t> (1966)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Conducted research in a hospital where nurses were telephoned by ‘Dr Smith’ and asked to administer a drug to a patient (breaking several hospital rules) </a:t>
            </a:r>
          </a:p>
        </p:txBody>
      </p:sp>
      <p:pic>
        <p:nvPicPr>
          <p:cNvPr id="14338" name="Picture 2" descr="http://t3.gstatic.com/images?q=tbn:6MJvcJmhun2lbM%3Ahttp://www.cfpsa-borden.ca/cfpsa/SPORTS/Nationals/TrainersWebpage/pic/hospital_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1842658" cy="13716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2571744"/>
            <a:ext cx="4000496" cy="193899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/>
              <a:t>1. Nurses were not supposed to take instructions over the phone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3174" y="2928934"/>
            <a:ext cx="4000496" cy="147732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/>
              <a:t>2. Nurses were not to take instructions from an unknown doctor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3174" y="2428868"/>
            <a:ext cx="4000496" cy="240065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/>
              <a:t>3. The dosage instructed for the Nurse to administer was twice that as advised on the bottle!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174" y="3143248"/>
            <a:ext cx="4000496" cy="1015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dirty="0"/>
              <a:t>How many nurses obeyed Dr Smith?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2976" y="1785926"/>
            <a:ext cx="7072362" cy="3816429"/>
          </a:xfrm>
          <a:prstGeom prst="rect">
            <a:avLst/>
          </a:prstGeom>
          <a:solidFill>
            <a:schemeClr val="accent5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21 out of 22 !!</a:t>
            </a:r>
            <a:endParaRPr lang="en-GB" sz="3000" dirty="0"/>
          </a:p>
          <a:p>
            <a:endParaRPr lang="en-GB" sz="3000" b="1" dirty="0"/>
          </a:p>
          <a:p>
            <a:r>
              <a:rPr lang="en-GB" sz="3000" dirty="0"/>
              <a:t>This means that field experiments have demonstrated that individual will obey commands from an authority figure</a:t>
            </a:r>
          </a:p>
          <a:p>
            <a:r>
              <a:rPr lang="en-GB" sz="3000" dirty="0"/>
              <a:t>A strength because it shows that obedience to authority figures </a:t>
            </a:r>
            <a:r>
              <a:rPr lang="en-GB" sz="3000" b="1" u="sng" dirty="0"/>
              <a:t>does</a:t>
            </a:r>
            <a:r>
              <a:rPr lang="en-GB" sz="3000" dirty="0"/>
              <a:t> occur in real-life settings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726</Words>
  <Application>Microsoft Office PowerPoint</Application>
  <PresentationFormat>On-screen Show (4:3)</PresentationFormat>
  <Paragraphs>127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Obedience to Authority</vt:lpstr>
      <vt:lpstr>Class Discussion</vt:lpstr>
      <vt:lpstr>Obedience</vt:lpstr>
      <vt:lpstr>Milgram – A01</vt:lpstr>
      <vt:lpstr>Procedure continued... – A01</vt:lpstr>
      <vt:lpstr>Findings - A01</vt:lpstr>
      <vt:lpstr>Conclusions – A01</vt:lpstr>
      <vt:lpstr>Evaluation – A02</vt:lpstr>
      <vt:lpstr>Evaluation – A02</vt:lpstr>
      <vt:lpstr>Milgram’s Original study </vt:lpstr>
      <vt:lpstr>Change of Venue </vt:lpstr>
      <vt:lpstr>Higher or Lower??</vt:lpstr>
      <vt:lpstr>LOWER </vt:lpstr>
      <vt:lpstr>Increased Proximity </vt:lpstr>
      <vt:lpstr>Higher or Lower??</vt:lpstr>
      <vt:lpstr>Lower </vt:lpstr>
      <vt:lpstr>Touch Proximity- Physical Force </vt:lpstr>
      <vt:lpstr>Higher or Lower??</vt:lpstr>
      <vt:lpstr>Lower </vt:lpstr>
      <vt:lpstr>Remote Authority </vt:lpstr>
      <vt:lpstr>Higher or Lower??</vt:lpstr>
      <vt:lpstr>Lower</vt:lpstr>
      <vt:lpstr>Support </vt:lpstr>
      <vt:lpstr>Higher or Lower??</vt:lpstr>
      <vt:lpstr>Lower </vt:lpstr>
      <vt:lpstr>Getting someone else to do it!</vt:lpstr>
      <vt:lpstr>Higher or Lower??</vt:lpstr>
      <vt:lpstr>Higher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Obedience to Authority</dc:title>
  <dc:creator>user</dc:creator>
  <cp:lastModifiedBy>Catherine Molyneux</cp:lastModifiedBy>
  <cp:revision>81</cp:revision>
  <dcterms:created xsi:type="dcterms:W3CDTF">2010-01-21T14:10:03Z</dcterms:created>
  <dcterms:modified xsi:type="dcterms:W3CDTF">2021-01-25T23:57:45Z</dcterms:modified>
</cp:coreProperties>
</file>