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handoutMasterIdLst>
    <p:handoutMasterId r:id="rId20"/>
  </p:handout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2" r:id="rId12"/>
    <p:sldId id="266" r:id="rId13"/>
    <p:sldId id="267" r:id="rId14"/>
    <p:sldId id="269" r:id="rId15"/>
    <p:sldId id="273" r:id="rId16"/>
    <p:sldId id="270" r:id="rId17"/>
    <p:sldId id="274" r:id="rId1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33CC33"/>
    <a:srgbClr val="9900FF"/>
    <a:srgbClr val="FF00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65B942-EF98-4E39-B9F7-D36CB7E551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7724C-382A-4118-A79D-326FC2F37A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E623FFE-3069-4460-B1DF-27E3C456D2C6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FA2BB-22FC-4AC2-B0B7-D6792382C7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73F16-7E28-4DED-8F51-3773DEDCB7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05A1E0C-FF69-43BE-ABE9-EEE072230C4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5808CC-9DCD-493F-992E-27AC3B6843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D86590-3F50-4CAC-88E8-B6DC1C1D66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153CAE-0462-41B1-B99E-64DC44C47467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FA36541-4CCB-4A3B-8C86-956DA982F4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15802B6-6E7E-4540-BD70-6B6AD6E26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F8092-B311-4C0B-8210-8FA5EFE1BC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DE89D-BEF9-4C9D-929A-EA61E08558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6477B29-0E71-4011-933D-18DC33CF7B2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CC5231E5-F6CA-42F1-8556-11E358717D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02FE80D1-D786-4E91-83F9-063651B07B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60BCF464-3B78-4CA7-BC59-6E0A084C8F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4B0955-D235-459E-9832-6FE486F9017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622E0FB3-6F44-4B7B-991B-CA3600D7A6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2961BF32-7528-4E5A-A600-225BFA04F1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50FD260B-DF08-4739-A038-4C8347387D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2F7BF2-C2D6-4933-92B6-031EE40BEBD4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35A762AF-82D0-4115-AAD4-00B59CF239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9EC1848-259F-47EA-AC00-BA15B8045E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2BF8EE08-A19E-43C8-AC1E-68FD125276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C4AA64-78F2-47B4-91A2-BEB30002559D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73DD7B0-E9D8-4E2E-A7CB-0EFD7B88AE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B7CCA471-59E1-45E3-9445-2E1048F2F7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1685C61C-99E5-4559-862C-AE18D722EB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F72C13-D9D9-417C-92E1-C19A581FA772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FA3F05AC-E338-4476-B84B-EAC239A000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A8FB4FE6-9106-4327-BB40-4EC897F577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DB23B97F-32F1-4E82-A148-7F19A06168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8B52B4-9169-4B1F-8EE4-843D03DF99F4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15DC83D1-5A5F-44FE-907A-C6F7F3CEA2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33AA41C-0495-4DF0-BD87-B82C6BA96B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D015D4EB-0AA9-47AF-938E-35968347C4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8539A4-96DC-4E2A-8F9B-83AE41106F1D}" type="slidenum">
              <a:rPr lang="en-GB" altLang="en-US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0C45C64E-09E6-4AA4-8346-CCCFE48392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751B3FCE-A48A-4DC0-8012-58EFF22D0D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A1D8B93E-744A-4015-A587-81C8BD24BD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7A7805-821A-4A0F-BCD3-C78996AF301C}" type="slidenum">
              <a:rPr lang="en-GB" altLang="en-US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8C507A16-CCE7-460E-84DD-B4BE0F7FE4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D76E641B-6863-4618-8C51-D81C1C0F05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B5A213F1-BCCA-4609-A572-66DF810593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A85F11-8412-4342-B338-2523C1B4D248}" type="slidenum">
              <a:rPr lang="en-GB" altLang="en-US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870B69E8-7ABD-4F1D-9F0D-F40708DB1F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42763D2-C79F-4FE6-853A-96D83959B3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CABD92CD-DF11-4FFE-B58D-063706395D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F44D89-5A46-442A-9475-10A49B03B431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DC04DA27-E22C-4299-B5D9-530BE6986C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2DFB763E-2BF9-4525-995A-6A5AC0445A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4F5ED77-B7A0-4313-8887-5F51B8716F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D10711-BB72-4BDC-BCE9-B1A2A350669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803836D8-42EA-4D3E-8CF3-47BF8F14D3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08D82462-8663-4D90-A75F-8CE49DB8D6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3129034-6A5E-438E-BBB5-368867FB0E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E09D0F-FF75-42A4-9E19-656A9E18EA5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CAAA737-1EBD-43FF-BA60-A1CB028A91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A7EF9625-7C7E-4731-B743-3FE3625C14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24C8C4B6-EA77-463D-AAC8-89DF645A1F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FDBF10-CEB2-4B6E-AB84-05F0ABC921A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EC90E9D-57DA-4479-9B3F-72FD2F1E0F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791CE211-20D8-40E6-892D-7F611E6FFA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96DE4BC1-D551-4D03-AE90-DAD414394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A75E42-96FD-40D9-9B2A-7E25F7306232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005EE7C-7CA3-4DB5-8EFA-8BCF62AC3C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C304B9AF-35F1-4365-9622-932FAC93AD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10C979F1-7DFB-4C30-A2BC-BDE13422A5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50294E-DF8F-4FDB-8100-D1C672ED040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790CD609-5B61-485D-9C10-0CBBDB08FC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072BDCA6-A210-41E6-AD31-E58C11834C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B2181F2-323A-4DE4-942A-E463B6CD57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220F0C-A528-4618-A0A3-6B22B8633CD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335CD1B8-C96C-46BC-9A7E-61728C21DC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60CE6297-C81B-4F3B-82D7-87314C3FB9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6913F5DE-F992-4770-A822-4CE2A6C18E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E626A3-831D-4ED1-AC10-80D0A8D0876C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AACA17-D4A0-47DD-A2FA-9A34CD00B4EC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B55463F4-74E1-4DD7-9D1F-C152B5C47983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>
            <a:extLst>
              <a:ext uri="{FF2B5EF4-FFF2-40B4-BE49-F238E27FC236}">
                <a16:creationId xmlns:a16="http://schemas.microsoft.com/office/drawing/2014/main" id="{E101D251-A0EB-4ABE-AE7B-AEE2EFAE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271614-05E7-4A86-A204-8D1CEA09843C}" type="datetimeFigureOut">
              <a:rPr/>
              <a:pPr>
                <a:defRPr/>
              </a:pPr>
              <a:t>1/25/2021</a:t>
            </a:fld>
            <a:endParaRPr lang="en-GB"/>
          </a:p>
        </p:txBody>
      </p:sp>
      <p:sp>
        <p:nvSpPr>
          <p:cNvPr id="7" name="Footer Placeholder 17">
            <a:extLst>
              <a:ext uri="{FF2B5EF4-FFF2-40B4-BE49-F238E27FC236}">
                <a16:creationId xmlns:a16="http://schemas.microsoft.com/office/drawing/2014/main" id="{41DD127F-9DBE-4978-97F1-11A18B170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8">
            <a:extLst>
              <a:ext uri="{FF2B5EF4-FFF2-40B4-BE49-F238E27FC236}">
                <a16:creationId xmlns:a16="http://schemas.microsoft.com/office/drawing/2014/main" id="{8EF6A9AC-7C3A-4725-93DA-CD3B3058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F60296-261F-4D37-9E34-77637C7D18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6892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7FB7752E-C136-4280-9CB3-81F46D3E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ED63-B140-4D2A-9756-88C2B1A12C9E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6159B6B-F5EC-47C5-9F26-C41EEFB8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EF6DFDD4-F630-406C-86CA-B5A2629D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226A1-E802-4800-812F-14E7DA0F41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13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4EE40-49F8-4CB5-9772-F1911CE7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C43A0D-F142-48BD-9838-48BBB21AE2A6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F3EF-FA43-4964-B992-0EDDA957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9BA2E-C5DC-46E1-AB6A-51EA7281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0679CD8C-D9A6-4FCF-8CFC-00F9C45346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27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5321E345-6824-4059-A691-EBB5099C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0413-2B4D-4374-B3FB-3F03003A2305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5799665-9F1B-4765-9F9C-50056329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20D0F311-2932-44F6-A1F3-09F28B91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93281-8F22-4C98-A5BC-45F3B375C1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165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3C24D-FAFE-4BF2-8374-BA35BBB7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1467642-F27E-4259-8E66-A68686BBF6A6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B2AB2-E50D-4184-BA48-57DB21C2D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6DFE6-2EDF-43F0-B2B4-DC10D5F6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4C1FF1B8-0A4D-41AA-ADC3-07CEAB24D2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0229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B160A300-533C-4ADB-A337-4DCC9C2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EB70F-B704-46A3-A2A7-7C5D55B9ECFC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9B564D1-6DA7-4FE4-91FB-56088A50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66D56651-D1E0-4E60-BC8C-BB23AD016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A3A9B-77F2-4CB3-A1E4-DCA224E983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348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>
            <a:extLst>
              <a:ext uri="{FF2B5EF4-FFF2-40B4-BE49-F238E27FC236}">
                <a16:creationId xmlns:a16="http://schemas.microsoft.com/office/drawing/2014/main" id="{06D90167-F2D5-4503-ABA4-69EAC164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8903D-A028-46C5-AB2A-B32B6F756CEB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3F41161-7810-44B0-93AF-03238A34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ECEB9451-0213-406F-A407-C3E223740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E7ADC-71A6-4D11-9AAB-96BA0D3B99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900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>
            <a:extLst>
              <a:ext uri="{FF2B5EF4-FFF2-40B4-BE49-F238E27FC236}">
                <a16:creationId xmlns:a16="http://schemas.microsoft.com/office/drawing/2014/main" id="{DEA8F382-9DB6-43A5-B41A-68B172ED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C230-ACD7-4AC8-B048-A35330EED994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85BA1-0865-42DB-B5C1-9C4E086C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576BFE9F-A926-4ACF-8A68-88405B0DE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2E661-416D-40EE-9AE7-38AD8FEA55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358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>
            <a:extLst>
              <a:ext uri="{FF2B5EF4-FFF2-40B4-BE49-F238E27FC236}">
                <a16:creationId xmlns:a16="http://schemas.microsoft.com/office/drawing/2014/main" id="{B6947CD7-C240-40FF-A6F9-5C9EF5278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CF09-995A-420D-A893-37EA35B75C15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147EC03B-A018-4D6A-B8D4-3CA894EDB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08493FA9-3679-442F-80B7-63B6C181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ADC0B-E126-4AD0-A6AF-CDD0DBDEFA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34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CA9E4974-6789-4169-842C-2C680C12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743E-5881-4276-A264-174D41DB7415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5C19653-C1DC-46D5-893B-8E6B5FB7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79EC75AC-267D-43C7-A37F-3BCE5FCF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022DE-04B5-498E-94E0-43BD1D3B38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367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FDF6E4-5246-4F55-8B45-77080B702477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A85356-2D89-4793-B674-DEA41BB1125D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AF25644-1E27-4DCC-9D54-35410505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B71183-7945-4150-909F-B8A2E8317DE3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9B8EA40-3098-4671-9A00-E5BB862A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1257441-1729-4BB8-86A7-1FD86B608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0E1E8-811C-414B-A001-353AA42A0E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6534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492C528-361B-468C-B5DE-712591C1601F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4C05B768-C62E-4151-8CD0-62D21BBB1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>
            <a:extLst>
              <a:ext uri="{FF2B5EF4-FFF2-40B4-BE49-F238E27FC236}">
                <a16:creationId xmlns:a16="http://schemas.microsoft.com/office/drawing/2014/main" id="{E0DDAEE9-355C-4E50-91AB-706569498F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F846DCC3-7CC8-48C0-ACDD-871D21B72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DA9027-1046-4E02-8838-679E4F6AE923}" type="datetimeFigureOut">
              <a:rPr lang="en-US"/>
              <a:pPr>
                <a:defRPr/>
              </a:pPr>
              <a:t>1/25/2021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A4C001-90EA-4D46-9AF0-0E7AD91C0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9DDE001-8CC7-4E88-A449-63D43D90B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20A9282E-3883-4C7A-9380-9294A452E29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5" r:id="rId2"/>
    <p:sldLayoutId id="2147483873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4" r:id="rId9"/>
    <p:sldLayoutId id="2147483871" r:id="rId10"/>
    <p:sldLayoutId id="21474838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6585CF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renzoexhornets.org/SadScreenBean.gi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renzoexhornets.org/SadScreenBean.gi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B6AA6-0BF3-4A78-A40A-EA24EE82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50019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8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Timed activity – 6 minutes</a:t>
            </a:r>
            <a:endParaRPr lang="en-GB" sz="4800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0E93B-22EB-4BFA-91A2-F781E970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000"/>
            <a:ext cx="9001125" cy="4110038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03000"/>
              <a:buFont typeface="Wingdings 2" panose="05020102010507070707" pitchFamily="18" charset="2"/>
              <a:buNone/>
              <a:defRPr/>
            </a:pPr>
            <a:r>
              <a:rPr lang="en-GB" dirty="0">
                <a:latin typeface="Comic Sans MS" pitchFamily="66" charset="0"/>
              </a:rPr>
              <a:t>Outline findings of research into conformity </a:t>
            </a:r>
            <a:r>
              <a:rPr lang="en-GB" sz="1800" dirty="0">
                <a:latin typeface="Comic Sans MS" pitchFamily="66" charset="0"/>
              </a:rPr>
              <a:t>(6 marks)</a:t>
            </a:r>
            <a:endParaRPr lang="en-GB" sz="1800" dirty="0">
              <a:solidFill>
                <a:srgbClr val="FF0000"/>
              </a:solidFill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03000"/>
              <a:buFont typeface="Wingdings 2" panose="05020102010507070707" pitchFamily="18" charset="2"/>
              <a:buNone/>
              <a:defRPr/>
            </a:pPr>
            <a:endParaRPr lang="en-GB" dirty="0"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03000"/>
              <a:buFont typeface="Wingdings 2" panose="05020102010507070707" pitchFamily="18" charset="2"/>
              <a:buNone/>
              <a:defRPr/>
            </a:pPr>
            <a:endParaRPr lang="en-GB" dirty="0">
              <a:latin typeface="Comic Sans MS" pitchFamily="66" charset="0"/>
            </a:endParaRPr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4707F774-DB0E-4952-9F91-CE5D256BE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786063"/>
            <a:ext cx="8643937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B09D5-0C5D-4A81-BD22-1C10D3D11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82012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Evaluating NSI and the new 4 point rule (p.14)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E6A00-35C9-42CB-B40A-CFC00B57E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609725"/>
            <a:ext cx="7786687" cy="4846638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P:</a:t>
            </a:r>
            <a:r>
              <a:rPr lang="en-GB" dirty="0">
                <a:latin typeface="Comic Sans MS" pitchFamily="66" charset="0"/>
              </a:rPr>
              <a:t>The NSI explanation can be criticised for not acknowledging the importance of belonging to a group.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</a:t>
            </a:r>
            <a:r>
              <a:rPr lang="en-GB" dirty="0">
                <a:latin typeface="Comic Sans MS" pitchFamily="66" charset="0"/>
              </a:rPr>
              <a:t> Many studies have shown how conformity to group norms still persist even when the group no longer exists.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E:This shows that... </a:t>
            </a:r>
            <a:r>
              <a:rPr lang="en-GB" sz="2000" dirty="0">
                <a:latin typeface="Comic Sans MS" pitchFamily="66" charset="0"/>
              </a:rPr>
              <a:t>Participants are not just conforming out of a desire to be superficially accepted by the group, but rather they internalise the group view.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sz="2000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sz="2500" b="1" dirty="0">
                <a:latin typeface="Comic Sans MS" pitchFamily="66" charset="0"/>
              </a:rPr>
              <a:t>E:This is a weakness because</a:t>
            </a:r>
            <a:r>
              <a:rPr lang="en-GB" sz="2500" dirty="0">
                <a:latin typeface="Comic Sans MS" pitchFamily="66" charset="0"/>
              </a:rPr>
              <a:t> participants in an experiment cannot fear group exclusion which implies that </a:t>
            </a:r>
            <a:r>
              <a:rPr lang="en-GB" sz="2500" b="1" dirty="0">
                <a:latin typeface="Comic Sans MS" pitchFamily="66" charset="0"/>
              </a:rPr>
              <a:t>factors other than dependency </a:t>
            </a:r>
            <a:r>
              <a:rPr lang="en-GB" sz="2500" dirty="0">
                <a:latin typeface="Comic Sans MS" pitchFamily="66" charset="0"/>
              </a:rPr>
              <a:t>on the group may be important as regards to whether or not an individual conforms.</a:t>
            </a:r>
          </a:p>
        </p:txBody>
      </p:sp>
      <p:pic>
        <p:nvPicPr>
          <p:cNvPr id="26628" name="Picture 2" descr="See full size image">
            <a:hlinkClick r:id="rId3"/>
            <a:extLst>
              <a:ext uri="{FF2B5EF4-FFF2-40B4-BE49-F238E27FC236}">
                <a16:creationId xmlns:a16="http://schemas.microsoft.com/office/drawing/2014/main" id="{D6136276-CE79-49CF-8537-9E0897113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428625"/>
            <a:ext cx="63341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7F743-8D80-46F5-923D-98333545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500063"/>
            <a:ext cx="7239000" cy="8207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D2DC778B-B3CF-44F6-9E43-E178DB5E7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609725"/>
            <a:ext cx="7786687" cy="4846638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sz="2500" b="1">
                <a:latin typeface="Comic Sans MS" panose="030F0702030302020204" pitchFamily="66" charset="0"/>
              </a:rPr>
              <a:t>Complete a mind map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sz="2500" b="1">
                <a:latin typeface="Comic Sans MS" panose="030F0702030302020204" pitchFamily="66" charset="0"/>
              </a:rPr>
              <a:t>or topic framework sheet for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GB" altLang="en-US" sz="2500" b="1">
              <a:latin typeface="Comic Sans MS" panose="030F0702030302020204" pitchFamily="66" charset="0"/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BC3AA2C5-E846-4B73-8771-28C5666144A1}"/>
              </a:ext>
            </a:extLst>
          </p:cNvPr>
          <p:cNvSpPr/>
          <p:nvPr/>
        </p:nvSpPr>
        <p:spPr>
          <a:xfrm>
            <a:off x="1857375" y="2714625"/>
            <a:ext cx="4286250" cy="2786063"/>
          </a:xfrm>
          <a:prstGeom prst="cloud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8800" b="1" dirty="0">
                <a:latin typeface="Comic Sans MS" pitchFamily="66" charset="0"/>
              </a:rPr>
              <a:t>NSI</a:t>
            </a:r>
          </a:p>
          <a:p>
            <a:pPr algn="ctr" eaLnBrk="1" hangingPunct="1"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56ACE-5C28-4C69-B7AD-CDEEAEA4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820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Evaluating 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7D9F-1564-4394-954D-A86A6F815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609725"/>
            <a:ext cx="7715250" cy="484663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P:</a:t>
            </a:r>
            <a:r>
              <a:rPr lang="en-GB" dirty="0">
                <a:latin typeface="Comic Sans MS" pitchFamily="66" charset="0"/>
              </a:rPr>
              <a:t>Research has supported the Informational Social Influence explanation of conformity.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</a:t>
            </a:r>
            <a:r>
              <a:rPr lang="en-GB" dirty="0">
                <a:latin typeface="Comic Sans MS" pitchFamily="66" charset="0"/>
              </a:rPr>
              <a:t>For example, </a:t>
            </a:r>
            <a:r>
              <a:rPr lang="en-GB" b="1" dirty="0">
                <a:latin typeface="Comic Sans MS" pitchFamily="66" charset="0"/>
              </a:rPr>
              <a:t>Fein (2007) </a:t>
            </a:r>
            <a:r>
              <a:rPr lang="en-GB" dirty="0">
                <a:latin typeface="Comic Sans MS" pitchFamily="66" charset="0"/>
              </a:rPr>
              <a:t>found that participants changed their judgements of political candidates in response to seeing what their ‘fellow participants’ thought. </a:t>
            </a: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E:This shows that... </a:t>
            </a:r>
            <a:r>
              <a:rPr lang="en-GB" sz="2000" dirty="0">
                <a:latin typeface="Comic Sans MS" pitchFamily="66" charset="0"/>
              </a:rPr>
              <a:t>People may conform in situations where they perceive others to hold more information than themselves.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sz="20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E:This is positive as</a:t>
            </a:r>
            <a:r>
              <a:rPr lang="en-GB" sz="2500" dirty="0">
                <a:latin typeface="Comic Sans MS" pitchFamily="66" charset="0"/>
              </a:rPr>
              <a:t> the research demonstrates support for ISI demonstrating the importance of informational influence in shaping opinion.</a:t>
            </a:r>
          </a:p>
        </p:txBody>
      </p:sp>
      <p:pic>
        <p:nvPicPr>
          <p:cNvPr id="30724" name="Picture 2" descr="C:\Users\Catherine\Pictures\Microsoft Clip Organizer\j0078833.wmf">
            <a:extLst>
              <a:ext uri="{FF2B5EF4-FFF2-40B4-BE49-F238E27FC236}">
                <a16:creationId xmlns:a16="http://schemas.microsoft.com/office/drawing/2014/main" id="{841BA422-FEF2-4851-AA8A-C687A64FD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286125"/>
            <a:ext cx="11985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AEE50-1F89-4788-B88F-CFD4D033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820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Evaluating </a:t>
            </a:r>
            <a:r>
              <a:rPr lang="en-GB" dirty="0" err="1">
                <a:latin typeface="Comic Sans MS" pitchFamily="66" charset="0"/>
              </a:rPr>
              <a:t>iSI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6B2FC-AF64-44E0-9C28-2D4872E9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609725"/>
            <a:ext cx="7715250" cy="48466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b="1">
                <a:latin typeface="Comic Sans MS" panose="030F0702030302020204" pitchFamily="66" charset="0"/>
              </a:rPr>
              <a:t>P:</a:t>
            </a:r>
            <a:r>
              <a:rPr lang="en-GB" altLang="en-US">
                <a:latin typeface="Comic Sans MS" panose="030F0702030302020204" pitchFamily="66" charset="0"/>
              </a:rPr>
              <a:t>Research has supported the Informational social influence explanation as to why people conform.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b="1">
                <a:latin typeface="Comic Sans MS" panose="030F0702030302020204" pitchFamily="66" charset="0"/>
              </a:rPr>
              <a:t>E:What research can be used as an example of this point?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b="1">
                <a:latin typeface="Comic Sans MS" panose="030F0702030302020204" pitchFamily="66" charset="0"/>
              </a:rPr>
              <a:t> Sherif (1936)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b="1">
                <a:latin typeface="Comic Sans MS" panose="030F0702030302020204" pitchFamily="66" charset="0"/>
              </a:rPr>
              <a:t>E: This shows.....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b="1">
                <a:latin typeface="Comic Sans MS" panose="030F0702030302020204" pitchFamily="66" charset="0"/>
              </a:rPr>
              <a:t>E:This is a strength because</a:t>
            </a:r>
            <a:r>
              <a:rPr lang="en-GB" altLang="en-US">
                <a:latin typeface="Comic Sans MS" panose="030F0702030302020204" pitchFamily="66" charset="0"/>
              </a:rPr>
              <a:t> the research supports the ISI assumption that individuals will look to others for guidance in ambiguous situations.</a:t>
            </a:r>
          </a:p>
        </p:txBody>
      </p:sp>
      <p:pic>
        <p:nvPicPr>
          <p:cNvPr id="32772" name="Picture 2" descr="C:\Users\Catherine\Pictures\Microsoft Clip Organizer\j0078833.wmf">
            <a:extLst>
              <a:ext uri="{FF2B5EF4-FFF2-40B4-BE49-F238E27FC236}">
                <a16:creationId xmlns:a16="http://schemas.microsoft.com/office/drawing/2014/main" id="{6FFDCDA5-D1E2-4D22-B0B1-05EE249BD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214688"/>
            <a:ext cx="15605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3DC5-725D-4A4E-84D2-9E049B83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820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Evaluating </a:t>
            </a:r>
            <a:r>
              <a:rPr lang="en-GB" dirty="0" err="1">
                <a:latin typeface="Comic Sans MS" pitchFamily="66" charset="0"/>
              </a:rPr>
              <a:t>iSI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EA2E0-000F-4F6D-A486-85152FB81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609725"/>
            <a:ext cx="7715250" cy="484663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P:</a:t>
            </a:r>
            <a:r>
              <a:rPr lang="en-GB" dirty="0">
                <a:latin typeface="Comic Sans MS" pitchFamily="66" charset="0"/>
              </a:rPr>
              <a:t>Sherif’s study can be criticised as to the extent in which it demonstrates internalisation.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E:Cardwell (1996)</a:t>
            </a:r>
            <a:r>
              <a:rPr lang="en-GB" dirty="0">
                <a:latin typeface="Comic Sans MS" pitchFamily="66" charset="0"/>
              </a:rPr>
              <a:t> suggests that </a:t>
            </a:r>
            <a:r>
              <a:rPr lang="en-GB" dirty="0" err="1">
                <a:latin typeface="Comic Sans MS" pitchFamily="66" charset="0"/>
              </a:rPr>
              <a:t>Sherif’s</a:t>
            </a:r>
            <a:r>
              <a:rPr lang="en-GB" dirty="0">
                <a:latin typeface="Comic Sans MS" pitchFamily="66" charset="0"/>
              </a:rPr>
              <a:t> study demonstrates how group norms emerge and not necessarily informational social influence.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E:This means that </a:t>
            </a:r>
            <a:r>
              <a:rPr lang="en-GB" dirty="0" err="1">
                <a:latin typeface="Comic Sans MS" pitchFamily="66" charset="0"/>
              </a:rPr>
              <a:t>Sherif’s</a:t>
            </a:r>
            <a:r>
              <a:rPr lang="en-GB" dirty="0">
                <a:latin typeface="Comic Sans MS" pitchFamily="66" charset="0"/>
              </a:rPr>
              <a:t> study can be questioned as to what extent it demonstrates internalisation.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E:This is a weakness because</a:t>
            </a:r>
            <a:r>
              <a:rPr lang="en-GB" dirty="0">
                <a:latin typeface="Comic Sans MS" pitchFamily="66" charset="0"/>
              </a:rPr>
              <a:t> if </a:t>
            </a:r>
            <a:r>
              <a:rPr lang="en-GB" dirty="0" err="1">
                <a:latin typeface="Comic Sans MS" pitchFamily="66" charset="0"/>
              </a:rPr>
              <a:t>Sherif’s</a:t>
            </a:r>
            <a:r>
              <a:rPr lang="en-GB" dirty="0">
                <a:latin typeface="Comic Sans MS" pitchFamily="66" charset="0"/>
              </a:rPr>
              <a:t> study is not a true demonstration of internalisation then it cannot be used to support ISI.</a:t>
            </a:r>
          </a:p>
        </p:txBody>
      </p:sp>
      <p:pic>
        <p:nvPicPr>
          <p:cNvPr id="34820" name="Picture 2" descr="See full size image">
            <a:hlinkClick r:id="rId3"/>
            <a:extLst>
              <a:ext uri="{FF2B5EF4-FFF2-40B4-BE49-F238E27FC236}">
                <a16:creationId xmlns:a16="http://schemas.microsoft.com/office/drawing/2014/main" id="{54B46D39-A435-4ADA-B17C-B4A718137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643188"/>
            <a:ext cx="63341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C139C-4B98-429F-B67E-F709E977A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500063"/>
            <a:ext cx="7239000" cy="8207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C581192D-5866-40BC-A0BA-E05A85B7B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609725"/>
            <a:ext cx="7786687" cy="4846638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sz="2500" b="1">
                <a:latin typeface="Comic Sans MS" panose="030F0702030302020204" pitchFamily="66" charset="0"/>
              </a:rPr>
              <a:t>Complete a mind map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sz="2500" b="1">
                <a:latin typeface="Comic Sans MS" panose="030F0702030302020204" pitchFamily="66" charset="0"/>
              </a:rPr>
              <a:t>or topic framework sheet for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GB" altLang="en-US" sz="2500" b="1">
              <a:latin typeface="Comic Sans MS" panose="030F0702030302020204" pitchFamily="66" charset="0"/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5CEFE24-2546-43DA-91F7-C417CE3D2330}"/>
              </a:ext>
            </a:extLst>
          </p:cNvPr>
          <p:cNvSpPr/>
          <p:nvPr/>
        </p:nvSpPr>
        <p:spPr>
          <a:xfrm>
            <a:off x="1857375" y="2714625"/>
            <a:ext cx="4286250" cy="2786063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8800" b="1" dirty="0">
                <a:latin typeface="Comic Sans MS" pitchFamily="66" charset="0"/>
              </a:rPr>
              <a:t>ISI</a:t>
            </a:r>
          </a:p>
          <a:p>
            <a:pPr algn="ctr" eaLnBrk="1" hangingPunct="1"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BBE0-261B-4FF8-9E07-602C5E28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Identify the differences between NSI and ISI (p16)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567B04-CE7C-448A-8969-7D741342CBBA}"/>
              </a:ext>
            </a:extLst>
          </p:cNvPr>
          <p:cNvGraphicFramePr>
            <a:graphicFrameLocks noGrp="1"/>
          </p:cNvGraphicFramePr>
          <p:nvPr/>
        </p:nvGraphicFramePr>
        <p:xfrm>
          <a:off x="214313" y="1857375"/>
          <a:ext cx="7643812" cy="471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871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Normative Social Influence</a:t>
                      </a:r>
                    </a:p>
                  </a:txBody>
                  <a:tcPr marL="91439" marR="91439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mic Sans MS" pitchFamily="66" charset="0"/>
                        </a:rPr>
                        <a:t>Informational</a:t>
                      </a:r>
                      <a:r>
                        <a:rPr lang="en-GB" sz="1800" baseline="0" dirty="0">
                          <a:latin typeface="Comic Sans MS" pitchFamily="66" charset="0"/>
                        </a:rPr>
                        <a:t> Social Influence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 marL="91439" marR="91439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719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8719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39" marR="91439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719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9" marR="91439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6DF28F-6F6B-45E9-8513-8D947B2AF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286125"/>
            <a:ext cx="3357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CC3399"/>
                </a:solidFill>
                <a:latin typeface="Comic Sans MS" panose="030F0702030302020204" pitchFamily="66" charset="0"/>
              </a:rPr>
              <a:t>Desire to be liked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F894A9-1821-49CD-A832-17F4E8144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3286125"/>
            <a:ext cx="3357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CC3399"/>
                </a:solidFill>
                <a:latin typeface="Comic Sans MS" panose="030F0702030302020204" pitchFamily="66" charset="0"/>
              </a:rPr>
              <a:t>Desire to be right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21BB1-608A-49FD-A603-359864D00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29125"/>
            <a:ext cx="3500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CC3399"/>
                </a:solidFill>
                <a:latin typeface="Comic Sans MS" panose="030F0702030302020204" pitchFamily="66" charset="0"/>
              </a:rPr>
              <a:t>Public Compliance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C987E9-B433-498A-A2D8-EEE58E4F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4429125"/>
            <a:ext cx="3500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CC3399"/>
                </a:solidFill>
                <a:latin typeface="Comic Sans MS" panose="030F0702030302020204" pitchFamily="66" charset="0"/>
              </a:rPr>
              <a:t>Private acceptance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146FEA-C5B5-4423-92B8-890986761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5643563"/>
            <a:ext cx="3500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CC3399"/>
                </a:solidFill>
                <a:latin typeface="Comic Sans MS" panose="030F0702030302020204" pitchFamily="66" charset="0"/>
              </a:rPr>
              <a:t>Research Asch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2964A0-28E0-4C17-8C7C-1FF1AA4B5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5715000"/>
            <a:ext cx="350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CC3399"/>
                </a:solidFill>
                <a:latin typeface="Comic Sans MS" panose="030F0702030302020204" pitchFamily="66" charset="0"/>
              </a:rPr>
              <a:t>Research Sherif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CB344-738F-4697-9AEC-EC0A32A5B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GB" b="0" dirty="0"/>
              <a:t>Olympics Activity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C1BB6D34-69BE-49AB-8842-93FCF841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Circle the correct answers as they relate to NSI and ISI</a:t>
            </a:r>
          </a:p>
          <a:p>
            <a:endParaRPr lang="en-GB" altLang="en-US"/>
          </a:p>
          <a:p>
            <a:r>
              <a:rPr lang="en-GB" altLang="en-US"/>
              <a:t>First to raise the smiley face on the whiteboard will be the winner!!</a:t>
            </a: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412B1DD4-A303-4328-93C1-014666C1E94B}"/>
              </a:ext>
            </a:extLst>
          </p:cNvPr>
          <p:cNvSpPr/>
          <p:nvPr/>
        </p:nvSpPr>
        <p:spPr>
          <a:xfrm>
            <a:off x="2643188" y="4000500"/>
            <a:ext cx="2928937" cy="2286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89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B218-DB5E-41FA-90C1-F190C6608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Why do people conform?</a:t>
            </a:r>
          </a:p>
        </p:txBody>
      </p:sp>
      <p:pic>
        <p:nvPicPr>
          <p:cNvPr id="10243" name="Picture 2" descr="http://www.goodcommitment.tv/wordpress/wp-content/uploads/2007/10/chimpanzee_thinking_poster.jpg">
            <a:extLst>
              <a:ext uri="{FF2B5EF4-FFF2-40B4-BE49-F238E27FC236}">
                <a16:creationId xmlns:a16="http://schemas.microsoft.com/office/drawing/2014/main" id="{7D383D4D-288C-4D51-938F-BA0498A48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000250"/>
            <a:ext cx="34290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C37C2-FF6C-4AAC-836E-6EA39142F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dirty="0">
                <a:latin typeface="Comic Sans MS" pitchFamily="66" charset="0"/>
              </a:rPr>
              <a:t>Lesson Objectives...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A824486-705F-45AE-9600-0EF4113D8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643063"/>
            <a:ext cx="8229600" cy="4525962"/>
          </a:xfrm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b="1">
                <a:latin typeface="Comic Sans MS" panose="030F0702030302020204" pitchFamily="66" charset="0"/>
              </a:rPr>
              <a:t>By the end of the lesson you will be able to...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b="1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n-US" b="1">
                <a:latin typeface="Comic Sans MS" panose="030F0702030302020204" pitchFamily="66" charset="0"/>
              </a:rPr>
              <a:t>Outline Deutsch and Gerard’s Dual-processing Dependency Model (including the Normative social influence explanation (NSI) and the Informational social influence explanation (ISI).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GB" altLang="en-US" b="1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n-US" b="1">
                <a:latin typeface="Comic Sans MS" panose="030F0702030302020204" pitchFamily="66" charset="0"/>
              </a:rPr>
              <a:t>Evaluate the Dual-processing Dependency Model (what are the strengths and weaknesses of the model?)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E6D2-8DBF-4EF1-A9A9-99E671D1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142852"/>
            <a:ext cx="8643966" cy="78581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dirty="0">
                <a:latin typeface="Comic Sans MS" pitchFamily="66" charset="0"/>
              </a:rPr>
              <a:t>Why do people conform?</a:t>
            </a:r>
          </a:p>
        </p:txBody>
      </p:sp>
      <p:sp>
        <p:nvSpPr>
          <p:cNvPr id="14339" name="TextBox 3">
            <a:extLst>
              <a:ext uri="{FF2B5EF4-FFF2-40B4-BE49-F238E27FC236}">
                <a16:creationId xmlns:a16="http://schemas.microsoft.com/office/drawing/2014/main" id="{7F8F640D-FE85-4A35-B7E8-338A7F995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71750"/>
            <a:ext cx="5357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In order to be accepted</a:t>
            </a:r>
          </a:p>
        </p:txBody>
      </p:sp>
      <p:sp>
        <p:nvSpPr>
          <p:cNvPr id="14340" name="TextBox 4">
            <a:extLst>
              <a:ext uri="{FF2B5EF4-FFF2-40B4-BE49-F238E27FC236}">
                <a16:creationId xmlns:a16="http://schemas.microsoft.com/office/drawing/2014/main" id="{BE656408-2345-48FA-A213-B7E45D2DC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4929188"/>
            <a:ext cx="192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Gain approval</a:t>
            </a:r>
          </a:p>
        </p:txBody>
      </p:sp>
      <p:sp>
        <p:nvSpPr>
          <p:cNvPr id="14341" name="TextBox 5">
            <a:extLst>
              <a:ext uri="{FF2B5EF4-FFF2-40B4-BE49-F238E27FC236}">
                <a16:creationId xmlns:a16="http://schemas.microsoft.com/office/drawing/2014/main" id="{AD3A1AEE-10E5-491B-8F1A-DA6E7F371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786438"/>
            <a:ext cx="5357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33CC33"/>
                </a:solidFill>
                <a:latin typeface="Comic Sans MS" panose="030F0702030302020204" pitchFamily="66" charset="0"/>
              </a:rPr>
              <a:t>Desire to be liked</a:t>
            </a:r>
          </a:p>
        </p:txBody>
      </p:sp>
      <p:sp>
        <p:nvSpPr>
          <p:cNvPr id="14342" name="TextBox 6">
            <a:extLst>
              <a:ext uri="{FF2B5EF4-FFF2-40B4-BE49-F238E27FC236}">
                <a16:creationId xmlns:a16="http://schemas.microsoft.com/office/drawing/2014/main" id="{F52A3604-E2C9-4075-A947-6866D9939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3857625"/>
            <a:ext cx="5357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CC3399"/>
                </a:solidFill>
                <a:latin typeface="Comic Sans MS" panose="030F0702030302020204" pitchFamily="66" charset="0"/>
              </a:rPr>
              <a:t>Public compliance but don’t privately accept group views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B4DD54-4A42-4943-BAE4-DA77142D587D}"/>
              </a:ext>
            </a:extLst>
          </p:cNvPr>
          <p:cNvSpPr txBox="1"/>
          <p:nvPr/>
        </p:nvSpPr>
        <p:spPr>
          <a:xfrm>
            <a:off x="285750" y="2143125"/>
            <a:ext cx="5357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Rewarding to be part of the group</a:t>
            </a:r>
          </a:p>
        </p:txBody>
      </p:sp>
      <p:sp>
        <p:nvSpPr>
          <p:cNvPr id="14344" name="TextBox 10">
            <a:extLst>
              <a:ext uri="{FF2B5EF4-FFF2-40B4-BE49-F238E27FC236}">
                <a16:creationId xmlns:a16="http://schemas.microsoft.com/office/drawing/2014/main" id="{1F609C11-A354-4EC3-8BE6-7856D031C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688" y="5715000"/>
            <a:ext cx="5357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33CCFF"/>
                </a:solidFill>
                <a:latin typeface="Comic Sans MS" panose="030F0702030302020204" pitchFamily="66" charset="0"/>
              </a:rPr>
              <a:t>Unsure how to act in a situation</a:t>
            </a:r>
          </a:p>
        </p:txBody>
      </p:sp>
      <p:sp>
        <p:nvSpPr>
          <p:cNvPr id="14345" name="TextBox 11">
            <a:extLst>
              <a:ext uri="{FF2B5EF4-FFF2-40B4-BE49-F238E27FC236}">
                <a16:creationId xmlns:a16="http://schemas.microsoft.com/office/drawing/2014/main" id="{C5CFDAB3-963E-4B2A-84B4-017137D92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6286500"/>
            <a:ext cx="5357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9900FF"/>
                </a:solidFill>
                <a:latin typeface="Comic Sans MS" panose="030F0702030302020204" pitchFamily="66" charset="0"/>
              </a:rPr>
              <a:t>Look to others for guidance on how to act</a:t>
            </a:r>
          </a:p>
        </p:txBody>
      </p:sp>
      <p:sp>
        <p:nvSpPr>
          <p:cNvPr id="14346" name="TextBox 12">
            <a:extLst>
              <a:ext uri="{FF2B5EF4-FFF2-40B4-BE49-F238E27FC236}">
                <a16:creationId xmlns:a16="http://schemas.microsoft.com/office/drawing/2014/main" id="{56F59FBD-C5D8-46B0-8D90-C80B38FF7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4786313"/>
            <a:ext cx="5357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002060"/>
                </a:solidFill>
                <a:latin typeface="Comic Sans MS" panose="030F0702030302020204" pitchFamily="66" charset="0"/>
              </a:rPr>
              <a:t>When a situation is ambiguous, look to others as a source of information.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0197D8-E9FC-4284-8F3A-1318294F89FB}"/>
              </a:ext>
            </a:extLst>
          </p:cNvPr>
          <p:cNvSpPr txBox="1"/>
          <p:nvPr/>
        </p:nvSpPr>
        <p:spPr>
          <a:xfrm>
            <a:off x="357188" y="3214688"/>
            <a:ext cx="5357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+mn-cs"/>
              </a:rPr>
              <a:t>Privately accept the group belief/view</a:t>
            </a:r>
          </a:p>
        </p:txBody>
      </p:sp>
      <p:sp>
        <p:nvSpPr>
          <p:cNvPr id="14348" name="TextBox 14">
            <a:extLst>
              <a:ext uri="{FF2B5EF4-FFF2-40B4-BE49-F238E27FC236}">
                <a16:creationId xmlns:a16="http://schemas.microsoft.com/office/drawing/2014/main" id="{C22D3C2F-7427-4DA3-AC85-5BC4584B7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500188"/>
            <a:ext cx="5357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FFC000"/>
                </a:solidFill>
                <a:latin typeface="Comic Sans MS" panose="030F0702030302020204" pitchFamily="66" charset="0"/>
              </a:rPr>
              <a:t>Based on the desire to be right</a:t>
            </a:r>
          </a:p>
        </p:txBody>
      </p:sp>
      <p:sp>
        <p:nvSpPr>
          <p:cNvPr id="14349" name="TextBox 15">
            <a:extLst>
              <a:ext uri="{FF2B5EF4-FFF2-40B4-BE49-F238E27FC236}">
                <a16:creationId xmlns:a16="http://schemas.microsoft.com/office/drawing/2014/main" id="{F6B6F7AB-035F-42FD-BDF1-97F87939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1071563"/>
            <a:ext cx="5357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00B050"/>
                </a:solidFill>
                <a:latin typeface="Comic Sans MS" panose="030F0702030302020204" pitchFamily="66" charset="0"/>
              </a:rPr>
              <a:t> Involves private acceptance of beliefs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72CF-CC10-4674-B21D-D3243B3BB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4346" y="214290"/>
            <a:ext cx="8715436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Normative Social Influence (NSI)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1D4A3B-0F66-43FA-AF68-803542DC693A}"/>
              </a:ext>
            </a:extLst>
          </p:cNvPr>
          <p:cNvSpPr txBox="1"/>
          <p:nvPr/>
        </p:nvSpPr>
        <p:spPr>
          <a:xfrm>
            <a:off x="571500" y="2786063"/>
            <a:ext cx="5357813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5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+mn-cs"/>
              </a:rPr>
              <a:t>Rewarding to be part of the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63A360-5782-43DA-B6E5-A0FF91E6D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3643313"/>
            <a:ext cx="407193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500">
                <a:solidFill>
                  <a:srgbClr val="FF0000"/>
                </a:solidFill>
                <a:latin typeface="Comic Sans MS" panose="030F0702030302020204" pitchFamily="66" charset="0"/>
              </a:rPr>
              <a:t>In order to be accepted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AC2A7F-D843-44AB-AAA3-36DD3B573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429125"/>
            <a:ext cx="53578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500">
                <a:solidFill>
                  <a:srgbClr val="CC3399"/>
                </a:solidFill>
                <a:latin typeface="Comic Sans MS" panose="030F0702030302020204" pitchFamily="66" charset="0"/>
              </a:rPr>
              <a:t>Public compliance but don’t privately accepted group views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B552E5-87DF-48E4-A2B9-D1CC1CD1C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5357813"/>
            <a:ext cx="321468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500">
                <a:solidFill>
                  <a:srgbClr val="33CC33"/>
                </a:solidFill>
                <a:latin typeface="Comic Sans MS" panose="030F0702030302020204" pitchFamily="66" charset="0"/>
              </a:rPr>
              <a:t>Desire to be liked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5EA737-ED47-4B1F-89A4-2E878B993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5929313"/>
            <a:ext cx="27860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500">
                <a:solidFill>
                  <a:srgbClr val="FF0000"/>
                </a:solidFill>
                <a:latin typeface="Comic Sans MS" panose="030F0702030302020204" pitchFamily="66" charset="0"/>
              </a:rPr>
              <a:t>Gain approval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B0FF1A-1BCA-4DC5-BAEC-34FBAE6E4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714500"/>
            <a:ext cx="75723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500" b="1" u="sng">
                <a:latin typeface="Comic Sans MS" panose="030F0702030302020204" pitchFamily="66" charset="0"/>
              </a:rPr>
              <a:t>How can we explain compliance?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229DD-6FF8-4F9E-8431-FD574E62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5784" y="214290"/>
            <a:ext cx="8715436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200" dirty="0">
                <a:latin typeface="Comic Sans MS" pitchFamily="66" charset="0"/>
              </a:rPr>
              <a:t>Informational Social Influence (</a:t>
            </a:r>
            <a:r>
              <a:rPr lang="en-GB" sz="3200" dirty="0" err="1">
                <a:latin typeface="Comic Sans MS" pitchFamily="66" charset="0"/>
              </a:rPr>
              <a:t>iSI</a:t>
            </a:r>
            <a:r>
              <a:rPr lang="en-GB" sz="3200" dirty="0">
                <a:latin typeface="Comic Sans MS" pitchFamily="66" charset="0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0FCAAA-4CEF-4094-A8CD-F2B37E9B3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714500"/>
            <a:ext cx="75723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500" b="1" u="sng">
                <a:latin typeface="Comic Sans MS" panose="030F0702030302020204" pitchFamily="66" charset="0"/>
              </a:rPr>
              <a:t>How can we explain Internalisation?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DD24AB-A121-4D09-B0AE-849D9C239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643188"/>
            <a:ext cx="414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FFC000"/>
                </a:solidFill>
                <a:latin typeface="Comic Sans MS" panose="030F0702030302020204" pitchFamily="66" charset="0"/>
              </a:rPr>
              <a:t>Based on the desire to be right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4EFA07-E45A-48B1-B91C-4B9A680EF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88" y="3214688"/>
            <a:ext cx="5357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00B050"/>
                </a:solidFill>
                <a:latin typeface="Comic Sans MS" panose="030F0702030302020204" pitchFamily="66" charset="0"/>
              </a:rPr>
              <a:t> Involves private acceptance of beliefs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D0700F-0D2D-4D1D-9148-81C94F7B2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786188"/>
            <a:ext cx="5357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002060"/>
                </a:solidFill>
                <a:latin typeface="Comic Sans MS" panose="030F0702030302020204" pitchFamily="66" charset="0"/>
              </a:rPr>
              <a:t>When a situation is ambiguous, look to others as a source of information.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B046DA-2636-4A70-ACCB-0A6774C1D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75" y="4714875"/>
            <a:ext cx="5357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9900FF"/>
                </a:solidFill>
                <a:latin typeface="Comic Sans MS" panose="030F0702030302020204" pitchFamily="66" charset="0"/>
              </a:rPr>
              <a:t>Look to others for guidance on how to act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2BF04B-F736-4D15-8B7F-59908D3AE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286375"/>
            <a:ext cx="5357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6585CF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585CF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6585CF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000">
                <a:solidFill>
                  <a:srgbClr val="33CCFF"/>
                </a:solidFill>
                <a:latin typeface="Comic Sans MS" panose="030F0702030302020204" pitchFamily="66" charset="0"/>
              </a:rPr>
              <a:t>Unsure how to act in a situation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05F806-DCB1-4B70-ABC9-FE81895404B7}"/>
              </a:ext>
            </a:extLst>
          </p:cNvPr>
          <p:cNvSpPr txBox="1"/>
          <p:nvPr/>
        </p:nvSpPr>
        <p:spPr>
          <a:xfrm>
            <a:off x="2000250" y="5929313"/>
            <a:ext cx="5357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+mn-cs"/>
              </a:rPr>
              <a:t>Privately accept the group belief/view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595A-29C2-421A-AFE8-7B341917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Explaining Conformity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A310FEBE-5322-4BB1-8B5D-44CA7414D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Both </a:t>
            </a:r>
            <a:r>
              <a:rPr lang="en-GB" altLang="en-US" b="1">
                <a:solidFill>
                  <a:srgbClr val="CC3399"/>
                </a:solidFill>
                <a:latin typeface="Comic Sans MS" panose="030F0702030302020204" pitchFamily="66" charset="0"/>
              </a:rPr>
              <a:t>Normative Social Influence (NSI) </a:t>
            </a:r>
            <a:r>
              <a:rPr lang="en-GB" altLang="en-US">
                <a:latin typeface="Comic Sans MS" panose="030F0702030302020204" pitchFamily="66" charset="0"/>
              </a:rPr>
              <a:t>and </a:t>
            </a:r>
            <a:r>
              <a:rPr lang="en-GB" altLang="en-US" b="1">
                <a:solidFill>
                  <a:srgbClr val="9900FF"/>
                </a:solidFill>
                <a:latin typeface="Comic Sans MS" panose="030F0702030302020204" pitchFamily="66" charset="0"/>
              </a:rPr>
              <a:t>Informational Social Influence (ISI)</a:t>
            </a:r>
            <a:r>
              <a:rPr lang="en-GB" altLang="en-US" b="1">
                <a:latin typeface="Comic Sans MS" panose="030F0702030302020204" pitchFamily="66" charset="0"/>
              </a:rPr>
              <a:t> </a:t>
            </a:r>
            <a:r>
              <a:rPr lang="en-GB" altLang="en-US">
                <a:latin typeface="Comic Sans MS" panose="030F0702030302020204" pitchFamily="66" charset="0"/>
              </a:rPr>
              <a:t>are explanations of conformity that fit into the </a:t>
            </a:r>
            <a:r>
              <a:rPr lang="en-GB" altLang="en-US" b="1">
                <a:solidFill>
                  <a:srgbClr val="33CC33"/>
                </a:solidFill>
                <a:latin typeface="Comic Sans MS" panose="030F0702030302020204" pitchFamily="66" charset="0"/>
              </a:rPr>
              <a:t>Dual Processing Dependency Model </a:t>
            </a:r>
            <a:r>
              <a:rPr lang="en-GB" altLang="en-US">
                <a:latin typeface="Comic Sans MS" panose="030F0702030302020204" pitchFamily="66" charset="0"/>
              </a:rPr>
              <a:t>(Deutsch and Gerard, 1955)</a:t>
            </a:r>
          </a:p>
          <a:p>
            <a:pPr eaLnBrk="1" hangingPunct="1"/>
            <a:endParaRPr lang="en-GB" altLang="en-US" b="1">
              <a:solidFill>
                <a:srgbClr val="33CC33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CF66-7235-4D8B-9D22-B98A793E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820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Evaluating NSI (p.13)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CC8B7-11A4-45A6-B395-16EB2A4F4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609725"/>
            <a:ext cx="7715250" cy="48466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latin typeface="Comic Sans MS" pitchFamily="66" charset="0"/>
              </a:rPr>
              <a:t>Research has supported the normative social influence explanation as to why people conform.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Comic Sans MS" pitchFamily="66" charset="0"/>
              </a:rPr>
              <a:t> </a:t>
            </a: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b="1" dirty="0">
                <a:latin typeface="Comic Sans MS" pitchFamily="66" charset="0"/>
              </a:rPr>
              <a:t>What research can be used as an example of this point?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b="1" dirty="0">
                <a:latin typeface="Comic Sans MS" pitchFamily="66" charset="0"/>
              </a:rPr>
              <a:t>Asch (1951)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>
                <a:latin typeface="Comic Sans MS" pitchFamily="66" charset="0"/>
              </a:rPr>
              <a:t>This is a strength because it shows that NSI is a valid explanation as to why people conform.</a:t>
            </a:r>
          </a:p>
        </p:txBody>
      </p:sp>
      <p:pic>
        <p:nvPicPr>
          <p:cNvPr id="22532" name="Picture 2" descr="C:\Users\Catherine\Pictures\Microsoft Clip Organizer\j0078833.wmf">
            <a:extLst>
              <a:ext uri="{FF2B5EF4-FFF2-40B4-BE49-F238E27FC236}">
                <a16:creationId xmlns:a16="http://schemas.microsoft.com/office/drawing/2014/main" id="{AF096F68-332D-48BF-9A7E-BE7455771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3643313"/>
            <a:ext cx="15605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875DF-03C3-4ED4-97D0-FDD8E12C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82012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Evaluating NSI and the new 4 point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202FF-6B15-43C3-AB76-FA9056B47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609725"/>
            <a:ext cx="7715250" cy="484663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P:</a:t>
            </a:r>
            <a:r>
              <a:rPr lang="en-GB" dirty="0">
                <a:latin typeface="Comic Sans MS" pitchFamily="66" charset="0"/>
              </a:rPr>
              <a:t>Research has emphasised the role of NSI in bullying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Comic Sans MS" pitchFamily="66" charset="0"/>
              </a:rPr>
              <a:t> </a:t>
            </a: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E:Garandeau and </a:t>
            </a:r>
            <a:r>
              <a:rPr lang="en-GB" b="1" dirty="0" err="1">
                <a:latin typeface="Comic Sans MS" pitchFamily="66" charset="0"/>
              </a:rPr>
              <a:t>Cillessen</a:t>
            </a:r>
            <a:r>
              <a:rPr lang="en-GB" b="1" dirty="0">
                <a:latin typeface="Comic Sans MS" pitchFamily="66" charset="0"/>
              </a:rPr>
              <a:t> (2006) </a:t>
            </a:r>
            <a:r>
              <a:rPr lang="en-GB" dirty="0">
                <a:latin typeface="Comic Sans MS" pitchFamily="66" charset="0"/>
              </a:rPr>
              <a:t>groups with low quality interpersonal friendships can be manipulated by a bully to victimise another child</a:t>
            </a: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E:This shows that...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itchFamily="66" charset="0"/>
              </a:rPr>
              <a:t>The pressure to conform to group norms may lead to a change in behaviour due to the fact that a person will want to be accepted/liked by the other group members.</a:t>
            </a: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GB" b="1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b="1" dirty="0">
                <a:latin typeface="Comic Sans MS" pitchFamily="66" charset="0"/>
              </a:rPr>
              <a:t>E:</a:t>
            </a:r>
            <a:r>
              <a:rPr lang="en-GB" dirty="0">
                <a:latin typeface="Comic Sans MS" pitchFamily="66" charset="0"/>
              </a:rPr>
              <a:t>This is a strength because the research illustrates that the NSI’s assumption that people conform for group approval is valid.</a:t>
            </a:r>
          </a:p>
        </p:txBody>
      </p:sp>
      <p:pic>
        <p:nvPicPr>
          <p:cNvPr id="24580" name="Picture 2" descr="C:\Users\Catherine\Pictures\Microsoft Clip Organizer\j0078833.wmf">
            <a:extLst>
              <a:ext uri="{FF2B5EF4-FFF2-40B4-BE49-F238E27FC236}">
                <a16:creationId xmlns:a16="http://schemas.microsoft.com/office/drawing/2014/main" id="{B52B5CE5-CD9B-492A-A5ED-E0DB1097C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143000"/>
            <a:ext cx="1423987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946</TotalTime>
  <Words>918</Words>
  <Application>Microsoft Office PowerPoint</Application>
  <PresentationFormat>On-screen Show (4:3)</PresentationFormat>
  <Paragraphs>120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Trebuchet MS</vt:lpstr>
      <vt:lpstr>Wingdings 2</vt:lpstr>
      <vt:lpstr>Wingdings</vt:lpstr>
      <vt:lpstr>Calibri</vt:lpstr>
      <vt:lpstr>Comic Sans MS</vt:lpstr>
      <vt:lpstr>Opulent</vt:lpstr>
      <vt:lpstr> Timed activity – 6 minutes</vt:lpstr>
      <vt:lpstr>Why do people conform?</vt:lpstr>
      <vt:lpstr>Lesson Objectives...</vt:lpstr>
      <vt:lpstr>Why do people conform?</vt:lpstr>
      <vt:lpstr>Normative Social Influence (NSI)</vt:lpstr>
      <vt:lpstr>Informational Social Influence (iSI)</vt:lpstr>
      <vt:lpstr>Explaining Conformity</vt:lpstr>
      <vt:lpstr>Evaluating NSI (p.13)</vt:lpstr>
      <vt:lpstr>Evaluating NSI and the new 4 point rule</vt:lpstr>
      <vt:lpstr>Evaluating NSI and the new 4 point rule (p.14)</vt:lpstr>
      <vt:lpstr>PowerPoint Presentation</vt:lpstr>
      <vt:lpstr>Evaluating ISI</vt:lpstr>
      <vt:lpstr>Evaluating iSI</vt:lpstr>
      <vt:lpstr>Evaluating iSI</vt:lpstr>
      <vt:lpstr>PowerPoint Presentation</vt:lpstr>
      <vt:lpstr>Identify the differences between NSI and ISI (p16)</vt:lpstr>
      <vt:lpstr>Olympics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conform?</dc:title>
  <dc:creator>Catherine</dc:creator>
  <cp:lastModifiedBy>Catherine Molyneux</cp:lastModifiedBy>
  <cp:revision>58</cp:revision>
  <dcterms:created xsi:type="dcterms:W3CDTF">2010-01-24T19:33:17Z</dcterms:created>
  <dcterms:modified xsi:type="dcterms:W3CDTF">2021-01-25T16:52:47Z</dcterms:modified>
</cp:coreProperties>
</file>