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E221908-9DC2-4397-9C4A-9BC05672170A}"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33630-E396-46A8-BAAF-FD24E90E2687}" type="slidenum">
              <a:rPr lang="en-GB" smtClean="0"/>
              <a:t>‹#›</a:t>
            </a:fld>
            <a:endParaRPr lang="en-GB"/>
          </a:p>
        </p:txBody>
      </p:sp>
    </p:spTree>
    <p:extLst>
      <p:ext uri="{BB962C8B-B14F-4D97-AF65-F5344CB8AC3E}">
        <p14:creationId xmlns:p14="http://schemas.microsoft.com/office/powerpoint/2010/main" val="957993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221908-9DC2-4397-9C4A-9BC05672170A}"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33630-E396-46A8-BAAF-FD24E90E2687}" type="slidenum">
              <a:rPr lang="en-GB" smtClean="0"/>
              <a:t>‹#›</a:t>
            </a:fld>
            <a:endParaRPr lang="en-GB"/>
          </a:p>
        </p:txBody>
      </p:sp>
    </p:spTree>
    <p:extLst>
      <p:ext uri="{BB962C8B-B14F-4D97-AF65-F5344CB8AC3E}">
        <p14:creationId xmlns:p14="http://schemas.microsoft.com/office/powerpoint/2010/main" val="3895387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221908-9DC2-4397-9C4A-9BC05672170A}"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33630-E396-46A8-BAAF-FD24E90E2687}" type="slidenum">
              <a:rPr lang="en-GB" smtClean="0"/>
              <a:t>‹#›</a:t>
            </a:fld>
            <a:endParaRPr lang="en-GB"/>
          </a:p>
        </p:txBody>
      </p:sp>
    </p:spTree>
    <p:extLst>
      <p:ext uri="{BB962C8B-B14F-4D97-AF65-F5344CB8AC3E}">
        <p14:creationId xmlns:p14="http://schemas.microsoft.com/office/powerpoint/2010/main" val="3462638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221908-9DC2-4397-9C4A-9BC05672170A}"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33630-E396-46A8-BAAF-FD24E90E2687}" type="slidenum">
              <a:rPr lang="en-GB" smtClean="0"/>
              <a:t>‹#›</a:t>
            </a:fld>
            <a:endParaRPr lang="en-GB"/>
          </a:p>
        </p:txBody>
      </p:sp>
    </p:spTree>
    <p:extLst>
      <p:ext uri="{BB962C8B-B14F-4D97-AF65-F5344CB8AC3E}">
        <p14:creationId xmlns:p14="http://schemas.microsoft.com/office/powerpoint/2010/main" val="4162954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221908-9DC2-4397-9C4A-9BC05672170A}" type="datetimeFigureOut">
              <a:rPr lang="en-GB" smtClean="0"/>
              <a:t>08/12/2015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33630-E396-46A8-BAAF-FD24E90E2687}" type="slidenum">
              <a:rPr lang="en-GB" smtClean="0"/>
              <a:t>‹#›</a:t>
            </a:fld>
            <a:endParaRPr lang="en-GB"/>
          </a:p>
        </p:txBody>
      </p:sp>
    </p:spTree>
    <p:extLst>
      <p:ext uri="{BB962C8B-B14F-4D97-AF65-F5344CB8AC3E}">
        <p14:creationId xmlns:p14="http://schemas.microsoft.com/office/powerpoint/2010/main" val="313119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E221908-9DC2-4397-9C4A-9BC05672170A}" type="datetimeFigureOut">
              <a:rPr lang="en-GB" smtClean="0"/>
              <a:t>08/12/2015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433630-E396-46A8-BAAF-FD24E90E2687}" type="slidenum">
              <a:rPr lang="en-GB" smtClean="0"/>
              <a:t>‹#›</a:t>
            </a:fld>
            <a:endParaRPr lang="en-GB"/>
          </a:p>
        </p:txBody>
      </p:sp>
    </p:spTree>
    <p:extLst>
      <p:ext uri="{BB962C8B-B14F-4D97-AF65-F5344CB8AC3E}">
        <p14:creationId xmlns:p14="http://schemas.microsoft.com/office/powerpoint/2010/main" val="4259854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E221908-9DC2-4397-9C4A-9BC05672170A}" type="datetimeFigureOut">
              <a:rPr lang="en-GB" smtClean="0"/>
              <a:t>08/12/2015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433630-E396-46A8-BAAF-FD24E90E2687}" type="slidenum">
              <a:rPr lang="en-GB" smtClean="0"/>
              <a:t>‹#›</a:t>
            </a:fld>
            <a:endParaRPr lang="en-GB"/>
          </a:p>
        </p:txBody>
      </p:sp>
    </p:spTree>
    <p:extLst>
      <p:ext uri="{BB962C8B-B14F-4D97-AF65-F5344CB8AC3E}">
        <p14:creationId xmlns:p14="http://schemas.microsoft.com/office/powerpoint/2010/main" val="1167123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E221908-9DC2-4397-9C4A-9BC05672170A}" type="datetimeFigureOut">
              <a:rPr lang="en-GB" smtClean="0"/>
              <a:t>08/12/2015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433630-E396-46A8-BAAF-FD24E90E2687}" type="slidenum">
              <a:rPr lang="en-GB" smtClean="0"/>
              <a:t>‹#›</a:t>
            </a:fld>
            <a:endParaRPr lang="en-GB"/>
          </a:p>
        </p:txBody>
      </p:sp>
    </p:spTree>
    <p:extLst>
      <p:ext uri="{BB962C8B-B14F-4D97-AF65-F5344CB8AC3E}">
        <p14:creationId xmlns:p14="http://schemas.microsoft.com/office/powerpoint/2010/main" val="2218257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221908-9DC2-4397-9C4A-9BC05672170A}" type="datetimeFigureOut">
              <a:rPr lang="en-GB" smtClean="0"/>
              <a:t>08/12/2015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433630-E396-46A8-BAAF-FD24E90E2687}" type="slidenum">
              <a:rPr lang="en-GB" smtClean="0"/>
              <a:t>‹#›</a:t>
            </a:fld>
            <a:endParaRPr lang="en-GB"/>
          </a:p>
        </p:txBody>
      </p:sp>
    </p:spTree>
    <p:extLst>
      <p:ext uri="{BB962C8B-B14F-4D97-AF65-F5344CB8AC3E}">
        <p14:creationId xmlns:p14="http://schemas.microsoft.com/office/powerpoint/2010/main" val="2858275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221908-9DC2-4397-9C4A-9BC05672170A}" type="datetimeFigureOut">
              <a:rPr lang="en-GB" smtClean="0"/>
              <a:t>08/12/2015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433630-E396-46A8-BAAF-FD24E90E2687}" type="slidenum">
              <a:rPr lang="en-GB" smtClean="0"/>
              <a:t>‹#›</a:t>
            </a:fld>
            <a:endParaRPr lang="en-GB"/>
          </a:p>
        </p:txBody>
      </p:sp>
    </p:spTree>
    <p:extLst>
      <p:ext uri="{BB962C8B-B14F-4D97-AF65-F5344CB8AC3E}">
        <p14:creationId xmlns:p14="http://schemas.microsoft.com/office/powerpoint/2010/main" val="1269468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221908-9DC2-4397-9C4A-9BC05672170A}" type="datetimeFigureOut">
              <a:rPr lang="en-GB" smtClean="0"/>
              <a:t>08/12/2015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433630-E396-46A8-BAAF-FD24E90E2687}" type="slidenum">
              <a:rPr lang="en-GB" smtClean="0"/>
              <a:t>‹#›</a:t>
            </a:fld>
            <a:endParaRPr lang="en-GB"/>
          </a:p>
        </p:txBody>
      </p:sp>
    </p:spTree>
    <p:extLst>
      <p:ext uri="{BB962C8B-B14F-4D97-AF65-F5344CB8AC3E}">
        <p14:creationId xmlns:p14="http://schemas.microsoft.com/office/powerpoint/2010/main" val="2581025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221908-9DC2-4397-9C4A-9BC05672170A}" type="datetimeFigureOut">
              <a:rPr lang="en-GB" smtClean="0"/>
              <a:t>08/12/2015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33630-E396-46A8-BAAF-FD24E90E2687}" type="slidenum">
              <a:rPr lang="en-GB" smtClean="0"/>
              <a:t>‹#›</a:t>
            </a:fld>
            <a:endParaRPr lang="en-GB"/>
          </a:p>
        </p:txBody>
      </p:sp>
    </p:spTree>
    <p:extLst>
      <p:ext uri="{BB962C8B-B14F-4D97-AF65-F5344CB8AC3E}">
        <p14:creationId xmlns:p14="http://schemas.microsoft.com/office/powerpoint/2010/main" val="3924257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olTtmanqZV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Multiple attachments</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569807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Parent-infant attachments</a:t>
            </a:r>
            <a:endParaRPr lang="en-GB" dirty="0"/>
          </a:p>
        </p:txBody>
      </p:sp>
      <p:sp>
        <p:nvSpPr>
          <p:cNvPr id="3" name="Content Placeholder 2"/>
          <p:cNvSpPr>
            <a:spLocks noGrp="1"/>
          </p:cNvSpPr>
          <p:nvPr>
            <p:ph idx="1"/>
          </p:nvPr>
        </p:nvSpPr>
        <p:spPr>
          <a:xfrm>
            <a:off x="539552" y="5013177"/>
            <a:ext cx="8229600" cy="1440159"/>
          </a:xfrm>
        </p:spPr>
        <p:style>
          <a:lnRef idx="0">
            <a:schemeClr val="accent4"/>
          </a:lnRef>
          <a:fillRef idx="3">
            <a:schemeClr val="accent4"/>
          </a:fillRef>
          <a:effectRef idx="3">
            <a:schemeClr val="accent4"/>
          </a:effectRef>
          <a:fontRef idx="minor">
            <a:schemeClr val="lt1"/>
          </a:fontRef>
        </p:style>
        <p:txBody>
          <a:bodyPr>
            <a:noAutofit/>
          </a:bodyPr>
          <a:lstStyle/>
          <a:p>
            <a:pPr marL="0" indent="0" algn="ctr">
              <a:buNone/>
            </a:pPr>
            <a:r>
              <a:rPr lang="en-GB" sz="2800" dirty="0" smtClean="0"/>
              <a:t>This </a:t>
            </a:r>
            <a:r>
              <a:rPr lang="en-GB" sz="2800" dirty="0"/>
              <a:t>was determined by the fact that the infants protested when their fathers walked away – a sign of attachment.</a:t>
            </a:r>
          </a:p>
        </p:txBody>
      </p:sp>
      <p:sp>
        <p:nvSpPr>
          <p:cNvPr id="4" name="Rectangle 3"/>
          <p:cNvSpPr/>
          <p:nvPr/>
        </p:nvSpPr>
        <p:spPr>
          <a:xfrm>
            <a:off x="323528" y="1340768"/>
            <a:ext cx="3312368" cy="1584176"/>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2400" dirty="0" smtClean="0"/>
              <a:t>Traditionally researchers have thought in terms of mother-infant attachment. </a:t>
            </a:r>
          </a:p>
        </p:txBody>
      </p:sp>
      <p:sp>
        <p:nvSpPr>
          <p:cNvPr id="5" name="Rounded Rectangle 4"/>
          <p:cNvSpPr/>
          <p:nvPr/>
        </p:nvSpPr>
        <p:spPr>
          <a:xfrm>
            <a:off x="3906280" y="1340768"/>
            <a:ext cx="4842183" cy="345638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2400" b="1" dirty="0" smtClean="0"/>
              <a:t>Schaffer and Emerson (1964)</a:t>
            </a:r>
            <a:r>
              <a:rPr lang="en-GB" sz="2400" dirty="0" smtClean="0"/>
              <a:t> found that the majority of babies did become attached to their mothers’ first – </a:t>
            </a:r>
            <a:r>
              <a:rPr lang="en-GB" sz="2400" b="1" dirty="0" smtClean="0"/>
              <a:t>primary attachment</a:t>
            </a:r>
            <a:r>
              <a:rPr lang="en-GB" sz="2400" dirty="0" smtClean="0"/>
              <a:t> (around 7 months) and within a few weeks or months formed </a:t>
            </a:r>
            <a:r>
              <a:rPr lang="en-GB" sz="2400" b="1" dirty="0" smtClean="0"/>
              <a:t>secondary attachments</a:t>
            </a:r>
            <a:r>
              <a:rPr lang="en-GB" sz="2400" dirty="0" smtClean="0"/>
              <a:t> to other family members including the father.</a:t>
            </a:r>
            <a:endParaRPr lang="en-GB" sz="2400" dirty="0"/>
          </a:p>
        </p:txBody>
      </p:sp>
      <p:sp>
        <p:nvSpPr>
          <p:cNvPr id="6" name="Rectangle 5"/>
          <p:cNvSpPr/>
          <p:nvPr/>
        </p:nvSpPr>
        <p:spPr>
          <a:xfrm>
            <a:off x="323528" y="2996952"/>
            <a:ext cx="3312368" cy="1944216"/>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2400" dirty="0" smtClean="0"/>
              <a:t>In 75% of the infants studied an attachment was formed with the father by the age of 18 months.</a:t>
            </a:r>
          </a:p>
        </p:txBody>
      </p:sp>
    </p:spTree>
    <p:extLst>
      <p:ext uri="{BB962C8B-B14F-4D97-AF65-F5344CB8AC3E}">
        <p14:creationId xmlns:p14="http://schemas.microsoft.com/office/powerpoint/2010/main" val="184793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additive="base">
                                        <p:cTn id="1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additive="base">
                                        <p:cTn id="2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role of the father</a:t>
            </a:r>
            <a:endParaRPr lang="en-GB" dirty="0"/>
          </a:p>
        </p:txBody>
      </p:sp>
      <p:sp>
        <p:nvSpPr>
          <p:cNvPr id="3" name="Content Placeholder 2"/>
          <p:cNvSpPr>
            <a:spLocks noGrp="1"/>
          </p:cNvSpPr>
          <p:nvPr>
            <p:ph idx="1"/>
          </p:nvPr>
        </p:nvSpPr>
        <p:spPr>
          <a:xfrm>
            <a:off x="4355976" y="3068961"/>
            <a:ext cx="4413176" cy="3384376"/>
          </a:xfrm>
        </p:spPr>
        <p:style>
          <a:lnRef idx="0">
            <a:schemeClr val="accent4"/>
          </a:lnRef>
          <a:fillRef idx="3">
            <a:schemeClr val="accent4"/>
          </a:fillRef>
          <a:effectRef idx="3">
            <a:schemeClr val="accent4"/>
          </a:effectRef>
          <a:fontRef idx="minor">
            <a:schemeClr val="lt1"/>
          </a:fontRef>
        </p:style>
        <p:txBody>
          <a:bodyPr>
            <a:noAutofit/>
          </a:bodyPr>
          <a:lstStyle/>
          <a:p>
            <a:pPr marL="0" indent="0" algn="ctr">
              <a:buNone/>
            </a:pPr>
            <a:r>
              <a:rPr lang="en-GB" sz="2800" dirty="0"/>
              <a:t>However, the quality of the fathers’ play with infants have a different role in attachment – one that is more to do with play and stimulation, and less to do with nurturing.</a:t>
            </a:r>
          </a:p>
        </p:txBody>
      </p:sp>
      <p:sp>
        <p:nvSpPr>
          <p:cNvPr id="4" name="Rectangle 3"/>
          <p:cNvSpPr/>
          <p:nvPr/>
        </p:nvSpPr>
        <p:spPr>
          <a:xfrm>
            <a:off x="323528" y="1340768"/>
            <a:ext cx="8352928" cy="1584176"/>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2400" b="1" dirty="0"/>
              <a:t>Grossman (2002)</a:t>
            </a:r>
            <a:r>
              <a:rPr lang="en-GB" sz="2400" dirty="0"/>
              <a:t> carried out a longitudinal study looking at both the parents’ behaviour and its relationship to the quality of the children’s attachment into their teens. </a:t>
            </a:r>
            <a:endParaRPr lang="en-GB" sz="2400" dirty="0" smtClean="0"/>
          </a:p>
        </p:txBody>
      </p:sp>
      <p:sp>
        <p:nvSpPr>
          <p:cNvPr id="5" name="Rounded Rectangle 4"/>
          <p:cNvSpPr/>
          <p:nvPr/>
        </p:nvSpPr>
        <p:spPr>
          <a:xfrm>
            <a:off x="323529" y="3068960"/>
            <a:ext cx="3816424" cy="338437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2400" dirty="0"/>
              <a:t>Quality of infant attachment with mothers but not fathers was related to children’s attachment in adolescents suggesting that father attachment was less important. </a:t>
            </a:r>
          </a:p>
        </p:txBody>
      </p:sp>
    </p:spTree>
    <p:extLst>
      <p:ext uri="{BB962C8B-B14F-4D97-AF65-F5344CB8AC3E}">
        <p14:creationId xmlns:p14="http://schemas.microsoft.com/office/powerpoint/2010/main" val="2211778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Fathers and primary caregivers</a:t>
            </a:r>
            <a:endParaRPr lang="en-GB" dirty="0"/>
          </a:p>
        </p:txBody>
      </p:sp>
      <p:sp>
        <p:nvSpPr>
          <p:cNvPr id="3" name="Content Placeholder 2"/>
          <p:cNvSpPr>
            <a:spLocks noGrp="1"/>
          </p:cNvSpPr>
          <p:nvPr>
            <p:ph idx="1"/>
          </p:nvPr>
        </p:nvSpPr>
        <p:spPr>
          <a:xfrm>
            <a:off x="323528" y="4077073"/>
            <a:ext cx="3456384" cy="2376264"/>
          </a:xfrm>
        </p:spPr>
        <p:style>
          <a:lnRef idx="0">
            <a:schemeClr val="accent4"/>
          </a:lnRef>
          <a:fillRef idx="3">
            <a:schemeClr val="accent4"/>
          </a:fillRef>
          <a:effectRef idx="3">
            <a:schemeClr val="accent4"/>
          </a:effectRef>
          <a:fontRef idx="minor">
            <a:schemeClr val="lt1"/>
          </a:fontRef>
        </p:style>
        <p:txBody>
          <a:bodyPr>
            <a:noAutofit/>
          </a:bodyPr>
          <a:lstStyle/>
          <a:p>
            <a:pPr marL="0" indent="0" algn="ctr">
              <a:buNone/>
            </a:pPr>
            <a:r>
              <a:rPr lang="en-GB" sz="2200" dirty="0"/>
              <a:t>It seems that fathers can be the more nurturing attachment figure. The key to the attachment relationship is the level of the responsiveness not the gender of the parent.</a:t>
            </a:r>
          </a:p>
        </p:txBody>
      </p:sp>
      <p:sp>
        <p:nvSpPr>
          <p:cNvPr id="4" name="Rectangle 3"/>
          <p:cNvSpPr/>
          <p:nvPr/>
        </p:nvSpPr>
        <p:spPr>
          <a:xfrm>
            <a:off x="323528" y="1340768"/>
            <a:ext cx="3312368" cy="2664296"/>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2400" dirty="0"/>
              <a:t>There is some evidence to suggest that when fathers do take on the role of being the main caregiver they adopt behaviours more typical of mothers. </a:t>
            </a:r>
            <a:endParaRPr lang="en-GB" sz="2400" dirty="0" smtClean="0"/>
          </a:p>
        </p:txBody>
      </p:sp>
      <p:sp>
        <p:nvSpPr>
          <p:cNvPr id="5" name="Rounded Rectangle 4"/>
          <p:cNvSpPr/>
          <p:nvPr/>
        </p:nvSpPr>
        <p:spPr>
          <a:xfrm>
            <a:off x="3906280" y="1340768"/>
            <a:ext cx="4842183" cy="4968552"/>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2400" b="1" dirty="0"/>
              <a:t>Field (1978)</a:t>
            </a:r>
            <a:r>
              <a:rPr lang="en-GB" sz="2400" dirty="0"/>
              <a:t> filmed 4 month old babies in face to face interaction with primary caregiver mothers, secondary caregiver fathers and primary caregiver fathers. Primary caregiver fathers, like mothers, spent more time smiling, imitating and holding infants than the secondary caregiver fathers. This behaviour appears to be important in building an attachment with the infant. </a:t>
            </a:r>
          </a:p>
        </p:txBody>
      </p:sp>
    </p:spTree>
    <p:extLst>
      <p:ext uri="{BB962C8B-B14F-4D97-AF65-F5344CB8AC3E}">
        <p14:creationId xmlns:p14="http://schemas.microsoft.com/office/powerpoint/2010/main" val="21303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Evaluation</a:t>
            </a:r>
            <a:endParaRPr lang="en-GB" dirty="0"/>
          </a:p>
        </p:txBody>
      </p:sp>
      <p:sp>
        <p:nvSpPr>
          <p:cNvPr id="3" name="Content Placeholder 2"/>
          <p:cNvSpPr>
            <a:spLocks noGrp="1"/>
          </p:cNvSpPr>
          <p:nvPr>
            <p:ph idx="1"/>
          </p:nvPr>
        </p:nvSpPr>
        <p:spPr/>
        <p:txBody>
          <a:bodyPr/>
          <a:lstStyle/>
          <a:p>
            <a:pPr marL="0" indent="0">
              <a:buNone/>
            </a:pPr>
            <a:r>
              <a:rPr lang="en-GB" dirty="0" smtClean="0"/>
              <a:t>Use the sorts cards on your desk to complete the evaluation for research into </a:t>
            </a:r>
            <a:r>
              <a:rPr lang="en-GB" smtClean="0"/>
              <a:t>multiple attachments.</a:t>
            </a:r>
            <a:endParaRPr lang="en-GB"/>
          </a:p>
        </p:txBody>
      </p:sp>
      <p:sp>
        <p:nvSpPr>
          <p:cNvPr id="4" name="Rectangle 3"/>
          <p:cNvSpPr/>
          <p:nvPr/>
        </p:nvSpPr>
        <p:spPr>
          <a:xfrm>
            <a:off x="179512" y="5877272"/>
            <a:ext cx="5832648" cy="369332"/>
          </a:xfrm>
          <a:prstGeom prst="rect">
            <a:avLst/>
          </a:prstGeom>
        </p:spPr>
        <p:txBody>
          <a:bodyPr wrap="square">
            <a:spAutoFit/>
          </a:bodyPr>
          <a:lstStyle/>
          <a:p>
            <a:r>
              <a:rPr lang="en-GB" dirty="0">
                <a:hlinkClick r:id="rId2"/>
              </a:rPr>
              <a:t>https://www.youtube.com/watch?v=olTtmanqZVY</a:t>
            </a:r>
            <a:endParaRPr lang="en-GB" dirty="0"/>
          </a:p>
        </p:txBody>
      </p:sp>
    </p:spTree>
    <p:extLst>
      <p:ext uri="{BB962C8B-B14F-4D97-AF65-F5344CB8AC3E}">
        <p14:creationId xmlns:p14="http://schemas.microsoft.com/office/powerpoint/2010/main" val="417352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343</Words>
  <Application>Microsoft Office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Multiple attachments</vt:lpstr>
      <vt:lpstr>Parent-infant attachments</vt:lpstr>
      <vt:lpstr>The role of the father</vt:lpstr>
      <vt:lpstr>Fathers and primary caregivers</vt:lpstr>
      <vt:lpstr>Evaluation</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Parker</dc:creator>
  <cp:lastModifiedBy>Catherine Molyneux</cp:lastModifiedBy>
  <cp:revision>6</cp:revision>
  <dcterms:created xsi:type="dcterms:W3CDTF">2015-12-02T15:59:41Z</dcterms:created>
  <dcterms:modified xsi:type="dcterms:W3CDTF">2015-12-08T09:58:25Z</dcterms:modified>
</cp:coreProperties>
</file>