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7" r:id="rId5"/>
    <p:sldId id="258" r:id="rId6"/>
    <p:sldId id="269" r:id="rId7"/>
    <p:sldId id="270" r:id="rId8"/>
    <p:sldId id="271" r:id="rId9"/>
    <p:sldId id="276" r:id="rId10"/>
    <p:sldId id="279" r:id="rId11"/>
    <p:sldId id="272" r:id="rId12"/>
    <p:sldId id="273" r:id="rId13"/>
    <p:sldId id="274" r:id="rId14"/>
    <p:sldId id="266" r:id="rId15"/>
    <p:sldId id="268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601FB-BB76-4775-A60A-2ABF1F54A5B9}" type="doc">
      <dgm:prSet loTypeId="urn:microsoft.com/office/officeart/2005/8/layout/hList3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833544B6-D75E-4B23-A8CC-62D1F83016E2}">
      <dgm:prSet phldrT="[Text]"/>
      <dgm:spPr>
        <a:solidFill>
          <a:schemeClr val="accent1"/>
        </a:solidFill>
      </dgm:spPr>
      <dgm:t>
        <a:bodyPr/>
        <a:lstStyle/>
        <a:p>
          <a:pPr algn="ctr"/>
          <a:r>
            <a:rPr lang="en-GB" dirty="0" smtClean="0"/>
            <a:t>Difference between NSI and ISI</a:t>
          </a:r>
        </a:p>
        <a:p>
          <a:pPr algn="l"/>
          <a:r>
            <a:rPr lang="en-GB" dirty="0" smtClean="0"/>
            <a:t>	</a:t>
          </a:r>
          <a:r>
            <a:rPr lang="en-GB" b="1" u="none" dirty="0" smtClean="0"/>
            <a:t>NSI			ISI</a:t>
          </a:r>
          <a:endParaRPr lang="en-GB" b="1" u="none" dirty="0"/>
        </a:p>
      </dgm:t>
    </dgm:pt>
    <dgm:pt modelId="{9121731C-6C19-4C76-9CCD-F2E7A4AF91F2}" type="parTrans" cxnId="{04CF452C-8E1B-4301-984A-3D6AE340EDA4}">
      <dgm:prSet/>
      <dgm:spPr/>
      <dgm:t>
        <a:bodyPr/>
        <a:lstStyle/>
        <a:p>
          <a:endParaRPr lang="en-GB"/>
        </a:p>
      </dgm:t>
    </dgm:pt>
    <dgm:pt modelId="{F4496A45-A8A5-46D9-A4E1-1ECA003144C3}" type="sibTrans" cxnId="{04CF452C-8E1B-4301-984A-3D6AE340EDA4}">
      <dgm:prSet/>
      <dgm:spPr/>
      <dgm:t>
        <a:bodyPr/>
        <a:lstStyle/>
        <a:p>
          <a:endParaRPr lang="en-GB"/>
        </a:p>
      </dgm:t>
    </dgm:pt>
    <dgm:pt modelId="{9FED0469-633A-48B7-8D22-DED2853EC76C}">
      <dgm:prSet phldrT="[Text]" custT="1"/>
      <dgm:spPr/>
      <dgm:t>
        <a:bodyPr/>
        <a:lstStyle/>
        <a:p>
          <a:endParaRPr lang="en-GB" sz="2400" dirty="0" smtClean="0"/>
        </a:p>
        <a:p>
          <a:r>
            <a:rPr lang="en-GB" sz="2400" dirty="0" smtClean="0"/>
            <a:t>- Compliance</a:t>
          </a:r>
        </a:p>
        <a:p>
          <a:r>
            <a:rPr lang="en-GB" sz="2400" dirty="0" smtClean="0"/>
            <a:t>- Desire to be liked</a:t>
          </a:r>
        </a:p>
        <a:p>
          <a:r>
            <a:rPr lang="en-GB" sz="2400" dirty="0" smtClean="0"/>
            <a:t>- Public compliance</a:t>
          </a:r>
        </a:p>
        <a:p>
          <a:r>
            <a:rPr lang="en-GB" sz="2400" dirty="0" smtClean="0"/>
            <a:t>- Asch</a:t>
          </a:r>
        </a:p>
        <a:p>
          <a:r>
            <a:rPr lang="en-GB" sz="2400" dirty="0" smtClean="0"/>
            <a:t>- Unambiguous setting</a:t>
          </a:r>
        </a:p>
        <a:p>
          <a:endParaRPr lang="en-GB" sz="2000" dirty="0" smtClean="0"/>
        </a:p>
      </dgm:t>
    </dgm:pt>
    <dgm:pt modelId="{9279BE83-44DE-4083-A880-F7749DD98077}" type="parTrans" cxnId="{3D567779-AED7-41AA-ADB6-637C84DEE279}">
      <dgm:prSet/>
      <dgm:spPr/>
      <dgm:t>
        <a:bodyPr/>
        <a:lstStyle/>
        <a:p>
          <a:endParaRPr lang="en-GB"/>
        </a:p>
      </dgm:t>
    </dgm:pt>
    <dgm:pt modelId="{0369D084-762C-49B0-90FD-2ECCCE3B5628}" type="sibTrans" cxnId="{3D567779-AED7-41AA-ADB6-637C84DEE279}">
      <dgm:prSet/>
      <dgm:spPr/>
      <dgm:t>
        <a:bodyPr/>
        <a:lstStyle/>
        <a:p>
          <a:endParaRPr lang="en-GB"/>
        </a:p>
      </dgm:t>
    </dgm:pt>
    <dgm:pt modelId="{B8F79192-DC57-4F19-8953-7B7615A87B87}">
      <dgm:prSet phldrT="[Text]" custT="1"/>
      <dgm:spPr/>
      <dgm:t>
        <a:bodyPr/>
        <a:lstStyle/>
        <a:p>
          <a:endParaRPr lang="en-GB" sz="2400" dirty="0" smtClean="0"/>
        </a:p>
        <a:p>
          <a:r>
            <a:rPr lang="en-GB" sz="2400" dirty="0" smtClean="0"/>
            <a:t>- Internalisation</a:t>
          </a:r>
        </a:p>
        <a:p>
          <a:r>
            <a:rPr lang="en-GB" sz="2400" dirty="0" smtClean="0"/>
            <a:t>- Desire to be right</a:t>
          </a:r>
        </a:p>
        <a:p>
          <a:r>
            <a:rPr lang="en-GB" sz="2400" dirty="0" smtClean="0"/>
            <a:t>- Private acceptance</a:t>
          </a:r>
        </a:p>
        <a:p>
          <a:r>
            <a:rPr lang="en-GB" sz="2400" dirty="0" smtClean="0"/>
            <a:t>- Sherif</a:t>
          </a:r>
        </a:p>
        <a:p>
          <a:r>
            <a:rPr lang="en-GB" sz="2400" dirty="0" smtClean="0"/>
            <a:t>- Ambiguous setting</a:t>
          </a:r>
        </a:p>
        <a:p>
          <a:endParaRPr lang="en-GB" sz="2400" dirty="0"/>
        </a:p>
      </dgm:t>
    </dgm:pt>
    <dgm:pt modelId="{8A3879B6-2DA4-407B-8A9B-385D5E29B6F9}" type="parTrans" cxnId="{87501658-C49B-4846-A386-B032E4A00493}">
      <dgm:prSet/>
      <dgm:spPr/>
      <dgm:t>
        <a:bodyPr/>
        <a:lstStyle/>
        <a:p>
          <a:endParaRPr lang="en-GB"/>
        </a:p>
      </dgm:t>
    </dgm:pt>
    <dgm:pt modelId="{18FB1796-8402-462B-BEC2-0355E6BC5164}" type="sibTrans" cxnId="{87501658-C49B-4846-A386-B032E4A00493}">
      <dgm:prSet/>
      <dgm:spPr/>
      <dgm:t>
        <a:bodyPr/>
        <a:lstStyle/>
        <a:p>
          <a:endParaRPr lang="en-GB"/>
        </a:p>
      </dgm:t>
    </dgm:pt>
    <dgm:pt modelId="{58FA94DB-1D49-4BD2-8C5F-37BAD7CB7C1F}" type="pres">
      <dgm:prSet presAssocID="{4CB601FB-BB76-4775-A60A-2ABF1F54A5B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6D6FBAD-138D-4FA4-BB05-930437A24017}" type="pres">
      <dgm:prSet presAssocID="{833544B6-D75E-4B23-A8CC-62D1F83016E2}" presName="roof" presStyleLbl="dkBgShp" presStyleIdx="0" presStyleCnt="2"/>
      <dgm:spPr/>
      <dgm:t>
        <a:bodyPr/>
        <a:lstStyle/>
        <a:p>
          <a:endParaRPr lang="en-GB"/>
        </a:p>
      </dgm:t>
    </dgm:pt>
    <dgm:pt modelId="{7A9A1501-61A7-4B94-BF5B-AB55AE14193C}" type="pres">
      <dgm:prSet presAssocID="{833544B6-D75E-4B23-A8CC-62D1F83016E2}" presName="pillars" presStyleCnt="0"/>
      <dgm:spPr/>
      <dgm:t>
        <a:bodyPr/>
        <a:lstStyle/>
        <a:p>
          <a:endParaRPr lang="en-GB"/>
        </a:p>
      </dgm:t>
    </dgm:pt>
    <dgm:pt modelId="{D77FAC76-317F-48C0-B736-51D5BBCC94C1}" type="pres">
      <dgm:prSet presAssocID="{833544B6-D75E-4B23-A8CC-62D1F83016E2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FD5A28-E9F5-4332-8BFE-A8552CBCEB74}" type="pres">
      <dgm:prSet presAssocID="{B8F79192-DC57-4F19-8953-7B7615A87B87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E05C8A-8FC5-481A-BA94-B2E24F19C6A1}" type="pres">
      <dgm:prSet presAssocID="{833544B6-D75E-4B23-A8CC-62D1F83016E2}" presName="base" presStyleLbl="dkBgShp" presStyleIdx="1" presStyleCnt="2"/>
      <dgm:spPr>
        <a:solidFill>
          <a:srgbClr val="0070C0"/>
        </a:solidFill>
      </dgm:spPr>
      <dgm:t>
        <a:bodyPr/>
        <a:lstStyle/>
        <a:p>
          <a:endParaRPr lang="en-GB"/>
        </a:p>
      </dgm:t>
    </dgm:pt>
  </dgm:ptLst>
  <dgm:cxnLst>
    <dgm:cxn modelId="{C1E98500-6739-49F0-A298-E160695BF913}" type="presOf" srcId="{9FED0469-633A-48B7-8D22-DED2853EC76C}" destId="{D77FAC76-317F-48C0-B736-51D5BBCC94C1}" srcOrd="0" destOrd="0" presId="urn:microsoft.com/office/officeart/2005/8/layout/hList3"/>
    <dgm:cxn modelId="{87501658-C49B-4846-A386-B032E4A00493}" srcId="{833544B6-D75E-4B23-A8CC-62D1F83016E2}" destId="{B8F79192-DC57-4F19-8953-7B7615A87B87}" srcOrd="1" destOrd="0" parTransId="{8A3879B6-2DA4-407B-8A9B-385D5E29B6F9}" sibTransId="{18FB1796-8402-462B-BEC2-0355E6BC5164}"/>
    <dgm:cxn modelId="{001FDC69-2EEB-40BC-9C3D-3641EB36D4C8}" type="presOf" srcId="{B8F79192-DC57-4F19-8953-7B7615A87B87}" destId="{BFFD5A28-E9F5-4332-8BFE-A8552CBCEB74}" srcOrd="0" destOrd="0" presId="urn:microsoft.com/office/officeart/2005/8/layout/hList3"/>
    <dgm:cxn modelId="{AE0C6CE0-03AB-4397-9AFE-9E647774B701}" type="presOf" srcId="{4CB601FB-BB76-4775-A60A-2ABF1F54A5B9}" destId="{58FA94DB-1D49-4BD2-8C5F-37BAD7CB7C1F}" srcOrd="0" destOrd="0" presId="urn:microsoft.com/office/officeart/2005/8/layout/hList3"/>
    <dgm:cxn modelId="{69EDABB6-14F9-4F53-A922-CA50B0854F39}" type="presOf" srcId="{833544B6-D75E-4B23-A8CC-62D1F83016E2}" destId="{66D6FBAD-138D-4FA4-BB05-930437A24017}" srcOrd="0" destOrd="0" presId="urn:microsoft.com/office/officeart/2005/8/layout/hList3"/>
    <dgm:cxn modelId="{04CF452C-8E1B-4301-984A-3D6AE340EDA4}" srcId="{4CB601FB-BB76-4775-A60A-2ABF1F54A5B9}" destId="{833544B6-D75E-4B23-A8CC-62D1F83016E2}" srcOrd="0" destOrd="0" parTransId="{9121731C-6C19-4C76-9CCD-F2E7A4AF91F2}" sibTransId="{F4496A45-A8A5-46D9-A4E1-1ECA003144C3}"/>
    <dgm:cxn modelId="{3D567779-AED7-41AA-ADB6-637C84DEE279}" srcId="{833544B6-D75E-4B23-A8CC-62D1F83016E2}" destId="{9FED0469-633A-48B7-8D22-DED2853EC76C}" srcOrd="0" destOrd="0" parTransId="{9279BE83-44DE-4083-A880-F7749DD98077}" sibTransId="{0369D084-762C-49B0-90FD-2ECCCE3B5628}"/>
    <dgm:cxn modelId="{BA81DC10-C8E4-4351-A705-C5918FB4573A}" type="presParOf" srcId="{58FA94DB-1D49-4BD2-8C5F-37BAD7CB7C1F}" destId="{66D6FBAD-138D-4FA4-BB05-930437A24017}" srcOrd="0" destOrd="0" presId="urn:microsoft.com/office/officeart/2005/8/layout/hList3"/>
    <dgm:cxn modelId="{58303BAB-2E15-43F4-8B46-0861526D34DC}" type="presParOf" srcId="{58FA94DB-1D49-4BD2-8C5F-37BAD7CB7C1F}" destId="{7A9A1501-61A7-4B94-BF5B-AB55AE14193C}" srcOrd="1" destOrd="0" presId="urn:microsoft.com/office/officeart/2005/8/layout/hList3"/>
    <dgm:cxn modelId="{195DAB5D-FCC6-482B-8AD4-0ADFB6BD3269}" type="presParOf" srcId="{7A9A1501-61A7-4B94-BF5B-AB55AE14193C}" destId="{D77FAC76-317F-48C0-B736-51D5BBCC94C1}" srcOrd="0" destOrd="0" presId="urn:microsoft.com/office/officeart/2005/8/layout/hList3"/>
    <dgm:cxn modelId="{DBA04621-F34F-4A35-BA2C-FC948B4A3814}" type="presParOf" srcId="{7A9A1501-61A7-4B94-BF5B-AB55AE14193C}" destId="{BFFD5A28-E9F5-4332-8BFE-A8552CBCEB74}" srcOrd="1" destOrd="0" presId="urn:microsoft.com/office/officeart/2005/8/layout/hList3"/>
    <dgm:cxn modelId="{EEFADD5B-A175-4ABA-89DE-146132648B8B}" type="presParOf" srcId="{58FA94DB-1D49-4BD2-8C5F-37BAD7CB7C1F}" destId="{A5E05C8A-8FC5-481A-BA94-B2E24F19C6A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F2650C-53F6-4EB2-A9E4-6001C5DFA184}" type="doc">
      <dgm:prSet loTypeId="urn:microsoft.com/office/officeart/2005/8/layout/vList5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C38CD5A-CCBF-4D6E-9C3E-EFC9ED27BC5F}">
      <dgm:prSet phldrT="[Text]"/>
      <dgm:spPr/>
      <dgm:t>
        <a:bodyPr/>
        <a:lstStyle/>
        <a:p>
          <a:r>
            <a:rPr lang="en-GB" dirty="0" smtClean="0"/>
            <a:t>NSI </a:t>
          </a:r>
        </a:p>
        <a:p>
          <a:r>
            <a:rPr lang="en-GB" dirty="0" smtClean="0"/>
            <a:t>A01</a:t>
          </a:r>
          <a:endParaRPr lang="en-GB" dirty="0"/>
        </a:p>
      </dgm:t>
    </dgm:pt>
    <dgm:pt modelId="{6D957578-9F60-4630-9E47-974B524B5D66}" type="parTrans" cxnId="{6EADA6F0-9858-4A24-908C-53D596133E95}">
      <dgm:prSet/>
      <dgm:spPr/>
      <dgm:t>
        <a:bodyPr/>
        <a:lstStyle/>
        <a:p>
          <a:endParaRPr lang="en-GB"/>
        </a:p>
      </dgm:t>
    </dgm:pt>
    <dgm:pt modelId="{3586BD2F-6CA7-4257-88D8-00EC64E9A712}" type="sibTrans" cxnId="{6EADA6F0-9858-4A24-908C-53D596133E95}">
      <dgm:prSet/>
      <dgm:spPr/>
      <dgm:t>
        <a:bodyPr/>
        <a:lstStyle/>
        <a:p>
          <a:endParaRPr lang="en-GB"/>
        </a:p>
      </dgm:t>
    </dgm:pt>
    <dgm:pt modelId="{C811DB08-77D1-42E9-BFE8-E478405EDDF3}">
      <dgm:prSet phldrT="[Text]" custT="1"/>
      <dgm:spPr/>
      <dgm:t>
        <a:bodyPr/>
        <a:lstStyle/>
        <a:p>
          <a:r>
            <a:rPr lang="en-GB" sz="2000" dirty="0" smtClean="0"/>
            <a:t>Adapting to be accepted, desire to be liked, public compliance</a:t>
          </a:r>
          <a:endParaRPr lang="en-GB" sz="2000" dirty="0"/>
        </a:p>
      </dgm:t>
    </dgm:pt>
    <dgm:pt modelId="{9DF8C90F-C202-459F-9E91-367670BCD396}" type="parTrans" cxnId="{CAF11871-8450-479F-A2F8-1397CE14E79D}">
      <dgm:prSet/>
      <dgm:spPr/>
      <dgm:t>
        <a:bodyPr/>
        <a:lstStyle/>
        <a:p>
          <a:endParaRPr lang="en-GB"/>
        </a:p>
      </dgm:t>
    </dgm:pt>
    <dgm:pt modelId="{8B60E85D-AEB6-4079-9FDE-57FEA1F06E7E}" type="sibTrans" cxnId="{CAF11871-8450-479F-A2F8-1397CE14E79D}">
      <dgm:prSet/>
      <dgm:spPr/>
      <dgm:t>
        <a:bodyPr/>
        <a:lstStyle/>
        <a:p>
          <a:endParaRPr lang="en-GB"/>
        </a:p>
      </dgm:t>
    </dgm:pt>
    <dgm:pt modelId="{95A25E0D-0ED2-4207-95EC-F215CE8F7AF9}">
      <dgm:prSet phldrT="[Text]" custT="1"/>
      <dgm:spPr/>
      <dgm:t>
        <a:bodyPr/>
        <a:lstStyle/>
        <a:p>
          <a:r>
            <a:rPr lang="en-GB" sz="2000" dirty="0" smtClean="0"/>
            <a:t>Don’t privately accept what we’re doing publically</a:t>
          </a:r>
          <a:endParaRPr lang="en-GB" sz="2000" dirty="0"/>
        </a:p>
      </dgm:t>
    </dgm:pt>
    <dgm:pt modelId="{213523B8-6032-4957-A214-0742CAF97540}" type="parTrans" cxnId="{FEA13B61-D41F-40B6-BF38-113970C05322}">
      <dgm:prSet/>
      <dgm:spPr/>
      <dgm:t>
        <a:bodyPr/>
        <a:lstStyle/>
        <a:p>
          <a:endParaRPr lang="en-GB"/>
        </a:p>
      </dgm:t>
    </dgm:pt>
    <dgm:pt modelId="{CF2C35C8-77F2-4767-A282-DD3F710A877A}" type="sibTrans" cxnId="{FEA13B61-D41F-40B6-BF38-113970C05322}">
      <dgm:prSet/>
      <dgm:spPr/>
      <dgm:t>
        <a:bodyPr/>
        <a:lstStyle/>
        <a:p>
          <a:endParaRPr lang="en-GB"/>
        </a:p>
      </dgm:t>
    </dgm:pt>
    <dgm:pt modelId="{2F6D7812-54CE-407F-BE85-2CF531A5BD2F}">
      <dgm:prSet phldrT="[Text]"/>
      <dgm:spPr/>
      <dgm:t>
        <a:bodyPr/>
        <a:lstStyle/>
        <a:p>
          <a:r>
            <a:rPr lang="en-GB" dirty="0" smtClean="0"/>
            <a:t>NSI</a:t>
          </a:r>
        </a:p>
        <a:p>
          <a:r>
            <a:rPr lang="en-GB" dirty="0" smtClean="0"/>
            <a:t>A02</a:t>
          </a:r>
          <a:endParaRPr lang="en-GB" dirty="0"/>
        </a:p>
      </dgm:t>
    </dgm:pt>
    <dgm:pt modelId="{C6B74C10-6A27-4D76-8B6F-86D12CE98BA0}" type="parTrans" cxnId="{82478737-D33D-4BE9-A662-7215248F7FCC}">
      <dgm:prSet/>
      <dgm:spPr/>
      <dgm:t>
        <a:bodyPr/>
        <a:lstStyle/>
        <a:p>
          <a:endParaRPr lang="en-GB"/>
        </a:p>
      </dgm:t>
    </dgm:pt>
    <dgm:pt modelId="{7FB2A204-F504-4490-B205-99D706A64730}" type="sibTrans" cxnId="{82478737-D33D-4BE9-A662-7215248F7FCC}">
      <dgm:prSet/>
      <dgm:spPr/>
      <dgm:t>
        <a:bodyPr/>
        <a:lstStyle/>
        <a:p>
          <a:endParaRPr lang="en-GB"/>
        </a:p>
      </dgm:t>
    </dgm:pt>
    <dgm:pt modelId="{AD921C1A-F335-4067-8A8F-F3265FC5A634}">
      <dgm:prSet phldrT="[Text]" custT="1"/>
      <dgm:spPr/>
      <dgm:t>
        <a:bodyPr/>
        <a:lstStyle/>
        <a:p>
          <a:r>
            <a:rPr lang="en-GB" sz="2000" dirty="0" smtClean="0"/>
            <a:t>Asch 1951</a:t>
          </a:r>
          <a:endParaRPr lang="en-GB" sz="2000" dirty="0"/>
        </a:p>
      </dgm:t>
    </dgm:pt>
    <dgm:pt modelId="{9D93CDD5-8063-4C91-B651-36FA7EAB6262}" type="parTrans" cxnId="{BAA72E7F-6119-4F59-8406-7555928710B5}">
      <dgm:prSet/>
      <dgm:spPr/>
      <dgm:t>
        <a:bodyPr/>
        <a:lstStyle/>
        <a:p>
          <a:endParaRPr lang="en-GB"/>
        </a:p>
      </dgm:t>
    </dgm:pt>
    <dgm:pt modelId="{E857B77A-8523-4398-A624-C9FE7005DF35}" type="sibTrans" cxnId="{BAA72E7F-6119-4F59-8406-7555928710B5}">
      <dgm:prSet/>
      <dgm:spPr/>
      <dgm:t>
        <a:bodyPr/>
        <a:lstStyle/>
        <a:p>
          <a:endParaRPr lang="en-GB"/>
        </a:p>
      </dgm:t>
    </dgm:pt>
    <dgm:pt modelId="{8653D3B4-9BA1-49EC-8147-27DCB61A1DEF}">
      <dgm:prSet phldrT="[Text]" custT="1"/>
      <dgm:spPr/>
      <dgm:t>
        <a:bodyPr/>
        <a:lstStyle/>
        <a:p>
          <a:r>
            <a:rPr lang="en-GB" sz="2000" dirty="0" err="1" smtClean="0"/>
            <a:t>Garandeau</a:t>
          </a:r>
          <a:r>
            <a:rPr lang="en-GB" sz="2000" dirty="0" smtClean="0"/>
            <a:t> &amp; </a:t>
          </a:r>
          <a:r>
            <a:rPr lang="en-GB" sz="2000" dirty="0" err="1" smtClean="0"/>
            <a:t>Cillessen</a:t>
          </a:r>
          <a:r>
            <a:rPr lang="en-GB" sz="2000" dirty="0" smtClean="0"/>
            <a:t> (2006) OR </a:t>
          </a:r>
          <a:r>
            <a:rPr lang="en-GB" sz="2000" dirty="0" err="1" smtClean="0"/>
            <a:t>Sherif</a:t>
          </a:r>
          <a:r>
            <a:rPr lang="en-GB" sz="2000" dirty="0" smtClean="0"/>
            <a:t>/Rohrer</a:t>
          </a:r>
          <a:endParaRPr lang="en-GB" sz="2000" dirty="0"/>
        </a:p>
      </dgm:t>
    </dgm:pt>
    <dgm:pt modelId="{B63F17F3-1157-486F-B06F-905AC0585C43}" type="parTrans" cxnId="{1485BC58-F228-4249-9D6A-D457D70A0CF4}">
      <dgm:prSet/>
      <dgm:spPr/>
      <dgm:t>
        <a:bodyPr/>
        <a:lstStyle/>
        <a:p>
          <a:endParaRPr lang="en-GB"/>
        </a:p>
      </dgm:t>
    </dgm:pt>
    <dgm:pt modelId="{F9C6026D-4A5F-4355-9C7F-5498ED5BBFB8}" type="sibTrans" cxnId="{1485BC58-F228-4249-9D6A-D457D70A0CF4}">
      <dgm:prSet/>
      <dgm:spPr/>
      <dgm:t>
        <a:bodyPr/>
        <a:lstStyle/>
        <a:p>
          <a:endParaRPr lang="en-GB"/>
        </a:p>
      </dgm:t>
    </dgm:pt>
    <dgm:pt modelId="{D48ED5C8-D251-4E69-BDDD-0EA1E6DC1E23}">
      <dgm:prSet phldrT="[Text]"/>
      <dgm:spPr/>
      <dgm:t>
        <a:bodyPr/>
        <a:lstStyle/>
        <a:p>
          <a:r>
            <a:rPr lang="en-GB" dirty="0" smtClean="0"/>
            <a:t>ISI</a:t>
          </a:r>
        </a:p>
        <a:p>
          <a:r>
            <a:rPr lang="en-GB" dirty="0" smtClean="0"/>
            <a:t>A01</a:t>
          </a:r>
          <a:endParaRPr lang="en-GB" dirty="0"/>
        </a:p>
      </dgm:t>
    </dgm:pt>
    <dgm:pt modelId="{7CF40DB5-251E-4D03-BAAD-625A2AFEDF57}" type="parTrans" cxnId="{2CF13621-C1A9-4F9F-ACE9-6D54CF7793B1}">
      <dgm:prSet/>
      <dgm:spPr/>
      <dgm:t>
        <a:bodyPr/>
        <a:lstStyle/>
        <a:p>
          <a:endParaRPr lang="en-GB"/>
        </a:p>
      </dgm:t>
    </dgm:pt>
    <dgm:pt modelId="{F63F6944-5288-4052-A33E-BE53C40F29B4}" type="sibTrans" cxnId="{2CF13621-C1A9-4F9F-ACE9-6D54CF7793B1}">
      <dgm:prSet/>
      <dgm:spPr/>
      <dgm:t>
        <a:bodyPr/>
        <a:lstStyle/>
        <a:p>
          <a:endParaRPr lang="en-GB"/>
        </a:p>
      </dgm:t>
    </dgm:pt>
    <dgm:pt modelId="{0527DAF5-06BF-4D6D-9E6A-AECDEFF61DE6}">
      <dgm:prSet phldrT="[Text]" custT="1"/>
      <dgm:spPr/>
      <dgm:t>
        <a:bodyPr/>
        <a:lstStyle/>
        <a:p>
          <a:r>
            <a:rPr lang="en-GB" sz="2000" dirty="0" smtClean="0"/>
            <a:t>Look to others for the right answer, desire to be right, private acceptance</a:t>
          </a:r>
          <a:endParaRPr lang="en-GB" sz="2000" dirty="0"/>
        </a:p>
      </dgm:t>
    </dgm:pt>
    <dgm:pt modelId="{24C67D5A-4D23-4240-8D7C-A8997E761315}" type="parTrans" cxnId="{A0CB33C8-827F-4A6F-A83B-7ECAD4818BD9}">
      <dgm:prSet/>
      <dgm:spPr/>
      <dgm:t>
        <a:bodyPr/>
        <a:lstStyle/>
        <a:p>
          <a:endParaRPr lang="en-GB"/>
        </a:p>
      </dgm:t>
    </dgm:pt>
    <dgm:pt modelId="{7E66D4EC-2836-440F-BB15-CFA40FBDDD32}" type="sibTrans" cxnId="{A0CB33C8-827F-4A6F-A83B-7ECAD4818BD9}">
      <dgm:prSet/>
      <dgm:spPr/>
      <dgm:t>
        <a:bodyPr/>
        <a:lstStyle/>
        <a:p>
          <a:endParaRPr lang="en-GB"/>
        </a:p>
      </dgm:t>
    </dgm:pt>
    <dgm:pt modelId="{D0A0CAB2-A301-4EFF-8484-0F07B7A0A6B0}">
      <dgm:prSet phldrT="[Text]" custT="1"/>
      <dgm:spPr/>
      <dgm:t>
        <a:bodyPr/>
        <a:lstStyle/>
        <a:p>
          <a:r>
            <a:rPr lang="en-GB" sz="2000" dirty="0" smtClean="0"/>
            <a:t>Can result in a change in private beliefs and attitudes</a:t>
          </a:r>
          <a:endParaRPr lang="en-GB" sz="2000" dirty="0"/>
        </a:p>
      </dgm:t>
    </dgm:pt>
    <dgm:pt modelId="{8C034632-6012-499B-BB19-1E479BB1B74A}" type="parTrans" cxnId="{6522E950-777F-4BF6-AB8C-54B0B9F80FA8}">
      <dgm:prSet/>
      <dgm:spPr/>
      <dgm:t>
        <a:bodyPr/>
        <a:lstStyle/>
        <a:p>
          <a:endParaRPr lang="en-GB"/>
        </a:p>
      </dgm:t>
    </dgm:pt>
    <dgm:pt modelId="{AB9DCA11-DF05-4C42-8C37-1FBA8753A4AA}" type="sibTrans" cxnId="{6522E950-777F-4BF6-AB8C-54B0B9F80FA8}">
      <dgm:prSet/>
      <dgm:spPr/>
      <dgm:t>
        <a:bodyPr/>
        <a:lstStyle/>
        <a:p>
          <a:endParaRPr lang="en-GB"/>
        </a:p>
      </dgm:t>
    </dgm:pt>
    <dgm:pt modelId="{B7FB3AF4-ECDD-45CC-A287-7986A1316B41}">
      <dgm:prSet phldrT="[Text]"/>
      <dgm:spPr/>
      <dgm:t>
        <a:bodyPr/>
        <a:lstStyle/>
        <a:p>
          <a:r>
            <a:rPr lang="en-GB" dirty="0" smtClean="0"/>
            <a:t>ISI</a:t>
          </a:r>
        </a:p>
        <a:p>
          <a:r>
            <a:rPr lang="en-GB" dirty="0" smtClean="0"/>
            <a:t>A02 </a:t>
          </a:r>
          <a:endParaRPr lang="en-GB" dirty="0"/>
        </a:p>
      </dgm:t>
    </dgm:pt>
    <dgm:pt modelId="{3A006BBC-B97E-4DD8-A739-D3883C92B7CB}" type="parTrans" cxnId="{F1CFAEFB-3587-4FC5-9F6B-62D1A2E1365A}">
      <dgm:prSet/>
      <dgm:spPr/>
      <dgm:t>
        <a:bodyPr/>
        <a:lstStyle/>
        <a:p>
          <a:endParaRPr lang="en-GB"/>
        </a:p>
      </dgm:t>
    </dgm:pt>
    <dgm:pt modelId="{444A996E-0065-432E-97FD-7B00118C2E8A}" type="sibTrans" cxnId="{F1CFAEFB-3587-4FC5-9F6B-62D1A2E1365A}">
      <dgm:prSet/>
      <dgm:spPr/>
      <dgm:t>
        <a:bodyPr/>
        <a:lstStyle/>
        <a:p>
          <a:endParaRPr lang="en-GB"/>
        </a:p>
      </dgm:t>
    </dgm:pt>
    <dgm:pt modelId="{84DC26CD-5982-46DE-B4E1-7F2D6ACB3094}">
      <dgm:prSet phldrT="[Text]" custT="1"/>
      <dgm:spPr/>
      <dgm:t>
        <a:bodyPr/>
        <a:lstStyle/>
        <a:p>
          <a:r>
            <a:rPr lang="en-GB" sz="2000" dirty="0" err="1" smtClean="0"/>
            <a:t>Sherif</a:t>
          </a:r>
          <a:r>
            <a:rPr lang="en-GB" sz="2000" dirty="0" smtClean="0"/>
            <a:t> 1936</a:t>
          </a:r>
          <a:endParaRPr lang="en-GB" sz="2000" dirty="0"/>
        </a:p>
      </dgm:t>
    </dgm:pt>
    <dgm:pt modelId="{4ACC741D-0F9E-49CC-9533-D4215CB9F776}" type="parTrans" cxnId="{E33CF451-B9FC-4DA4-B0DE-C4939D359C5F}">
      <dgm:prSet/>
      <dgm:spPr/>
      <dgm:t>
        <a:bodyPr/>
        <a:lstStyle/>
        <a:p>
          <a:endParaRPr lang="en-GB"/>
        </a:p>
      </dgm:t>
    </dgm:pt>
    <dgm:pt modelId="{B196D3AC-F31E-4634-AFCD-3E80EBA80E10}" type="sibTrans" cxnId="{E33CF451-B9FC-4DA4-B0DE-C4939D359C5F}">
      <dgm:prSet/>
      <dgm:spPr/>
      <dgm:t>
        <a:bodyPr/>
        <a:lstStyle/>
        <a:p>
          <a:endParaRPr lang="en-GB"/>
        </a:p>
      </dgm:t>
    </dgm:pt>
    <dgm:pt modelId="{46B352F1-E304-4894-8844-530EC6BE7068}">
      <dgm:prSet phldrT="[Text]" custT="1"/>
      <dgm:spPr/>
      <dgm:t>
        <a:bodyPr/>
        <a:lstStyle/>
        <a:p>
          <a:r>
            <a:rPr lang="en-GB" sz="2000" dirty="0" smtClean="0"/>
            <a:t>Cardwell (1996) OR Fein (2007)</a:t>
          </a:r>
          <a:endParaRPr lang="en-GB" sz="2000" dirty="0"/>
        </a:p>
      </dgm:t>
    </dgm:pt>
    <dgm:pt modelId="{6113B6BD-AACE-4174-ABC0-8A9E2FDB3D73}" type="parTrans" cxnId="{4CFA10CD-65F3-4583-B111-4B45C1A5BAFB}">
      <dgm:prSet/>
      <dgm:spPr/>
    </dgm:pt>
    <dgm:pt modelId="{0EA4E429-5632-4D26-A93B-BD2175F0E743}" type="sibTrans" cxnId="{4CFA10CD-65F3-4583-B111-4B45C1A5BAFB}">
      <dgm:prSet/>
      <dgm:spPr/>
    </dgm:pt>
    <dgm:pt modelId="{410A79D9-499A-4E63-885A-A49DD7DD7C97}" type="pres">
      <dgm:prSet presAssocID="{4CF2650C-53F6-4EB2-A9E4-6001C5DFA1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4417E69-E2A9-46FE-838A-1D5A45756AF2}" type="pres">
      <dgm:prSet presAssocID="{1C38CD5A-CCBF-4D6E-9C3E-EFC9ED27BC5F}" presName="linNode" presStyleCnt="0"/>
      <dgm:spPr/>
    </dgm:pt>
    <dgm:pt modelId="{2F5FDE11-46CF-4DD6-A6C8-1ED78D9097B7}" type="pres">
      <dgm:prSet presAssocID="{1C38CD5A-CCBF-4D6E-9C3E-EFC9ED27BC5F}" presName="parentText" presStyleLbl="node1" presStyleIdx="0" presStyleCnt="4" custScaleX="7650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6A08C5-1677-41D8-BB73-D90E751D5863}" type="pres">
      <dgm:prSet presAssocID="{1C38CD5A-CCBF-4D6E-9C3E-EFC9ED27BC5F}" presName="descendantText" presStyleLbl="alignAccFollowNode1" presStyleIdx="0" presStyleCnt="4" custScaleX="111590" custScaleY="1343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4D4C07-C20F-49B7-A1B1-783383409815}" type="pres">
      <dgm:prSet presAssocID="{3586BD2F-6CA7-4257-88D8-00EC64E9A712}" presName="sp" presStyleCnt="0"/>
      <dgm:spPr/>
    </dgm:pt>
    <dgm:pt modelId="{98544D5E-1E0E-4B4F-B50A-9423E1AC80BD}" type="pres">
      <dgm:prSet presAssocID="{2F6D7812-54CE-407F-BE85-2CF531A5BD2F}" presName="linNode" presStyleCnt="0"/>
      <dgm:spPr/>
    </dgm:pt>
    <dgm:pt modelId="{DE809850-E81F-4BE6-906B-7A36E15289F4}" type="pres">
      <dgm:prSet presAssocID="{2F6D7812-54CE-407F-BE85-2CF531A5BD2F}" presName="parentText" presStyleLbl="node1" presStyleIdx="1" presStyleCnt="4" custScaleX="7650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85241A-8845-4038-B06D-1F6A1E9B3C61}" type="pres">
      <dgm:prSet presAssocID="{2F6D7812-54CE-407F-BE85-2CF531A5BD2F}" presName="descendantText" presStyleLbl="alignAccFollowNode1" presStyleIdx="1" presStyleCnt="4" custScaleX="1115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4BBA2C-D238-46A6-8D1C-3887E0E0DA70}" type="pres">
      <dgm:prSet presAssocID="{7FB2A204-F504-4490-B205-99D706A64730}" presName="sp" presStyleCnt="0"/>
      <dgm:spPr/>
    </dgm:pt>
    <dgm:pt modelId="{350E5DA9-BF57-4B25-B7B1-93112890DC2D}" type="pres">
      <dgm:prSet presAssocID="{D48ED5C8-D251-4E69-BDDD-0EA1E6DC1E23}" presName="linNode" presStyleCnt="0"/>
      <dgm:spPr/>
    </dgm:pt>
    <dgm:pt modelId="{C5EB5181-8249-411C-8E90-C39516B71081}" type="pres">
      <dgm:prSet presAssocID="{D48ED5C8-D251-4E69-BDDD-0EA1E6DC1E23}" presName="parentText" presStyleLbl="node1" presStyleIdx="2" presStyleCnt="4" custScaleX="7650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5CAFC2-7B3E-49EF-9430-B658400CB8EB}" type="pres">
      <dgm:prSet presAssocID="{D48ED5C8-D251-4E69-BDDD-0EA1E6DC1E23}" presName="descendantText" presStyleLbl="alignAccFollowNode1" presStyleIdx="2" presStyleCnt="4" custScaleX="111590" custScaleY="1477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F35ABA-BD8C-4196-A0AF-8CEAE6E9FE4F}" type="pres">
      <dgm:prSet presAssocID="{F63F6944-5288-4052-A33E-BE53C40F29B4}" presName="sp" presStyleCnt="0"/>
      <dgm:spPr/>
    </dgm:pt>
    <dgm:pt modelId="{1DDBEDE5-0803-4ACB-BFF7-4EE3DDA7E5BB}" type="pres">
      <dgm:prSet presAssocID="{B7FB3AF4-ECDD-45CC-A287-7986A1316B41}" presName="linNode" presStyleCnt="0"/>
      <dgm:spPr/>
    </dgm:pt>
    <dgm:pt modelId="{660747E8-5BC6-46E4-8D61-1764D3AAB750}" type="pres">
      <dgm:prSet presAssocID="{B7FB3AF4-ECDD-45CC-A287-7986A1316B41}" presName="parentText" presStyleLbl="node1" presStyleIdx="3" presStyleCnt="4" custScaleX="7650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CD1C38-C353-4810-AC23-B2112001BB9E}" type="pres">
      <dgm:prSet presAssocID="{B7FB3AF4-ECDD-45CC-A287-7986A1316B41}" presName="descendantText" presStyleLbl="alignAccFollowNode1" presStyleIdx="3" presStyleCnt="4" custScaleX="1115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52D60F7-80EF-4C50-8168-24A3CD77E5B6}" type="presOf" srcId="{2F6D7812-54CE-407F-BE85-2CF531A5BD2F}" destId="{DE809850-E81F-4BE6-906B-7A36E15289F4}" srcOrd="0" destOrd="0" presId="urn:microsoft.com/office/officeart/2005/8/layout/vList5"/>
    <dgm:cxn modelId="{1485BC58-F228-4249-9D6A-D457D70A0CF4}" srcId="{2F6D7812-54CE-407F-BE85-2CF531A5BD2F}" destId="{8653D3B4-9BA1-49EC-8147-27DCB61A1DEF}" srcOrd="1" destOrd="0" parTransId="{B63F17F3-1157-486F-B06F-905AC0585C43}" sibTransId="{F9C6026D-4A5F-4355-9C7F-5498ED5BBFB8}"/>
    <dgm:cxn modelId="{6EADA6F0-9858-4A24-908C-53D596133E95}" srcId="{4CF2650C-53F6-4EB2-A9E4-6001C5DFA184}" destId="{1C38CD5A-CCBF-4D6E-9C3E-EFC9ED27BC5F}" srcOrd="0" destOrd="0" parTransId="{6D957578-9F60-4630-9E47-974B524B5D66}" sibTransId="{3586BD2F-6CA7-4257-88D8-00EC64E9A712}"/>
    <dgm:cxn modelId="{37B24D93-ACF3-42A8-91F9-5182400686A7}" type="presOf" srcId="{46B352F1-E304-4894-8844-530EC6BE7068}" destId="{34CD1C38-C353-4810-AC23-B2112001BB9E}" srcOrd="0" destOrd="1" presId="urn:microsoft.com/office/officeart/2005/8/layout/vList5"/>
    <dgm:cxn modelId="{DC8C936A-690F-4B26-9CA0-DD3BD0D946CB}" type="presOf" srcId="{D0A0CAB2-A301-4EFF-8484-0F07B7A0A6B0}" destId="{E65CAFC2-7B3E-49EF-9430-B658400CB8EB}" srcOrd="0" destOrd="1" presId="urn:microsoft.com/office/officeart/2005/8/layout/vList5"/>
    <dgm:cxn modelId="{1C640CC7-D480-4D62-B3BE-39417B61A084}" type="presOf" srcId="{0527DAF5-06BF-4D6D-9E6A-AECDEFF61DE6}" destId="{E65CAFC2-7B3E-49EF-9430-B658400CB8EB}" srcOrd="0" destOrd="0" presId="urn:microsoft.com/office/officeart/2005/8/layout/vList5"/>
    <dgm:cxn modelId="{6522E950-777F-4BF6-AB8C-54B0B9F80FA8}" srcId="{D48ED5C8-D251-4E69-BDDD-0EA1E6DC1E23}" destId="{D0A0CAB2-A301-4EFF-8484-0F07B7A0A6B0}" srcOrd="1" destOrd="0" parTransId="{8C034632-6012-499B-BB19-1E479BB1B74A}" sibTransId="{AB9DCA11-DF05-4C42-8C37-1FBA8753A4AA}"/>
    <dgm:cxn modelId="{4CFA10CD-65F3-4583-B111-4B45C1A5BAFB}" srcId="{B7FB3AF4-ECDD-45CC-A287-7986A1316B41}" destId="{46B352F1-E304-4894-8844-530EC6BE7068}" srcOrd="1" destOrd="0" parTransId="{6113B6BD-AACE-4174-ABC0-8A9E2FDB3D73}" sibTransId="{0EA4E429-5632-4D26-A93B-BD2175F0E743}"/>
    <dgm:cxn modelId="{2CF13621-C1A9-4F9F-ACE9-6D54CF7793B1}" srcId="{4CF2650C-53F6-4EB2-A9E4-6001C5DFA184}" destId="{D48ED5C8-D251-4E69-BDDD-0EA1E6DC1E23}" srcOrd="2" destOrd="0" parTransId="{7CF40DB5-251E-4D03-BAAD-625A2AFEDF57}" sibTransId="{F63F6944-5288-4052-A33E-BE53C40F29B4}"/>
    <dgm:cxn modelId="{CAF11871-8450-479F-A2F8-1397CE14E79D}" srcId="{1C38CD5A-CCBF-4D6E-9C3E-EFC9ED27BC5F}" destId="{C811DB08-77D1-42E9-BFE8-E478405EDDF3}" srcOrd="0" destOrd="0" parTransId="{9DF8C90F-C202-459F-9E91-367670BCD396}" sibTransId="{8B60E85D-AEB6-4079-9FDE-57FEA1F06E7E}"/>
    <dgm:cxn modelId="{D161C790-1A68-4484-BBE2-0695EB78FFD6}" type="presOf" srcId="{95A25E0D-0ED2-4207-95EC-F215CE8F7AF9}" destId="{496A08C5-1677-41D8-BB73-D90E751D5863}" srcOrd="0" destOrd="1" presId="urn:microsoft.com/office/officeart/2005/8/layout/vList5"/>
    <dgm:cxn modelId="{FEA13B61-D41F-40B6-BF38-113970C05322}" srcId="{1C38CD5A-CCBF-4D6E-9C3E-EFC9ED27BC5F}" destId="{95A25E0D-0ED2-4207-95EC-F215CE8F7AF9}" srcOrd="1" destOrd="0" parTransId="{213523B8-6032-4957-A214-0742CAF97540}" sibTransId="{CF2C35C8-77F2-4767-A282-DD3F710A877A}"/>
    <dgm:cxn modelId="{0D275030-1D75-494A-A111-E9C16782D3A8}" type="presOf" srcId="{B7FB3AF4-ECDD-45CC-A287-7986A1316B41}" destId="{660747E8-5BC6-46E4-8D61-1764D3AAB750}" srcOrd="0" destOrd="0" presId="urn:microsoft.com/office/officeart/2005/8/layout/vList5"/>
    <dgm:cxn modelId="{DA7DBF60-9F8C-4996-BFE7-77680131E3E3}" type="presOf" srcId="{C811DB08-77D1-42E9-BFE8-E478405EDDF3}" destId="{496A08C5-1677-41D8-BB73-D90E751D5863}" srcOrd="0" destOrd="0" presId="urn:microsoft.com/office/officeart/2005/8/layout/vList5"/>
    <dgm:cxn modelId="{2D562A76-5F85-4D4F-9951-4679E7AA787E}" type="presOf" srcId="{AD921C1A-F335-4067-8A8F-F3265FC5A634}" destId="{B485241A-8845-4038-B06D-1F6A1E9B3C61}" srcOrd="0" destOrd="0" presId="urn:microsoft.com/office/officeart/2005/8/layout/vList5"/>
    <dgm:cxn modelId="{CA59FFA4-C1E4-4023-B334-37609B8D0A60}" type="presOf" srcId="{1C38CD5A-CCBF-4D6E-9C3E-EFC9ED27BC5F}" destId="{2F5FDE11-46CF-4DD6-A6C8-1ED78D9097B7}" srcOrd="0" destOrd="0" presId="urn:microsoft.com/office/officeart/2005/8/layout/vList5"/>
    <dgm:cxn modelId="{F1CFAEFB-3587-4FC5-9F6B-62D1A2E1365A}" srcId="{4CF2650C-53F6-4EB2-A9E4-6001C5DFA184}" destId="{B7FB3AF4-ECDD-45CC-A287-7986A1316B41}" srcOrd="3" destOrd="0" parTransId="{3A006BBC-B97E-4DD8-A739-D3883C92B7CB}" sibTransId="{444A996E-0065-432E-97FD-7B00118C2E8A}"/>
    <dgm:cxn modelId="{51282942-63CD-40FC-98D8-CC9285C08E36}" type="presOf" srcId="{8653D3B4-9BA1-49EC-8147-27DCB61A1DEF}" destId="{B485241A-8845-4038-B06D-1F6A1E9B3C61}" srcOrd="0" destOrd="1" presId="urn:microsoft.com/office/officeart/2005/8/layout/vList5"/>
    <dgm:cxn modelId="{BAA72E7F-6119-4F59-8406-7555928710B5}" srcId="{2F6D7812-54CE-407F-BE85-2CF531A5BD2F}" destId="{AD921C1A-F335-4067-8A8F-F3265FC5A634}" srcOrd="0" destOrd="0" parTransId="{9D93CDD5-8063-4C91-B651-36FA7EAB6262}" sibTransId="{E857B77A-8523-4398-A624-C9FE7005DF35}"/>
    <dgm:cxn modelId="{82478737-D33D-4BE9-A662-7215248F7FCC}" srcId="{4CF2650C-53F6-4EB2-A9E4-6001C5DFA184}" destId="{2F6D7812-54CE-407F-BE85-2CF531A5BD2F}" srcOrd="1" destOrd="0" parTransId="{C6B74C10-6A27-4D76-8B6F-86D12CE98BA0}" sibTransId="{7FB2A204-F504-4490-B205-99D706A64730}"/>
    <dgm:cxn modelId="{BE34CEC0-EE48-4CF7-95F6-A990FBDA8801}" type="presOf" srcId="{D48ED5C8-D251-4E69-BDDD-0EA1E6DC1E23}" destId="{C5EB5181-8249-411C-8E90-C39516B71081}" srcOrd="0" destOrd="0" presId="urn:microsoft.com/office/officeart/2005/8/layout/vList5"/>
    <dgm:cxn modelId="{E33CF451-B9FC-4DA4-B0DE-C4939D359C5F}" srcId="{B7FB3AF4-ECDD-45CC-A287-7986A1316B41}" destId="{84DC26CD-5982-46DE-B4E1-7F2D6ACB3094}" srcOrd="0" destOrd="0" parTransId="{4ACC741D-0F9E-49CC-9533-D4215CB9F776}" sibTransId="{B196D3AC-F31E-4634-AFCD-3E80EBA80E10}"/>
    <dgm:cxn modelId="{C33287C3-7606-40B6-A289-32E45E29AF16}" type="presOf" srcId="{84DC26CD-5982-46DE-B4E1-7F2D6ACB3094}" destId="{34CD1C38-C353-4810-AC23-B2112001BB9E}" srcOrd="0" destOrd="0" presId="urn:microsoft.com/office/officeart/2005/8/layout/vList5"/>
    <dgm:cxn modelId="{38E2A95E-6679-429F-9073-1CAF28804C1E}" type="presOf" srcId="{4CF2650C-53F6-4EB2-A9E4-6001C5DFA184}" destId="{410A79D9-499A-4E63-885A-A49DD7DD7C97}" srcOrd="0" destOrd="0" presId="urn:microsoft.com/office/officeart/2005/8/layout/vList5"/>
    <dgm:cxn modelId="{A0CB33C8-827F-4A6F-A83B-7ECAD4818BD9}" srcId="{D48ED5C8-D251-4E69-BDDD-0EA1E6DC1E23}" destId="{0527DAF5-06BF-4D6D-9E6A-AECDEFF61DE6}" srcOrd="0" destOrd="0" parTransId="{24C67D5A-4D23-4240-8D7C-A8997E761315}" sibTransId="{7E66D4EC-2836-440F-BB15-CFA40FBDDD32}"/>
    <dgm:cxn modelId="{E081CD7E-DBAC-4630-A4F0-202A74434ACD}" type="presParOf" srcId="{410A79D9-499A-4E63-885A-A49DD7DD7C97}" destId="{74417E69-E2A9-46FE-838A-1D5A45756AF2}" srcOrd="0" destOrd="0" presId="urn:microsoft.com/office/officeart/2005/8/layout/vList5"/>
    <dgm:cxn modelId="{F229B037-06FE-4669-8C30-7E0F9036107B}" type="presParOf" srcId="{74417E69-E2A9-46FE-838A-1D5A45756AF2}" destId="{2F5FDE11-46CF-4DD6-A6C8-1ED78D9097B7}" srcOrd="0" destOrd="0" presId="urn:microsoft.com/office/officeart/2005/8/layout/vList5"/>
    <dgm:cxn modelId="{C019A358-7162-4652-ACE6-6C70AC10C299}" type="presParOf" srcId="{74417E69-E2A9-46FE-838A-1D5A45756AF2}" destId="{496A08C5-1677-41D8-BB73-D90E751D5863}" srcOrd="1" destOrd="0" presId="urn:microsoft.com/office/officeart/2005/8/layout/vList5"/>
    <dgm:cxn modelId="{025FF644-C6A9-47E1-AB45-0350B4727C0C}" type="presParOf" srcId="{410A79D9-499A-4E63-885A-A49DD7DD7C97}" destId="{D24D4C07-C20F-49B7-A1B1-783383409815}" srcOrd="1" destOrd="0" presId="urn:microsoft.com/office/officeart/2005/8/layout/vList5"/>
    <dgm:cxn modelId="{49E7CB22-B8A1-4207-8E1C-DDBF04E1C49F}" type="presParOf" srcId="{410A79D9-499A-4E63-885A-A49DD7DD7C97}" destId="{98544D5E-1E0E-4B4F-B50A-9423E1AC80BD}" srcOrd="2" destOrd="0" presId="urn:microsoft.com/office/officeart/2005/8/layout/vList5"/>
    <dgm:cxn modelId="{61540512-D52F-498C-AFC6-EF0493054AC8}" type="presParOf" srcId="{98544D5E-1E0E-4B4F-B50A-9423E1AC80BD}" destId="{DE809850-E81F-4BE6-906B-7A36E15289F4}" srcOrd="0" destOrd="0" presId="urn:microsoft.com/office/officeart/2005/8/layout/vList5"/>
    <dgm:cxn modelId="{01BF8BEC-44AC-44CF-95D0-A64272E5C9D7}" type="presParOf" srcId="{98544D5E-1E0E-4B4F-B50A-9423E1AC80BD}" destId="{B485241A-8845-4038-B06D-1F6A1E9B3C61}" srcOrd="1" destOrd="0" presId="urn:microsoft.com/office/officeart/2005/8/layout/vList5"/>
    <dgm:cxn modelId="{647425D9-B068-41F9-A482-0892946C01D4}" type="presParOf" srcId="{410A79D9-499A-4E63-885A-A49DD7DD7C97}" destId="{534BBA2C-D238-46A6-8D1C-3887E0E0DA70}" srcOrd="3" destOrd="0" presId="urn:microsoft.com/office/officeart/2005/8/layout/vList5"/>
    <dgm:cxn modelId="{A9C57B2F-0EA2-4F35-A256-699CE6831514}" type="presParOf" srcId="{410A79D9-499A-4E63-885A-A49DD7DD7C97}" destId="{350E5DA9-BF57-4B25-B7B1-93112890DC2D}" srcOrd="4" destOrd="0" presId="urn:microsoft.com/office/officeart/2005/8/layout/vList5"/>
    <dgm:cxn modelId="{AFE43CFA-3E45-4DC8-ABF7-8C650B1423E3}" type="presParOf" srcId="{350E5DA9-BF57-4B25-B7B1-93112890DC2D}" destId="{C5EB5181-8249-411C-8E90-C39516B71081}" srcOrd="0" destOrd="0" presId="urn:microsoft.com/office/officeart/2005/8/layout/vList5"/>
    <dgm:cxn modelId="{EE697A1C-745F-4667-B6EE-EAFDFF700B2E}" type="presParOf" srcId="{350E5DA9-BF57-4B25-B7B1-93112890DC2D}" destId="{E65CAFC2-7B3E-49EF-9430-B658400CB8EB}" srcOrd="1" destOrd="0" presId="urn:microsoft.com/office/officeart/2005/8/layout/vList5"/>
    <dgm:cxn modelId="{730B46C3-B18C-4B7A-9F2E-A504D5529E94}" type="presParOf" srcId="{410A79D9-499A-4E63-885A-A49DD7DD7C97}" destId="{06F35ABA-BD8C-4196-A0AF-8CEAE6E9FE4F}" srcOrd="5" destOrd="0" presId="urn:microsoft.com/office/officeart/2005/8/layout/vList5"/>
    <dgm:cxn modelId="{FCEC3CE0-6B13-4564-A1A9-F2487015FECF}" type="presParOf" srcId="{410A79D9-499A-4E63-885A-A49DD7DD7C97}" destId="{1DDBEDE5-0803-4ACB-BFF7-4EE3DDA7E5BB}" srcOrd="6" destOrd="0" presId="urn:microsoft.com/office/officeart/2005/8/layout/vList5"/>
    <dgm:cxn modelId="{72339612-73F3-4F89-A293-D30994AF230B}" type="presParOf" srcId="{1DDBEDE5-0803-4ACB-BFF7-4EE3DDA7E5BB}" destId="{660747E8-5BC6-46E4-8D61-1764D3AAB750}" srcOrd="0" destOrd="0" presId="urn:microsoft.com/office/officeart/2005/8/layout/vList5"/>
    <dgm:cxn modelId="{A48C4B61-D535-4704-9462-98C6EE4DA789}" type="presParOf" srcId="{1DDBEDE5-0803-4ACB-BFF7-4EE3DDA7E5BB}" destId="{34CD1C38-C353-4810-AC23-B2112001BB9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6FBAD-138D-4FA4-BB05-930437A24017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Difference between NSI and ISI</a:t>
          </a:r>
        </a:p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	</a:t>
          </a:r>
          <a:r>
            <a:rPr lang="en-GB" sz="3300" b="1" u="none" kern="1200" dirty="0" smtClean="0"/>
            <a:t>NSI			ISI</a:t>
          </a:r>
          <a:endParaRPr lang="en-GB" sz="3300" b="1" u="none" kern="1200" dirty="0"/>
        </a:p>
      </dsp:txBody>
      <dsp:txXfrm>
        <a:off x="0" y="0"/>
        <a:ext cx="8229600" cy="1357788"/>
      </dsp:txXfrm>
    </dsp:sp>
    <dsp:sp modelId="{D77FAC76-317F-48C0-B736-51D5BBCC94C1}">
      <dsp:nvSpPr>
        <dsp:cNvPr id="0" name=""/>
        <dsp:cNvSpPr/>
      </dsp:nvSpPr>
      <dsp:spPr>
        <a:xfrm>
          <a:off x="0" y="1357788"/>
          <a:ext cx="4114799" cy="285135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Compliance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Desire to be liked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Public compliance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Asch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Unambiguous setting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 smtClean="0"/>
        </a:p>
      </dsp:txBody>
      <dsp:txXfrm>
        <a:off x="0" y="1357788"/>
        <a:ext cx="4114799" cy="2851356"/>
      </dsp:txXfrm>
    </dsp:sp>
    <dsp:sp modelId="{BFFD5A28-E9F5-4332-8BFE-A8552CBCEB74}">
      <dsp:nvSpPr>
        <dsp:cNvPr id="0" name=""/>
        <dsp:cNvSpPr/>
      </dsp:nvSpPr>
      <dsp:spPr>
        <a:xfrm>
          <a:off x="4114800" y="1357788"/>
          <a:ext cx="4114799" cy="285135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Internalisation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Desire to be right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Private acceptance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Sherif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Ambiguous setting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 dirty="0"/>
        </a:p>
      </dsp:txBody>
      <dsp:txXfrm>
        <a:off x="4114800" y="1357788"/>
        <a:ext cx="4114799" cy="2851356"/>
      </dsp:txXfrm>
    </dsp:sp>
    <dsp:sp modelId="{A5E05C8A-8FC5-481A-BA94-B2E24F19C6A1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6A08C5-1677-41D8-BB73-D90E751D5863}">
      <dsp:nvSpPr>
        <dsp:cNvPr id="0" name=""/>
        <dsp:cNvSpPr/>
      </dsp:nvSpPr>
      <dsp:spPr>
        <a:xfrm rot="5400000">
          <a:off x="4691152" y="-2382872"/>
          <a:ext cx="1103679" cy="587164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Adapting to be accepted, desire to be liked, public compliance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Don’t privately accept what we’re doing publically</a:t>
          </a:r>
          <a:endParaRPr lang="en-GB" sz="2000" kern="1200" dirty="0"/>
        </a:p>
      </dsp:txBody>
      <dsp:txXfrm rot="-5400000">
        <a:off x="2307171" y="54986"/>
        <a:ext cx="5817766" cy="995925"/>
      </dsp:txXfrm>
    </dsp:sp>
    <dsp:sp modelId="{2F5FDE11-46CF-4DD6-A6C8-1ED78D9097B7}">
      <dsp:nvSpPr>
        <dsp:cNvPr id="0" name=""/>
        <dsp:cNvSpPr/>
      </dsp:nvSpPr>
      <dsp:spPr>
        <a:xfrm>
          <a:off x="42833" y="39690"/>
          <a:ext cx="2264336" cy="102651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NSI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A01</a:t>
          </a:r>
          <a:endParaRPr lang="en-GB" sz="2400" kern="1200" dirty="0"/>
        </a:p>
      </dsp:txBody>
      <dsp:txXfrm>
        <a:off x="92943" y="89800"/>
        <a:ext cx="2164116" cy="926298"/>
      </dsp:txXfrm>
    </dsp:sp>
    <dsp:sp modelId="{B485241A-8845-4038-B06D-1F6A1E9B3C61}">
      <dsp:nvSpPr>
        <dsp:cNvPr id="0" name=""/>
        <dsp:cNvSpPr/>
      </dsp:nvSpPr>
      <dsp:spPr>
        <a:xfrm rot="5400000">
          <a:off x="4837467" y="-1269316"/>
          <a:ext cx="821214" cy="5877382"/>
        </a:xfrm>
        <a:prstGeom prst="round2SameRect">
          <a:avLst/>
        </a:prstGeom>
        <a:solidFill>
          <a:schemeClr val="accent4">
            <a:tint val="40000"/>
            <a:alpha val="90000"/>
            <a:hueOff val="-1315235"/>
            <a:satOff val="7386"/>
            <a:lumOff val="46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315235"/>
              <a:satOff val="7386"/>
              <a:lumOff val="46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Asch 1951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err="1" smtClean="0"/>
            <a:t>Garandeau</a:t>
          </a:r>
          <a:r>
            <a:rPr lang="en-GB" sz="2000" kern="1200" dirty="0" smtClean="0"/>
            <a:t> &amp; </a:t>
          </a:r>
          <a:r>
            <a:rPr lang="en-GB" sz="2000" kern="1200" dirty="0" err="1" smtClean="0"/>
            <a:t>Cillessen</a:t>
          </a:r>
          <a:r>
            <a:rPr lang="en-GB" sz="2000" kern="1200" dirty="0" smtClean="0"/>
            <a:t> (2006) OR </a:t>
          </a:r>
          <a:r>
            <a:rPr lang="en-GB" sz="2000" kern="1200" dirty="0" err="1" smtClean="0"/>
            <a:t>Sherif</a:t>
          </a:r>
          <a:r>
            <a:rPr lang="en-GB" sz="2000" kern="1200" dirty="0" smtClean="0"/>
            <a:t>/Rohrer</a:t>
          </a:r>
          <a:endParaRPr lang="en-GB" sz="2000" kern="1200" dirty="0"/>
        </a:p>
      </dsp:txBody>
      <dsp:txXfrm rot="-5400000">
        <a:off x="2309383" y="1298856"/>
        <a:ext cx="5837294" cy="741038"/>
      </dsp:txXfrm>
    </dsp:sp>
    <dsp:sp modelId="{DE809850-E81F-4BE6-906B-7A36E15289F4}">
      <dsp:nvSpPr>
        <dsp:cNvPr id="0" name=""/>
        <dsp:cNvSpPr/>
      </dsp:nvSpPr>
      <dsp:spPr>
        <a:xfrm>
          <a:off x="42833" y="1156115"/>
          <a:ext cx="2266550" cy="1026518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NSI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A02</a:t>
          </a:r>
          <a:endParaRPr lang="en-GB" sz="2400" kern="1200" dirty="0"/>
        </a:p>
      </dsp:txBody>
      <dsp:txXfrm>
        <a:off x="92943" y="1206225"/>
        <a:ext cx="2166330" cy="926298"/>
      </dsp:txXfrm>
    </dsp:sp>
    <dsp:sp modelId="{E65CAFC2-7B3E-49EF-9430-B658400CB8EB}">
      <dsp:nvSpPr>
        <dsp:cNvPr id="0" name=""/>
        <dsp:cNvSpPr/>
      </dsp:nvSpPr>
      <dsp:spPr>
        <a:xfrm rot="5400000">
          <a:off x="4636467" y="-95337"/>
          <a:ext cx="1213049" cy="5871643"/>
        </a:xfrm>
        <a:prstGeom prst="round2SameRect">
          <a:avLst/>
        </a:prstGeom>
        <a:solidFill>
          <a:schemeClr val="accent4">
            <a:tint val="40000"/>
            <a:alpha val="90000"/>
            <a:hueOff val="-2630471"/>
            <a:satOff val="14771"/>
            <a:lumOff val="93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2630471"/>
              <a:satOff val="14771"/>
              <a:lumOff val="93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Look to others for the right answer, desire to be right, private acceptance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Can result in a change in private beliefs and attitudes</a:t>
          </a:r>
          <a:endParaRPr lang="en-GB" sz="2000" kern="1200" dirty="0"/>
        </a:p>
      </dsp:txBody>
      <dsp:txXfrm rot="-5400000">
        <a:off x="2307170" y="2293176"/>
        <a:ext cx="5812427" cy="1094617"/>
      </dsp:txXfrm>
    </dsp:sp>
    <dsp:sp modelId="{C5EB5181-8249-411C-8E90-C39516B71081}">
      <dsp:nvSpPr>
        <dsp:cNvPr id="0" name=""/>
        <dsp:cNvSpPr/>
      </dsp:nvSpPr>
      <dsp:spPr>
        <a:xfrm>
          <a:off x="42833" y="2327225"/>
          <a:ext cx="2264336" cy="1026518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ISI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A01</a:t>
          </a:r>
          <a:endParaRPr lang="en-GB" sz="2400" kern="1200" dirty="0"/>
        </a:p>
      </dsp:txBody>
      <dsp:txXfrm>
        <a:off x="92943" y="2377335"/>
        <a:ext cx="2164116" cy="926298"/>
      </dsp:txXfrm>
    </dsp:sp>
    <dsp:sp modelId="{34CD1C38-C353-4810-AC23-B2112001BB9E}">
      <dsp:nvSpPr>
        <dsp:cNvPr id="0" name=""/>
        <dsp:cNvSpPr/>
      </dsp:nvSpPr>
      <dsp:spPr>
        <a:xfrm rot="5400000">
          <a:off x="4837467" y="1072902"/>
          <a:ext cx="821214" cy="5877382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err="1" smtClean="0"/>
            <a:t>Sherif</a:t>
          </a:r>
          <a:r>
            <a:rPr lang="en-GB" sz="2000" kern="1200" dirty="0" smtClean="0"/>
            <a:t> 1936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Cardwell (1996) OR Fein (2007)</a:t>
          </a:r>
          <a:endParaRPr lang="en-GB" sz="2000" kern="1200" dirty="0"/>
        </a:p>
      </dsp:txBody>
      <dsp:txXfrm rot="-5400000">
        <a:off x="2309383" y="3641074"/>
        <a:ext cx="5837294" cy="741038"/>
      </dsp:txXfrm>
    </dsp:sp>
    <dsp:sp modelId="{660747E8-5BC6-46E4-8D61-1764D3AAB750}">
      <dsp:nvSpPr>
        <dsp:cNvPr id="0" name=""/>
        <dsp:cNvSpPr/>
      </dsp:nvSpPr>
      <dsp:spPr>
        <a:xfrm>
          <a:off x="42833" y="3498334"/>
          <a:ext cx="2266550" cy="1026518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ISI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A02 </a:t>
          </a:r>
          <a:endParaRPr lang="en-GB" sz="2400" kern="1200" dirty="0"/>
        </a:p>
      </dsp:txBody>
      <dsp:txXfrm>
        <a:off x="92943" y="3548444"/>
        <a:ext cx="2166330" cy="926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CBC5-3271-4A2A-AB54-4F33695DC54D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0DCB-91BD-480F-B971-106A87596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CBC5-3271-4A2A-AB54-4F33695DC54D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0DCB-91BD-480F-B971-106A87596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CBC5-3271-4A2A-AB54-4F33695DC54D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0DCB-91BD-480F-B971-106A87596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CBC5-3271-4A2A-AB54-4F33695DC54D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0DCB-91BD-480F-B971-106A87596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CBC5-3271-4A2A-AB54-4F33695DC54D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0DCB-91BD-480F-B971-106A87596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CBC5-3271-4A2A-AB54-4F33695DC54D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0DCB-91BD-480F-B971-106A87596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CBC5-3271-4A2A-AB54-4F33695DC54D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0DCB-91BD-480F-B971-106A87596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CBC5-3271-4A2A-AB54-4F33695DC54D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0DCB-91BD-480F-B971-106A87596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CBC5-3271-4A2A-AB54-4F33695DC54D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0DCB-91BD-480F-B971-106A87596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CBC5-3271-4A2A-AB54-4F33695DC54D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0DCB-91BD-480F-B971-106A87596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CCBC5-3271-4A2A-AB54-4F33695DC54D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0DCB-91BD-480F-B971-106A87596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CCBC5-3271-4A2A-AB54-4F33695DC54D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20DCB-91BD-480F-B971-106A87596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Why do people conform?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NSI</a:t>
            </a:r>
            <a:endParaRPr lang="en-GB" dirty="0" smtClean="0"/>
          </a:p>
          <a:p>
            <a:r>
              <a:rPr lang="en-GB" dirty="0" err="1" smtClean="0"/>
              <a:t>ISI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NSI – </a:t>
            </a:r>
            <a:r>
              <a:rPr lang="en-US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Normative Social Influence</a:t>
            </a:r>
            <a:br>
              <a:rPr lang="en-US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A03</a:t>
            </a:r>
            <a:endParaRPr lang="en-US" b="1" dirty="0"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1560" y="2132856"/>
            <a:ext cx="7920880" cy="16561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Use the help cards to complete the evaluation of ISI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10443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ISI – </a:t>
            </a:r>
            <a:r>
              <a:rPr lang="en-US" b="1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Informational Social Influence</a:t>
            </a:r>
            <a:br>
              <a:rPr lang="en-US" b="1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A03</a:t>
            </a:r>
            <a:endParaRPr lang="en-GB" dirty="0"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11560" y="4509120"/>
            <a:ext cx="7992888" cy="13681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GB" sz="3200" dirty="0" smtClean="0"/>
              <a:t>What research that we’ve already looked at  provides evidence for the ISI explanation?</a:t>
            </a:r>
          </a:p>
        </p:txBody>
      </p:sp>
      <p:sp>
        <p:nvSpPr>
          <p:cNvPr id="5" name="Oval 4"/>
          <p:cNvSpPr/>
          <p:nvPr/>
        </p:nvSpPr>
        <p:spPr>
          <a:xfrm>
            <a:off x="323528" y="1412776"/>
            <a:ext cx="3024336" cy="108012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Sherif!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>
            <a:off x="3635896" y="1844824"/>
            <a:ext cx="4968552" cy="38884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3200" dirty="0" smtClean="0"/>
              <a:t>Strength because it shows that the ISI explanation is a valid assumption as to why people alter their behaviour to be right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" dur="1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ISI – </a:t>
            </a:r>
            <a:r>
              <a:rPr lang="en-US" b="1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Informational Social Influence</a:t>
            </a:r>
            <a:br>
              <a:rPr lang="en-US" b="1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A03</a:t>
            </a:r>
            <a:endParaRPr lang="en-GB" dirty="0"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5" name="Oval 4"/>
          <p:cNvSpPr/>
          <p:nvPr/>
        </p:nvSpPr>
        <p:spPr>
          <a:xfrm>
            <a:off x="179512" y="1268760"/>
            <a:ext cx="3456384" cy="158417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2800" dirty="0" smtClean="0"/>
              <a:t>Fein et al (2007)</a:t>
            </a:r>
          </a:p>
        </p:txBody>
      </p:sp>
      <p:sp>
        <p:nvSpPr>
          <p:cNvPr id="6" name="Rectangle 5"/>
          <p:cNvSpPr/>
          <p:nvPr/>
        </p:nvSpPr>
        <p:spPr>
          <a:xfrm>
            <a:off x="3652462" y="2204864"/>
            <a:ext cx="4968552" cy="36724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3200" dirty="0" smtClean="0"/>
              <a:t>E.G. they found that undecided voters could be influenced by witnessing others’ opinions of the ability/performance of a political candidate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7544" y="4509120"/>
            <a:ext cx="7992888" cy="13681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3200" b="1" u="sng" dirty="0" smtClean="0"/>
              <a:t>How does this support the explanation of ISI?</a:t>
            </a:r>
            <a:endParaRPr lang="en-GB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ISI – </a:t>
            </a:r>
            <a:r>
              <a:rPr lang="en-US" b="1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Informational Social Influence</a:t>
            </a:r>
            <a:br>
              <a:rPr lang="en-US" b="1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A03</a:t>
            </a:r>
            <a:endParaRPr lang="en-GB" dirty="0"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5" name="Oval 4"/>
          <p:cNvSpPr/>
          <p:nvPr/>
        </p:nvSpPr>
        <p:spPr>
          <a:xfrm>
            <a:off x="179512" y="1268760"/>
            <a:ext cx="3456384" cy="158417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2800" dirty="0" smtClean="0"/>
              <a:t>Asch (1951)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55576" y="4509120"/>
            <a:ext cx="7992888" cy="151216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3200" b="1" u="sng" dirty="0" err="1" smtClean="0"/>
              <a:t>TIAWB</a:t>
            </a:r>
            <a:r>
              <a:rPr lang="en-GB" sz="3200" dirty="0" smtClean="0"/>
              <a:t> it shows that in certain situations the desire to fit in with a group is greater than the desire to </a:t>
            </a:r>
            <a:r>
              <a:rPr lang="en-GB" sz="3200" smtClean="0"/>
              <a:t>be right</a:t>
            </a:r>
            <a:endParaRPr lang="en-GB" sz="3200" b="1" u="sng" dirty="0"/>
          </a:p>
        </p:txBody>
      </p:sp>
      <p:sp>
        <p:nvSpPr>
          <p:cNvPr id="6" name="Rectangle 5"/>
          <p:cNvSpPr/>
          <p:nvPr/>
        </p:nvSpPr>
        <p:spPr>
          <a:xfrm>
            <a:off x="3779912" y="1484784"/>
            <a:ext cx="4968552" cy="2952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2800" dirty="0" smtClean="0"/>
              <a:t>For example, when participants were able to give answers privately (without fearing rejection from group) after being exposed to group pressure, gave correct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chemeClr val="accent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Compare them!</a:t>
            </a:r>
            <a:endParaRPr lang="en-GB" sz="4800" dirty="0">
              <a:solidFill>
                <a:schemeClr val="accent6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Exam style questions – p18</a:t>
            </a:r>
            <a:br>
              <a:rPr lang="en-GB" dirty="0" smtClean="0"/>
            </a:br>
            <a:r>
              <a:rPr lang="en-GB" sz="3300" dirty="0" smtClean="0"/>
              <a:t>Discuss why people conform </a:t>
            </a:r>
            <a:r>
              <a:rPr lang="en-GB" sz="3300" i="1" dirty="0" smtClean="0"/>
              <a:t>(12 marks)</a:t>
            </a:r>
            <a:endParaRPr lang="en-GB" sz="3300" i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4217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style questions – p15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Conformity is the tendency for an individual to change their behaviour and/or views in response to real or imagined pressure from an individual or social group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(a) Internalisation – </a:t>
            </a:r>
            <a:r>
              <a:rPr lang="en-GB" b="1" dirty="0" smtClean="0"/>
              <a:t>C</a:t>
            </a:r>
          </a:p>
          <a:p>
            <a:pPr marL="514350" indent="-514350">
              <a:buNone/>
            </a:pPr>
            <a:r>
              <a:rPr lang="en-GB" dirty="0" smtClean="0"/>
              <a:t>		 Compliance – </a:t>
            </a:r>
            <a:r>
              <a:rPr lang="en-GB" b="1" dirty="0" smtClean="0"/>
              <a:t>A</a:t>
            </a:r>
          </a:p>
          <a:p>
            <a:pPr marL="514350" indent="-514350">
              <a:buAutoNum type="arabicPeriod" startAt="2"/>
            </a:pPr>
            <a:r>
              <a:rPr lang="en-GB" dirty="0" smtClean="0"/>
              <a:t>(b) (</a:t>
            </a:r>
            <a:r>
              <a:rPr lang="en-GB" dirty="0" err="1" smtClean="0"/>
              <a:t>i</a:t>
            </a:r>
            <a:r>
              <a:rPr lang="en-GB" dirty="0" smtClean="0"/>
              <a:t>) Becoming a vegetarian after a speech from animal rights protesters</a:t>
            </a:r>
          </a:p>
          <a:p>
            <a:pPr marL="514350" indent="-514350">
              <a:buNone/>
            </a:pPr>
            <a:r>
              <a:rPr lang="en-GB" dirty="0" smtClean="0"/>
              <a:t>2.	(b) (ii) Laughing at a joke you don’t find funny</a:t>
            </a:r>
          </a:p>
          <a:p>
            <a:pPr marL="514350" indent="-514350">
              <a:buAutoNum type="arabicPeriod" startAt="2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NSI – </a:t>
            </a:r>
            <a:r>
              <a:rPr lang="en-US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Normative Social Influence</a:t>
            </a:r>
            <a:br>
              <a:rPr lang="en-US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A01</a:t>
            </a:r>
            <a:endParaRPr lang="en-US" b="1" dirty="0"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9512" y="1484784"/>
            <a:ext cx="5544616" cy="1008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Explanation of Compliance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20" y="2708920"/>
            <a:ext cx="1800200" cy="16561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Desire to be liked</a:t>
            </a:r>
            <a:endParaRPr lang="en-GB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940152" y="1340768"/>
            <a:ext cx="2520280" cy="25202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Adapting to a group position in order to be accepted</a:t>
            </a:r>
          </a:p>
        </p:txBody>
      </p:sp>
      <p:sp>
        <p:nvSpPr>
          <p:cNvPr id="7" name="Oval 6"/>
          <p:cNvSpPr/>
          <p:nvPr/>
        </p:nvSpPr>
        <p:spPr>
          <a:xfrm>
            <a:off x="323528" y="4581128"/>
            <a:ext cx="3168352" cy="14401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Unambiguous situation</a:t>
            </a:r>
            <a:endParaRPr lang="en-GB" sz="2800" dirty="0"/>
          </a:p>
        </p:txBody>
      </p:sp>
      <p:sp>
        <p:nvSpPr>
          <p:cNvPr id="8" name="Left Arrow 7"/>
          <p:cNvSpPr/>
          <p:nvPr/>
        </p:nvSpPr>
        <p:spPr>
          <a:xfrm>
            <a:off x="2195736" y="2852936"/>
            <a:ext cx="3600400" cy="1512168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It is rewarding to be accepted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427984" y="4437112"/>
            <a:ext cx="381642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Do not privately accept what we are saying/doing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NSI – </a:t>
            </a:r>
            <a:r>
              <a:rPr lang="en-US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Normative Social Influence</a:t>
            </a:r>
            <a:br>
              <a:rPr lang="en-US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A02</a:t>
            </a:r>
            <a:endParaRPr lang="en-US" b="1" dirty="0"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1560" y="2132856"/>
            <a:ext cx="7920880" cy="16561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What research have we looked at that demonstrates NSI?</a:t>
            </a:r>
            <a:endParaRPr lang="en-GB" sz="4000" dirty="0"/>
          </a:p>
        </p:txBody>
      </p:sp>
      <p:sp>
        <p:nvSpPr>
          <p:cNvPr id="10" name="Oval 9"/>
          <p:cNvSpPr/>
          <p:nvPr/>
        </p:nvSpPr>
        <p:spPr>
          <a:xfrm>
            <a:off x="6588224" y="3573016"/>
            <a:ext cx="1944216" cy="144016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Asch</a:t>
            </a:r>
          </a:p>
        </p:txBody>
      </p:sp>
    </p:spTree>
    <p:extLst>
      <p:ext uri="{BB962C8B-B14F-4D97-AF65-F5344CB8AC3E}">
        <p14:creationId xmlns:p14="http://schemas.microsoft.com/office/powerpoint/2010/main" val="264105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NSI – </a:t>
            </a:r>
            <a:r>
              <a:rPr lang="en-US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Normative Social Influence</a:t>
            </a:r>
            <a:br>
              <a:rPr lang="en-US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A03</a:t>
            </a:r>
            <a:endParaRPr lang="en-US" b="1" dirty="0"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1560" y="2132856"/>
            <a:ext cx="7920880" cy="16561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Use the help cards to complete the evaluation of NSI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65431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NSI – </a:t>
            </a:r>
            <a:r>
              <a:rPr lang="en-GB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Normative Social Influence</a:t>
            </a:r>
            <a:br>
              <a:rPr lang="en-GB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GB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A03</a:t>
            </a:r>
            <a:endParaRPr lang="en-GB" dirty="0"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467544" y="4509120"/>
            <a:ext cx="7992888" cy="13681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What research that we’ve already looked at provides evidence for the NSI explanation?</a:t>
            </a:r>
          </a:p>
        </p:txBody>
      </p:sp>
      <p:sp>
        <p:nvSpPr>
          <p:cNvPr id="5" name="Oval 4"/>
          <p:cNvSpPr/>
          <p:nvPr/>
        </p:nvSpPr>
        <p:spPr>
          <a:xfrm>
            <a:off x="323528" y="1412776"/>
            <a:ext cx="3024336" cy="108012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Asch!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>
            <a:off x="3635896" y="2060848"/>
            <a:ext cx="4968552" cy="36724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3200" dirty="0" smtClean="0"/>
              <a:t>Strength because it shows that the NSI explanation is a valid assumption as to why people alter their behaviour and conform to the majority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4" dur="1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NSI – </a:t>
            </a:r>
            <a:r>
              <a:rPr lang="en-GB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Normative Social Influence</a:t>
            </a:r>
            <a:br>
              <a:rPr lang="en-GB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GB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A03</a:t>
            </a:r>
            <a:endParaRPr lang="en-GB" dirty="0"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5" name="Oval 4"/>
          <p:cNvSpPr/>
          <p:nvPr/>
        </p:nvSpPr>
        <p:spPr>
          <a:xfrm>
            <a:off x="179512" y="1268760"/>
            <a:ext cx="3168352" cy="122413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GB" sz="2500" dirty="0" err="1" smtClean="0"/>
              <a:t>Garandeau</a:t>
            </a:r>
            <a:r>
              <a:rPr lang="en-GB" sz="2500" dirty="0" smtClean="0"/>
              <a:t> and </a:t>
            </a:r>
            <a:r>
              <a:rPr lang="en-GB" sz="2500" dirty="0" err="1" smtClean="0"/>
              <a:t>Cillessen</a:t>
            </a:r>
            <a:r>
              <a:rPr lang="en-GB" sz="2500" dirty="0" smtClean="0"/>
              <a:t> (2006)</a:t>
            </a:r>
          </a:p>
        </p:txBody>
      </p:sp>
      <p:sp>
        <p:nvSpPr>
          <p:cNvPr id="6" name="Rectangle 5"/>
          <p:cNvSpPr/>
          <p:nvPr/>
        </p:nvSpPr>
        <p:spPr>
          <a:xfrm>
            <a:off x="3635896" y="1700808"/>
            <a:ext cx="4968552" cy="36724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2800" dirty="0" smtClean="0"/>
              <a:t>E.G. they found that a bully can create a group, with the aim of victimising another person, to which other people (with poor interpersonal skills) want to join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7544" y="4509120"/>
            <a:ext cx="7992888" cy="13681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3200" b="1" u="sng" dirty="0" smtClean="0"/>
              <a:t>How does this support the explanation of NSI?</a:t>
            </a:r>
            <a:endParaRPr lang="en-GB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NSI – </a:t>
            </a:r>
            <a:r>
              <a:rPr lang="en-GB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Normative Social Influence</a:t>
            </a:r>
            <a:br>
              <a:rPr lang="en-GB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GB" b="1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A03</a:t>
            </a:r>
            <a:endParaRPr lang="en-GB" dirty="0"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5" name="Oval 4"/>
          <p:cNvSpPr/>
          <p:nvPr/>
        </p:nvSpPr>
        <p:spPr>
          <a:xfrm>
            <a:off x="179512" y="1268760"/>
            <a:ext cx="3456384" cy="158417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2500" dirty="0" smtClean="0"/>
              <a:t>Ignores the importance of being part of the group</a:t>
            </a:r>
          </a:p>
        </p:txBody>
      </p:sp>
      <p:sp>
        <p:nvSpPr>
          <p:cNvPr id="6" name="Rectangle 5"/>
          <p:cNvSpPr/>
          <p:nvPr/>
        </p:nvSpPr>
        <p:spPr>
          <a:xfrm>
            <a:off x="3635896" y="2060848"/>
            <a:ext cx="4968552" cy="36724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3200" dirty="0" smtClean="0"/>
              <a:t>Studies have found that in certain circumstances individuals can maintain a group answer long after the group has separated.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7544" y="4509120"/>
            <a:ext cx="7992888" cy="13681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GB" sz="3200" b="1" u="sng" dirty="0" smtClean="0"/>
              <a:t>How does this criticise the explanation of NSI?</a:t>
            </a:r>
            <a:endParaRPr lang="en-GB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ISI – </a:t>
            </a:r>
            <a:r>
              <a:rPr lang="en-US" b="1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Informational Social Influence</a:t>
            </a:r>
            <a:br>
              <a:rPr lang="en-US" b="1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A01</a:t>
            </a:r>
            <a:endParaRPr lang="en-US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9512" y="1484784"/>
            <a:ext cx="5544616" cy="1008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Explanation of Internalisation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20" y="2708920"/>
            <a:ext cx="1800200" cy="16561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Desire to be right</a:t>
            </a:r>
            <a:endParaRPr lang="en-GB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940152" y="1340768"/>
            <a:ext cx="2520280" cy="25202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Adapting to a group for guidance</a:t>
            </a:r>
          </a:p>
        </p:txBody>
      </p:sp>
      <p:sp>
        <p:nvSpPr>
          <p:cNvPr id="8" name="Left Arrow 7"/>
          <p:cNvSpPr/>
          <p:nvPr/>
        </p:nvSpPr>
        <p:spPr>
          <a:xfrm>
            <a:off x="2195736" y="2852936"/>
            <a:ext cx="3600400" cy="1512168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Usually in an ambiguous situation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427984" y="4437112"/>
            <a:ext cx="381642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Look to others, who we consider to have more knowledge, for </a:t>
            </a:r>
            <a:r>
              <a:rPr lang="en-US" sz="2200" dirty="0" smtClean="0"/>
              <a:t>the </a:t>
            </a:r>
            <a:r>
              <a:rPr lang="en-US" sz="2200" dirty="0" smtClean="0"/>
              <a:t>right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ISI – </a:t>
            </a:r>
            <a:r>
              <a:rPr lang="en-US" b="1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Informational Social Influence</a:t>
            </a:r>
            <a:br>
              <a:rPr lang="en-US" b="1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A02</a:t>
            </a:r>
            <a:endParaRPr lang="en-US" b="1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5536" y="1628800"/>
            <a:ext cx="8280920" cy="43204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err="1"/>
              <a:t>Jenness</a:t>
            </a:r>
            <a:r>
              <a:rPr lang="en-GB" sz="2400" dirty="0"/>
              <a:t> (1932) gave participants a task with no clear answer; estimating how many jellybeans were in a jar. He found that individual estimates moved towards the </a:t>
            </a:r>
            <a:r>
              <a:rPr lang="en-GB" sz="2400" dirty="0" smtClean="0"/>
              <a:t>estimates </a:t>
            </a:r>
            <a:r>
              <a:rPr lang="en-GB" sz="2400" dirty="0"/>
              <a:t>of others, showing that they genuinely (privately) believed </a:t>
            </a:r>
            <a:r>
              <a:rPr lang="en-GB" sz="2400" dirty="0" smtClean="0"/>
              <a:t>the </a:t>
            </a:r>
            <a:r>
              <a:rPr lang="en-GB" sz="2400" dirty="0"/>
              <a:t>estimates of others to be correct. Demonstrating </a:t>
            </a:r>
            <a:r>
              <a:rPr lang="en-GB" sz="2400" dirty="0" smtClean="0"/>
              <a:t>internalisation </a:t>
            </a:r>
            <a:r>
              <a:rPr lang="en-GB" sz="2400" dirty="0"/>
              <a:t>– true conformity. </a:t>
            </a:r>
          </a:p>
          <a:p>
            <a:r>
              <a:rPr lang="en-GB" sz="2400" dirty="0" err="1"/>
              <a:t>Jenness</a:t>
            </a:r>
            <a:r>
              <a:rPr lang="en-GB" sz="2400" dirty="0"/>
              <a:t>’ participants answered in secret and so did no have to </a:t>
            </a:r>
            <a:r>
              <a:rPr lang="en-GB" sz="2400" dirty="0" smtClean="0"/>
              <a:t>fear group </a:t>
            </a:r>
            <a:r>
              <a:rPr lang="en-GB" sz="2400" dirty="0"/>
              <a:t>disapproval, therefore the fact that the individual </a:t>
            </a:r>
            <a:r>
              <a:rPr lang="en-GB" sz="2400" dirty="0" smtClean="0"/>
              <a:t>answers reflected </a:t>
            </a:r>
            <a:r>
              <a:rPr lang="en-GB" sz="2400" dirty="0"/>
              <a:t>the group indicates that they believed them to be true</a:t>
            </a:r>
            <a:r>
              <a:rPr lang="en-GB" sz="2400" dirty="0" smtClean="0"/>
              <a:t>, they </a:t>
            </a:r>
            <a:r>
              <a:rPr lang="en-GB" sz="2400" dirty="0"/>
              <a:t>looked to others for information in an ambiguous situation. </a:t>
            </a:r>
          </a:p>
        </p:txBody>
      </p:sp>
    </p:spTree>
    <p:extLst>
      <p:ext uri="{BB962C8B-B14F-4D97-AF65-F5344CB8AC3E}">
        <p14:creationId xmlns:p14="http://schemas.microsoft.com/office/powerpoint/2010/main" val="219774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676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Why do people conform?</vt:lpstr>
      <vt:lpstr>NSI – Normative Social Influence A01</vt:lpstr>
      <vt:lpstr>NSI – Normative Social Influence A02</vt:lpstr>
      <vt:lpstr>NSI – Normative Social Influence A03</vt:lpstr>
      <vt:lpstr>NSI – Normative Social Influence A03</vt:lpstr>
      <vt:lpstr>NSI – Normative Social Influence A03</vt:lpstr>
      <vt:lpstr>NSI – Normative Social Influence A03</vt:lpstr>
      <vt:lpstr>ISI – Informational Social Influence A01</vt:lpstr>
      <vt:lpstr>ISI – Informational Social Influence A02</vt:lpstr>
      <vt:lpstr>NSI – Normative Social Influence A03</vt:lpstr>
      <vt:lpstr>ISI – Informational Social Influence A03</vt:lpstr>
      <vt:lpstr>ISI – Informational Social Influence A03</vt:lpstr>
      <vt:lpstr>ISI – Informational Social Influence A03</vt:lpstr>
      <vt:lpstr>Compare them!</vt:lpstr>
      <vt:lpstr>Exam style questions – p18 Discuss why people conform (12 marks)</vt:lpstr>
      <vt:lpstr>Exam style questions – p15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people conform?</dc:title>
  <cp:revision>89</cp:revision>
  <dcterms:created xsi:type="dcterms:W3CDTF">2010-01-20T22:16:05Z</dcterms:created>
  <dcterms:modified xsi:type="dcterms:W3CDTF">2016-02-12T11:17:47Z</dcterms:modified>
</cp:coreProperties>
</file>