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83" r:id="rId3"/>
    <p:sldId id="258" r:id="rId4"/>
    <p:sldId id="259" r:id="rId5"/>
    <p:sldId id="260" r:id="rId6"/>
    <p:sldId id="289"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84" r:id="rId21"/>
    <p:sldId id="285" r:id="rId22"/>
    <p:sldId id="286" r:id="rId23"/>
    <p:sldId id="287" r:id="rId24"/>
    <p:sldId id="28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D92D9F-F60A-4D45-8181-F2DF79D64D00}" type="doc">
      <dgm:prSet loTypeId="urn:microsoft.com/office/officeart/2005/8/layout/vList4#1" loCatId="list" qsTypeId="urn:microsoft.com/office/officeart/2005/8/quickstyle/simple1" qsCatId="simple" csTypeId="urn:microsoft.com/office/officeart/2005/8/colors/colorful3" csCatId="colorful" phldr="1"/>
      <dgm:spPr/>
      <dgm:t>
        <a:bodyPr/>
        <a:lstStyle/>
        <a:p>
          <a:endParaRPr lang="en-GB"/>
        </a:p>
      </dgm:t>
    </dgm:pt>
    <dgm:pt modelId="{65F54C44-A781-47DA-AAB2-4DF660B14B65}">
      <dgm:prSet phldrT="[Text]"/>
      <dgm:spPr/>
      <dgm:t>
        <a:bodyPr/>
        <a:lstStyle/>
        <a:p>
          <a:r>
            <a:rPr lang="en-GB" b="1" dirty="0"/>
            <a:t>Personal Distress</a:t>
          </a:r>
        </a:p>
      </dgm:t>
    </dgm:pt>
    <dgm:pt modelId="{3AFD9DCB-6BC4-480F-9FA0-44897BF7E222}" type="parTrans" cxnId="{6692D6AC-5997-40A8-9968-9401ED902F5F}">
      <dgm:prSet/>
      <dgm:spPr/>
      <dgm:t>
        <a:bodyPr/>
        <a:lstStyle/>
        <a:p>
          <a:endParaRPr lang="en-GB"/>
        </a:p>
      </dgm:t>
    </dgm:pt>
    <dgm:pt modelId="{73CFA0EB-0FDA-4C48-88EE-24F4864FF4B7}" type="sibTrans" cxnId="{6692D6AC-5997-40A8-9968-9401ED902F5F}">
      <dgm:prSet/>
      <dgm:spPr/>
      <dgm:t>
        <a:bodyPr/>
        <a:lstStyle/>
        <a:p>
          <a:endParaRPr lang="en-GB"/>
        </a:p>
      </dgm:t>
    </dgm:pt>
    <dgm:pt modelId="{33FF6EF2-B368-41DE-A5C3-7A4B3EAE137E}">
      <dgm:prSet phldrT="[Text]"/>
      <dgm:spPr/>
      <dgm:t>
        <a:bodyPr/>
        <a:lstStyle/>
        <a:p>
          <a:r>
            <a:rPr lang="en-GB" dirty="0"/>
            <a:t>Suffering Psychological distress</a:t>
          </a:r>
        </a:p>
      </dgm:t>
    </dgm:pt>
    <dgm:pt modelId="{C3AC41AB-40CB-4B21-B5C3-E35F1D25FD82}" type="parTrans" cxnId="{E0CD7CED-3BF5-4CE3-B87E-03E3992448A4}">
      <dgm:prSet/>
      <dgm:spPr/>
      <dgm:t>
        <a:bodyPr/>
        <a:lstStyle/>
        <a:p>
          <a:endParaRPr lang="en-GB"/>
        </a:p>
      </dgm:t>
    </dgm:pt>
    <dgm:pt modelId="{25ADAAF6-301C-4BE1-B361-607215143D2A}" type="sibTrans" cxnId="{E0CD7CED-3BF5-4CE3-B87E-03E3992448A4}">
      <dgm:prSet/>
      <dgm:spPr/>
      <dgm:t>
        <a:bodyPr/>
        <a:lstStyle/>
        <a:p>
          <a:endParaRPr lang="en-GB"/>
        </a:p>
      </dgm:t>
    </dgm:pt>
    <dgm:pt modelId="{389209E6-555F-4C98-8EED-CB9F9AD6F816}">
      <dgm:prSet phldrT="[Text]"/>
      <dgm:spPr/>
      <dgm:t>
        <a:bodyPr/>
        <a:lstStyle/>
        <a:p>
          <a:r>
            <a:rPr lang="en-GB" b="1" dirty="0"/>
            <a:t>Observer Distress</a:t>
          </a:r>
        </a:p>
      </dgm:t>
    </dgm:pt>
    <dgm:pt modelId="{4BE12C9F-B02B-4AB2-B707-512A4E5CF9B0}" type="parTrans" cxnId="{11C2F920-1DE7-48CB-A45A-D129346DBDB0}">
      <dgm:prSet/>
      <dgm:spPr/>
      <dgm:t>
        <a:bodyPr/>
        <a:lstStyle/>
        <a:p>
          <a:endParaRPr lang="en-GB"/>
        </a:p>
      </dgm:t>
    </dgm:pt>
    <dgm:pt modelId="{93B705B1-6A89-47E6-BECF-6AC7305CA890}" type="sibTrans" cxnId="{11C2F920-1DE7-48CB-A45A-D129346DBDB0}">
      <dgm:prSet/>
      <dgm:spPr/>
      <dgm:t>
        <a:bodyPr/>
        <a:lstStyle/>
        <a:p>
          <a:endParaRPr lang="en-GB"/>
        </a:p>
      </dgm:t>
    </dgm:pt>
    <dgm:pt modelId="{1DAD25E6-6272-4ED0-973C-3D7D1EB7EAEC}">
      <dgm:prSet phldrT="[Text]"/>
      <dgm:spPr/>
      <dgm:t>
        <a:bodyPr/>
        <a:lstStyle/>
        <a:p>
          <a:r>
            <a:rPr lang="en-GB" dirty="0"/>
            <a:t>Causes discomfort to others</a:t>
          </a:r>
        </a:p>
      </dgm:t>
    </dgm:pt>
    <dgm:pt modelId="{E632FB73-0CC9-49F8-AA11-A99680AB3621}" type="parTrans" cxnId="{EB0B977B-9652-45F9-9F5A-789E77D771BF}">
      <dgm:prSet/>
      <dgm:spPr/>
      <dgm:t>
        <a:bodyPr/>
        <a:lstStyle/>
        <a:p>
          <a:endParaRPr lang="en-GB"/>
        </a:p>
      </dgm:t>
    </dgm:pt>
    <dgm:pt modelId="{6E1DBE14-F030-4C2D-9E15-1913DCCEC1C0}" type="sibTrans" cxnId="{EB0B977B-9652-45F9-9F5A-789E77D771BF}">
      <dgm:prSet/>
      <dgm:spPr/>
      <dgm:t>
        <a:bodyPr/>
        <a:lstStyle/>
        <a:p>
          <a:endParaRPr lang="en-GB"/>
        </a:p>
      </dgm:t>
    </dgm:pt>
    <dgm:pt modelId="{3DAE14BE-753B-4F5A-A9EB-6B7AE5DDF509}">
      <dgm:prSet phldrT="[Text]" custT="1"/>
      <dgm:spPr/>
      <dgm:t>
        <a:bodyPr/>
        <a:lstStyle/>
        <a:p>
          <a:r>
            <a:rPr lang="en-GB" sz="1800" b="1" dirty="0"/>
            <a:t>Maladaptive Behaviour</a:t>
          </a:r>
        </a:p>
      </dgm:t>
    </dgm:pt>
    <dgm:pt modelId="{186B08FF-6EB6-4D2F-B437-FBE6CF9D887D}" type="parTrans" cxnId="{DE958965-1E4A-4F32-9233-82C0DC7FB09D}">
      <dgm:prSet/>
      <dgm:spPr/>
      <dgm:t>
        <a:bodyPr/>
        <a:lstStyle/>
        <a:p>
          <a:endParaRPr lang="en-GB"/>
        </a:p>
      </dgm:t>
    </dgm:pt>
    <dgm:pt modelId="{8DFD8A8B-82A5-4ABA-B9D6-0240E01D0AB4}" type="sibTrans" cxnId="{DE958965-1E4A-4F32-9233-82C0DC7FB09D}">
      <dgm:prSet/>
      <dgm:spPr/>
      <dgm:t>
        <a:bodyPr/>
        <a:lstStyle/>
        <a:p>
          <a:endParaRPr lang="en-GB"/>
        </a:p>
      </dgm:t>
    </dgm:pt>
    <dgm:pt modelId="{9A569DAE-57C6-4D94-80EA-51B7A08F1A77}">
      <dgm:prSet phldrT="[Text]" custT="1"/>
      <dgm:spPr/>
      <dgm:t>
        <a:bodyPr/>
        <a:lstStyle/>
        <a:p>
          <a:r>
            <a:rPr lang="en-GB" sz="1800" b="1" dirty="0"/>
            <a:t>Unpredictable Behaviour</a:t>
          </a:r>
        </a:p>
      </dgm:t>
    </dgm:pt>
    <dgm:pt modelId="{AF3F9618-3526-46BF-8DB1-CBCE0956354B}" type="parTrans" cxnId="{B009AAD6-ED1C-4028-97FD-2293C25CE020}">
      <dgm:prSet/>
      <dgm:spPr/>
      <dgm:t>
        <a:bodyPr/>
        <a:lstStyle/>
        <a:p>
          <a:endParaRPr lang="en-GB"/>
        </a:p>
      </dgm:t>
    </dgm:pt>
    <dgm:pt modelId="{BF1FA104-D99A-4061-B846-BD741F95338E}" type="sibTrans" cxnId="{B009AAD6-ED1C-4028-97FD-2293C25CE020}">
      <dgm:prSet/>
      <dgm:spPr/>
      <dgm:t>
        <a:bodyPr/>
        <a:lstStyle/>
        <a:p>
          <a:endParaRPr lang="en-GB"/>
        </a:p>
      </dgm:t>
    </dgm:pt>
    <dgm:pt modelId="{F15B1FF1-9E3D-4D61-B272-D12667B2D7F3}">
      <dgm:prSet phldrT="[Text]" custT="1"/>
      <dgm:spPr/>
      <dgm:t>
        <a:bodyPr/>
        <a:lstStyle/>
        <a:p>
          <a:r>
            <a:rPr lang="en-GB" sz="1600" dirty="0"/>
            <a:t>Behaviour that doesn’t fit the situation, or is unexpected and uncontrolled</a:t>
          </a:r>
        </a:p>
      </dgm:t>
    </dgm:pt>
    <dgm:pt modelId="{010711AF-EF13-4E4B-B862-6E8B6ECB62D9}" type="parTrans" cxnId="{03A37C53-F0D7-4841-9DD3-FBB3F8650F44}">
      <dgm:prSet/>
      <dgm:spPr/>
      <dgm:t>
        <a:bodyPr/>
        <a:lstStyle/>
        <a:p>
          <a:endParaRPr lang="en-GB"/>
        </a:p>
      </dgm:t>
    </dgm:pt>
    <dgm:pt modelId="{EC64DFDA-7743-4D98-A469-B0B1129AD3E7}" type="sibTrans" cxnId="{03A37C53-F0D7-4841-9DD3-FBB3F8650F44}">
      <dgm:prSet/>
      <dgm:spPr/>
      <dgm:t>
        <a:bodyPr/>
        <a:lstStyle/>
        <a:p>
          <a:endParaRPr lang="en-GB"/>
        </a:p>
      </dgm:t>
    </dgm:pt>
    <dgm:pt modelId="{69F7FA37-DB54-4350-9659-6E7470F2CE82}">
      <dgm:prSet phldrT="[Text]" custT="1"/>
      <dgm:spPr/>
      <dgm:t>
        <a:bodyPr/>
        <a:lstStyle/>
        <a:p>
          <a:r>
            <a:rPr lang="en-GB" sz="1800" b="1" dirty="0"/>
            <a:t>Irrational Behaviour</a:t>
          </a:r>
        </a:p>
      </dgm:t>
    </dgm:pt>
    <dgm:pt modelId="{6290B311-EB23-404C-9845-0097F79E5993}" type="parTrans" cxnId="{B83F3BB4-64B0-4C21-B2A7-963FE091F81C}">
      <dgm:prSet/>
      <dgm:spPr/>
      <dgm:t>
        <a:bodyPr/>
        <a:lstStyle/>
        <a:p>
          <a:endParaRPr lang="en-GB"/>
        </a:p>
      </dgm:t>
    </dgm:pt>
    <dgm:pt modelId="{8524DE93-280D-469F-B3AF-E2D4DE353B0E}" type="sibTrans" cxnId="{B83F3BB4-64B0-4C21-B2A7-963FE091F81C}">
      <dgm:prSet/>
      <dgm:spPr/>
      <dgm:t>
        <a:bodyPr/>
        <a:lstStyle/>
        <a:p>
          <a:endParaRPr lang="en-GB"/>
        </a:p>
      </dgm:t>
    </dgm:pt>
    <dgm:pt modelId="{CD248FD8-8C08-4D84-9E00-FA213617740F}">
      <dgm:prSet phldrT="[Text]" custT="1"/>
      <dgm:spPr/>
      <dgm:t>
        <a:bodyPr/>
        <a:lstStyle/>
        <a:p>
          <a:r>
            <a:rPr lang="en-GB" sz="1600" dirty="0"/>
            <a:t>Behaviour that doesn’t make sense to others</a:t>
          </a:r>
        </a:p>
      </dgm:t>
    </dgm:pt>
    <dgm:pt modelId="{1CF76726-C858-4B9D-B4AC-CDB030887152}" type="parTrans" cxnId="{66C59212-1670-419D-A28C-51D14F3C8215}">
      <dgm:prSet/>
      <dgm:spPr/>
      <dgm:t>
        <a:bodyPr/>
        <a:lstStyle/>
        <a:p>
          <a:endParaRPr lang="en-GB"/>
        </a:p>
      </dgm:t>
    </dgm:pt>
    <dgm:pt modelId="{68256E49-1E13-48BC-86B9-CC8AB2A1D9C9}" type="sibTrans" cxnId="{66C59212-1670-419D-A28C-51D14F3C8215}">
      <dgm:prSet/>
      <dgm:spPr/>
      <dgm:t>
        <a:bodyPr/>
        <a:lstStyle/>
        <a:p>
          <a:endParaRPr lang="en-GB"/>
        </a:p>
      </dgm:t>
    </dgm:pt>
    <dgm:pt modelId="{881EDB63-369A-4CD3-8ED9-DAF43A91B97C}">
      <dgm:prSet phldrT="[Text]" custT="1"/>
      <dgm:spPr/>
      <dgm:t>
        <a:bodyPr/>
        <a:lstStyle/>
        <a:p>
          <a:r>
            <a:rPr lang="en-GB" sz="1400" dirty="0"/>
            <a:t>Maladaptive or dysfunctional</a:t>
          </a:r>
        </a:p>
      </dgm:t>
    </dgm:pt>
    <dgm:pt modelId="{1A2BE36C-D3E5-45FB-9837-5A4DF296288C}" type="sibTrans" cxnId="{827DD36A-939C-4856-B5D7-F44947B91B1F}">
      <dgm:prSet/>
      <dgm:spPr/>
      <dgm:t>
        <a:bodyPr/>
        <a:lstStyle/>
        <a:p>
          <a:endParaRPr lang="en-GB"/>
        </a:p>
      </dgm:t>
    </dgm:pt>
    <dgm:pt modelId="{505A46CB-C6D9-445E-8190-B06E77196A0A}" type="parTrans" cxnId="{827DD36A-939C-4856-B5D7-F44947B91B1F}">
      <dgm:prSet/>
      <dgm:spPr/>
      <dgm:t>
        <a:bodyPr/>
        <a:lstStyle/>
        <a:p>
          <a:endParaRPr lang="en-GB"/>
        </a:p>
      </dgm:t>
    </dgm:pt>
    <dgm:pt modelId="{C1374081-152B-4ECF-8C05-D15ABF5A57D7}">
      <dgm:prSet phldrT="[Text]" custT="1"/>
      <dgm:spPr/>
      <dgm:t>
        <a:bodyPr/>
        <a:lstStyle/>
        <a:p>
          <a:r>
            <a:rPr lang="en-GB" sz="1400" dirty="0"/>
            <a:t>Behaviour interferes with ability to cope with normal life</a:t>
          </a:r>
        </a:p>
      </dgm:t>
    </dgm:pt>
    <dgm:pt modelId="{E5369EEF-B610-4E7A-8D96-482D286F256B}" type="sibTrans" cxnId="{DA46E421-691B-48FD-BBBF-A4AD57A0F851}">
      <dgm:prSet/>
      <dgm:spPr/>
      <dgm:t>
        <a:bodyPr/>
        <a:lstStyle/>
        <a:p>
          <a:endParaRPr lang="en-GB"/>
        </a:p>
      </dgm:t>
    </dgm:pt>
    <dgm:pt modelId="{1F285A88-9591-442B-BA3D-24C443FA1A1A}" type="parTrans" cxnId="{DA46E421-691B-48FD-BBBF-A4AD57A0F851}">
      <dgm:prSet/>
      <dgm:spPr/>
      <dgm:t>
        <a:bodyPr/>
        <a:lstStyle/>
        <a:p>
          <a:endParaRPr lang="en-GB"/>
        </a:p>
      </dgm:t>
    </dgm:pt>
    <dgm:pt modelId="{6336A3AF-E7F6-4DA8-B3FA-B1CC13414A12}" type="pres">
      <dgm:prSet presAssocID="{54D92D9F-F60A-4D45-8181-F2DF79D64D00}" presName="linear" presStyleCnt="0">
        <dgm:presLayoutVars>
          <dgm:dir/>
          <dgm:resizeHandles val="exact"/>
        </dgm:presLayoutVars>
      </dgm:prSet>
      <dgm:spPr/>
    </dgm:pt>
    <dgm:pt modelId="{FE5ECE13-4480-4B74-B9EB-860F045A8610}" type="pres">
      <dgm:prSet presAssocID="{65F54C44-A781-47DA-AAB2-4DF660B14B65}" presName="comp" presStyleCnt="0"/>
      <dgm:spPr/>
    </dgm:pt>
    <dgm:pt modelId="{BF570A48-8ACE-4A8A-AD2C-E704ED3F1E76}" type="pres">
      <dgm:prSet presAssocID="{65F54C44-A781-47DA-AAB2-4DF660B14B65}" presName="box" presStyleLbl="node1" presStyleIdx="0" presStyleCnt="5"/>
      <dgm:spPr/>
    </dgm:pt>
    <dgm:pt modelId="{7E7149E4-3793-47D7-9C98-1E5298BC8B21}" type="pres">
      <dgm:prSet presAssocID="{65F54C44-A781-47DA-AAB2-4DF660B14B65}" presName="img" presStyleLbl="fgImgPlace1" presStyleIdx="0" presStyleCnt="5" custScaleX="72498" custScaleY="122352"/>
      <dgm:spPr>
        <a:blipFill rotWithShape="0">
          <a:blip xmlns:r="http://schemas.openxmlformats.org/officeDocument/2006/relationships" r:embed="rId1"/>
          <a:stretch>
            <a:fillRect/>
          </a:stretch>
        </a:blipFill>
      </dgm:spPr>
    </dgm:pt>
    <dgm:pt modelId="{0011E670-B602-439D-A167-67755A3D486B}" type="pres">
      <dgm:prSet presAssocID="{65F54C44-A781-47DA-AAB2-4DF660B14B65}" presName="text" presStyleLbl="node1" presStyleIdx="0" presStyleCnt="5">
        <dgm:presLayoutVars>
          <dgm:bulletEnabled val="1"/>
        </dgm:presLayoutVars>
      </dgm:prSet>
      <dgm:spPr/>
    </dgm:pt>
    <dgm:pt modelId="{BF2E26EB-1ECB-45BE-AF21-F1BD386195E4}" type="pres">
      <dgm:prSet presAssocID="{73CFA0EB-0FDA-4C48-88EE-24F4864FF4B7}" presName="spacer" presStyleCnt="0"/>
      <dgm:spPr/>
    </dgm:pt>
    <dgm:pt modelId="{7BD5BE8C-4E3F-47DE-8082-710B855FB47C}" type="pres">
      <dgm:prSet presAssocID="{389209E6-555F-4C98-8EED-CB9F9AD6F816}" presName="comp" presStyleCnt="0"/>
      <dgm:spPr/>
    </dgm:pt>
    <dgm:pt modelId="{26646DA9-609A-432D-8C31-F345FD8643A2}" type="pres">
      <dgm:prSet presAssocID="{389209E6-555F-4C98-8EED-CB9F9AD6F816}" presName="box" presStyleLbl="node1" presStyleIdx="1" presStyleCnt="5"/>
      <dgm:spPr/>
    </dgm:pt>
    <dgm:pt modelId="{18E6C470-B3E2-4CBD-86A9-4433DDD6D39B}" type="pres">
      <dgm:prSet presAssocID="{389209E6-555F-4C98-8EED-CB9F9AD6F816}" presName="img" presStyleLbl="fgImgPlace1" presStyleIdx="1" presStyleCnt="5" custScaleX="72498" custScaleY="134714"/>
      <dgm:spPr>
        <a:blipFill rotWithShape="0">
          <a:blip xmlns:r="http://schemas.openxmlformats.org/officeDocument/2006/relationships" r:embed="rId2"/>
          <a:stretch>
            <a:fillRect/>
          </a:stretch>
        </a:blipFill>
      </dgm:spPr>
    </dgm:pt>
    <dgm:pt modelId="{714BF7AD-F221-4A9F-84E5-9ECB029BB731}" type="pres">
      <dgm:prSet presAssocID="{389209E6-555F-4C98-8EED-CB9F9AD6F816}" presName="text" presStyleLbl="node1" presStyleIdx="1" presStyleCnt="5">
        <dgm:presLayoutVars>
          <dgm:bulletEnabled val="1"/>
        </dgm:presLayoutVars>
      </dgm:prSet>
      <dgm:spPr/>
    </dgm:pt>
    <dgm:pt modelId="{33FF0C35-84E6-45A5-ADA2-2D58A97BCD66}" type="pres">
      <dgm:prSet presAssocID="{93B705B1-6A89-47E6-BECF-6AC7305CA890}" presName="spacer" presStyleCnt="0"/>
      <dgm:spPr/>
    </dgm:pt>
    <dgm:pt modelId="{D59D3EC4-9462-4DF3-B507-F67683C33C49}" type="pres">
      <dgm:prSet presAssocID="{3DAE14BE-753B-4F5A-A9EB-6B7AE5DDF509}" presName="comp" presStyleCnt="0"/>
      <dgm:spPr/>
    </dgm:pt>
    <dgm:pt modelId="{C806D65B-F8AA-4D5A-86A7-527A2994ED3E}" type="pres">
      <dgm:prSet presAssocID="{3DAE14BE-753B-4F5A-A9EB-6B7AE5DDF509}" presName="box" presStyleLbl="node1" presStyleIdx="2" presStyleCnt="5"/>
      <dgm:spPr/>
    </dgm:pt>
    <dgm:pt modelId="{412145C1-C818-4891-86EB-DD534C348AD1}" type="pres">
      <dgm:prSet presAssocID="{3DAE14BE-753B-4F5A-A9EB-6B7AE5DDF509}" presName="img" presStyleLbl="fgImgPlace1" presStyleIdx="2" presStyleCnt="5" custScaleX="81163" custScaleY="116478"/>
      <dgm:spPr>
        <a:blipFill rotWithShape="0">
          <a:blip xmlns:r="http://schemas.openxmlformats.org/officeDocument/2006/relationships" r:embed="rId3"/>
          <a:stretch>
            <a:fillRect/>
          </a:stretch>
        </a:blipFill>
      </dgm:spPr>
    </dgm:pt>
    <dgm:pt modelId="{C75B12C5-3653-4A8E-9BC3-C980262D307B}" type="pres">
      <dgm:prSet presAssocID="{3DAE14BE-753B-4F5A-A9EB-6B7AE5DDF509}" presName="text" presStyleLbl="node1" presStyleIdx="2" presStyleCnt="5">
        <dgm:presLayoutVars>
          <dgm:bulletEnabled val="1"/>
        </dgm:presLayoutVars>
      </dgm:prSet>
      <dgm:spPr/>
    </dgm:pt>
    <dgm:pt modelId="{56417538-0544-44E0-A8E4-ECB78C85EBA9}" type="pres">
      <dgm:prSet presAssocID="{8DFD8A8B-82A5-4ABA-B9D6-0240E01D0AB4}" presName="spacer" presStyleCnt="0"/>
      <dgm:spPr/>
    </dgm:pt>
    <dgm:pt modelId="{18C6464C-75EB-4763-96FF-DF87045F90BC}" type="pres">
      <dgm:prSet presAssocID="{9A569DAE-57C6-4D94-80EA-51B7A08F1A77}" presName="comp" presStyleCnt="0"/>
      <dgm:spPr/>
    </dgm:pt>
    <dgm:pt modelId="{C7270E0C-6E0E-45EC-B416-F36C9D86DC38}" type="pres">
      <dgm:prSet presAssocID="{9A569DAE-57C6-4D94-80EA-51B7A08F1A77}" presName="box" presStyleLbl="node1" presStyleIdx="3" presStyleCnt="5"/>
      <dgm:spPr/>
    </dgm:pt>
    <dgm:pt modelId="{9B227BC5-EBAD-46C9-AE65-393E280766A8}" type="pres">
      <dgm:prSet presAssocID="{9A569DAE-57C6-4D94-80EA-51B7A08F1A77}" presName="img" presStyleLbl="fgImgPlace1" presStyleIdx="3" presStyleCnt="5" custScaleX="55653" custScaleY="132506"/>
      <dgm:spPr>
        <a:blipFill rotWithShape="0">
          <a:blip xmlns:r="http://schemas.openxmlformats.org/officeDocument/2006/relationships" r:embed="rId4"/>
          <a:stretch>
            <a:fillRect/>
          </a:stretch>
        </a:blipFill>
      </dgm:spPr>
    </dgm:pt>
    <dgm:pt modelId="{ED7871E3-2298-4AFE-ADC5-17351326EDE9}" type="pres">
      <dgm:prSet presAssocID="{9A569DAE-57C6-4D94-80EA-51B7A08F1A77}" presName="text" presStyleLbl="node1" presStyleIdx="3" presStyleCnt="5">
        <dgm:presLayoutVars>
          <dgm:bulletEnabled val="1"/>
        </dgm:presLayoutVars>
      </dgm:prSet>
      <dgm:spPr/>
    </dgm:pt>
    <dgm:pt modelId="{F3EF0B2F-BE38-420D-877D-3734629FD86F}" type="pres">
      <dgm:prSet presAssocID="{BF1FA104-D99A-4061-B846-BD741F95338E}" presName="spacer" presStyleCnt="0"/>
      <dgm:spPr/>
    </dgm:pt>
    <dgm:pt modelId="{6BB6BD1E-0929-4295-9AAB-F5AA67594EEF}" type="pres">
      <dgm:prSet presAssocID="{69F7FA37-DB54-4350-9659-6E7470F2CE82}" presName="comp" presStyleCnt="0"/>
      <dgm:spPr/>
    </dgm:pt>
    <dgm:pt modelId="{1B4438CB-BFDC-4C2D-A01C-22C7997D3251}" type="pres">
      <dgm:prSet presAssocID="{69F7FA37-DB54-4350-9659-6E7470F2CE82}" presName="box" presStyleLbl="node1" presStyleIdx="4" presStyleCnt="5"/>
      <dgm:spPr/>
    </dgm:pt>
    <dgm:pt modelId="{2694CB0C-0825-4C94-9E3F-873A2CCF7656}" type="pres">
      <dgm:prSet presAssocID="{69F7FA37-DB54-4350-9659-6E7470F2CE82}" presName="img" presStyleLbl="fgImgPlace1" presStyleIdx="4" presStyleCnt="5" custScaleX="55771" custScaleY="126387"/>
      <dgm:spPr>
        <a:blipFill rotWithShape="0">
          <a:blip xmlns:r="http://schemas.openxmlformats.org/officeDocument/2006/relationships" r:embed="rId5"/>
          <a:stretch>
            <a:fillRect/>
          </a:stretch>
        </a:blipFill>
      </dgm:spPr>
    </dgm:pt>
    <dgm:pt modelId="{376CCC90-2F02-46F5-BAD2-5C7F128CC739}" type="pres">
      <dgm:prSet presAssocID="{69F7FA37-DB54-4350-9659-6E7470F2CE82}" presName="text" presStyleLbl="node1" presStyleIdx="4" presStyleCnt="5">
        <dgm:presLayoutVars>
          <dgm:bulletEnabled val="1"/>
        </dgm:presLayoutVars>
      </dgm:prSet>
      <dgm:spPr/>
    </dgm:pt>
  </dgm:ptLst>
  <dgm:cxnLst>
    <dgm:cxn modelId="{C67A0907-ABF8-4684-9FB4-5C606207AEBF}" type="presOf" srcId="{1DAD25E6-6272-4ED0-973C-3D7D1EB7EAEC}" destId="{26646DA9-609A-432D-8C31-F345FD8643A2}" srcOrd="0" destOrd="1" presId="urn:microsoft.com/office/officeart/2005/8/layout/vList4#1"/>
    <dgm:cxn modelId="{66C59212-1670-419D-A28C-51D14F3C8215}" srcId="{69F7FA37-DB54-4350-9659-6E7470F2CE82}" destId="{CD248FD8-8C08-4D84-9E00-FA213617740F}" srcOrd="0" destOrd="0" parTransId="{1CF76726-C858-4B9D-B4AC-CDB030887152}" sibTransId="{68256E49-1E13-48BC-86B9-CC8AB2A1D9C9}"/>
    <dgm:cxn modelId="{9076E014-AE6B-4720-9038-6AE98E268217}" type="presOf" srcId="{3DAE14BE-753B-4F5A-A9EB-6B7AE5DDF509}" destId="{C75B12C5-3653-4A8E-9BC3-C980262D307B}" srcOrd="1" destOrd="0" presId="urn:microsoft.com/office/officeart/2005/8/layout/vList4#1"/>
    <dgm:cxn modelId="{11C2F920-1DE7-48CB-A45A-D129346DBDB0}" srcId="{54D92D9F-F60A-4D45-8181-F2DF79D64D00}" destId="{389209E6-555F-4C98-8EED-CB9F9AD6F816}" srcOrd="1" destOrd="0" parTransId="{4BE12C9F-B02B-4AB2-B707-512A4E5CF9B0}" sibTransId="{93B705B1-6A89-47E6-BECF-6AC7305CA890}"/>
    <dgm:cxn modelId="{DA46E421-691B-48FD-BBBF-A4AD57A0F851}" srcId="{3DAE14BE-753B-4F5A-A9EB-6B7AE5DDF509}" destId="{C1374081-152B-4ECF-8C05-D15ABF5A57D7}" srcOrd="0" destOrd="0" parTransId="{1F285A88-9591-442B-BA3D-24C443FA1A1A}" sibTransId="{E5369EEF-B610-4E7A-8D96-482D286F256B}"/>
    <dgm:cxn modelId="{08AA6E24-E021-4CE6-9794-F3F8E3C3D0A6}" type="presOf" srcId="{881EDB63-369A-4CD3-8ED9-DAF43A91B97C}" destId="{C806D65B-F8AA-4D5A-86A7-527A2994ED3E}" srcOrd="0" destOrd="2" presId="urn:microsoft.com/office/officeart/2005/8/layout/vList4#1"/>
    <dgm:cxn modelId="{56ACB33D-2266-4501-8A11-68D8C7557AA9}" type="presOf" srcId="{881EDB63-369A-4CD3-8ED9-DAF43A91B97C}" destId="{C75B12C5-3653-4A8E-9BC3-C980262D307B}" srcOrd="1" destOrd="2" presId="urn:microsoft.com/office/officeart/2005/8/layout/vList4#1"/>
    <dgm:cxn modelId="{AF0D0641-B9AE-49FA-A908-5AB3344F18C7}" type="presOf" srcId="{389209E6-555F-4C98-8EED-CB9F9AD6F816}" destId="{26646DA9-609A-432D-8C31-F345FD8643A2}" srcOrd="0" destOrd="0" presId="urn:microsoft.com/office/officeart/2005/8/layout/vList4#1"/>
    <dgm:cxn modelId="{F0C6CD64-710C-4A02-B221-217838FF3215}" type="presOf" srcId="{1DAD25E6-6272-4ED0-973C-3D7D1EB7EAEC}" destId="{714BF7AD-F221-4A9F-84E5-9ECB029BB731}" srcOrd="1" destOrd="1" presId="urn:microsoft.com/office/officeart/2005/8/layout/vList4#1"/>
    <dgm:cxn modelId="{DE958965-1E4A-4F32-9233-82C0DC7FB09D}" srcId="{54D92D9F-F60A-4D45-8181-F2DF79D64D00}" destId="{3DAE14BE-753B-4F5A-A9EB-6B7AE5DDF509}" srcOrd="2" destOrd="0" parTransId="{186B08FF-6EB6-4D2F-B437-FBE6CF9D887D}" sibTransId="{8DFD8A8B-82A5-4ABA-B9D6-0240E01D0AB4}"/>
    <dgm:cxn modelId="{827DD36A-939C-4856-B5D7-F44947B91B1F}" srcId="{3DAE14BE-753B-4F5A-A9EB-6B7AE5DDF509}" destId="{881EDB63-369A-4CD3-8ED9-DAF43A91B97C}" srcOrd="1" destOrd="0" parTransId="{505A46CB-C6D9-445E-8190-B06E77196A0A}" sibTransId="{1A2BE36C-D3E5-45FB-9837-5A4DF296288C}"/>
    <dgm:cxn modelId="{A3FBDE6B-9B1D-4E86-9C01-DB32491957E4}" type="presOf" srcId="{CD248FD8-8C08-4D84-9E00-FA213617740F}" destId="{1B4438CB-BFDC-4C2D-A01C-22C7997D3251}" srcOrd="0" destOrd="1" presId="urn:microsoft.com/office/officeart/2005/8/layout/vList4#1"/>
    <dgm:cxn modelId="{CC460B4C-225D-4740-BF50-249C20E83A15}" type="presOf" srcId="{69F7FA37-DB54-4350-9659-6E7470F2CE82}" destId="{1B4438CB-BFDC-4C2D-A01C-22C7997D3251}" srcOrd="0" destOrd="0" presId="urn:microsoft.com/office/officeart/2005/8/layout/vList4#1"/>
    <dgm:cxn modelId="{587D3951-99AC-4A26-AFE6-A4914FBA7A94}" type="presOf" srcId="{65F54C44-A781-47DA-AAB2-4DF660B14B65}" destId="{0011E670-B602-439D-A167-67755A3D486B}" srcOrd="1" destOrd="0" presId="urn:microsoft.com/office/officeart/2005/8/layout/vList4#1"/>
    <dgm:cxn modelId="{D3472952-AE2A-41FA-AB7D-820CB4937BE3}" type="presOf" srcId="{9A569DAE-57C6-4D94-80EA-51B7A08F1A77}" destId="{C7270E0C-6E0E-45EC-B416-F36C9D86DC38}" srcOrd="0" destOrd="0" presId="urn:microsoft.com/office/officeart/2005/8/layout/vList4#1"/>
    <dgm:cxn modelId="{03A37C53-F0D7-4841-9DD3-FBB3F8650F44}" srcId="{9A569DAE-57C6-4D94-80EA-51B7A08F1A77}" destId="{F15B1FF1-9E3D-4D61-B272-D12667B2D7F3}" srcOrd="0" destOrd="0" parTransId="{010711AF-EF13-4E4B-B862-6E8B6ECB62D9}" sibTransId="{EC64DFDA-7743-4D98-A469-B0B1129AD3E7}"/>
    <dgm:cxn modelId="{79F09776-96E2-43C6-BC07-E4EA0FCD6C9F}" type="presOf" srcId="{9A569DAE-57C6-4D94-80EA-51B7A08F1A77}" destId="{ED7871E3-2298-4AFE-ADC5-17351326EDE9}" srcOrd="1" destOrd="0" presId="urn:microsoft.com/office/officeart/2005/8/layout/vList4#1"/>
    <dgm:cxn modelId="{EB0B977B-9652-45F9-9F5A-789E77D771BF}" srcId="{389209E6-555F-4C98-8EED-CB9F9AD6F816}" destId="{1DAD25E6-6272-4ED0-973C-3D7D1EB7EAEC}" srcOrd="0" destOrd="0" parTransId="{E632FB73-0CC9-49F8-AA11-A99680AB3621}" sibTransId="{6E1DBE14-F030-4C2D-9E15-1913DCCEC1C0}"/>
    <dgm:cxn modelId="{928E6B85-13E9-40A8-AAB0-005814B1BD83}" type="presOf" srcId="{F15B1FF1-9E3D-4D61-B272-D12667B2D7F3}" destId="{ED7871E3-2298-4AFE-ADC5-17351326EDE9}" srcOrd="1" destOrd="1" presId="urn:microsoft.com/office/officeart/2005/8/layout/vList4#1"/>
    <dgm:cxn modelId="{D7E8E686-AC18-4706-9D45-A01E95EABB9E}" type="presOf" srcId="{65F54C44-A781-47DA-AAB2-4DF660B14B65}" destId="{BF570A48-8ACE-4A8A-AD2C-E704ED3F1E76}" srcOrd="0" destOrd="0" presId="urn:microsoft.com/office/officeart/2005/8/layout/vList4#1"/>
    <dgm:cxn modelId="{F727728C-DBE9-431E-87A6-D513A25A9527}" type="presOf" srcId="{33FF6EF2-B368-41DE-A5C3-7A4B3EAE137E}" destId="{0011E670-B602-439D-A167-67755A3D486B}" srcOrd="1" destOrd="1" presId="urn:microsoft.com/office/officeart/2005/8/layout/vList4#1"/>
    <dgm:cxn modelId="{B5E7BA9E-7875-40B4-806E-C45FD45B70F1}" type="presOf" srcId="{CD248FD8-8C08-4D84-9E00-FA213617740F}" destId="{376CCC90-2F02-46F5-BAD2-5C7F128CC739}" srcOrd="1" destOrd="1" presId="urn:microsoft.com/office/officeart/2005/8/layout/vList4#1"/>
    <dgm:cxn modelId="{2BAD56A7-8E35-4E33-884A-88CAD038F7E9}" type="presOf" srcId="{69F7FA37-DB54-4350-9659-6E7470F2CE82}" destId="{376CCC90-2F02-46F5-BAD2-5C7F128CC739}" srcOrd="1" destOrd="0" presId="urn:microsoft.com/office/officeart/2005/8/layout/vList4#1"/>
    <dgm:cxn modelId="{6692D6AC-5997-40A8-9968-9401ED902F5F}" srcId="{54D92D9F-F60A-4D45-8181-F2DF79D64D00}" destId="{65F54C44-A781-47DA-AAB2-4DF660B14B65}" srcOrd="0" destOrd="0" parTransId="{3AFD9DCB-6BC4-480F-9FA0-44897BF7E222}" sibTransId="{73CFA0EB-0FDA-4C48-88EE-24F4864FF4B7}"/>
    <dgm:cxn modelId="{B83F3BB4-64B0-4C21-B2A7-963FE091F81C}" srcId="{54D92D9F-F60A-4D45-8181-F2DF79D64D00}" destId="{69F7FA37-DB54-4350-9659-6E7470F2CE82}" srcOrd="4" destOrd="0" parTransId="{6290B311-EB23-404C-9845-0097F79E5993}" sibTransId="{8524DE93-280D-469F-B3AF-E2D4DE353B0E}"/>
    <dgm:cxn modelId="{B3A13CC4-FFC3-482C-8FF1-821DBEF3DF53}" type="presOf" srcId="{C1374081-152B-4ECF-8C05-D15ABF5A57D7}" destId="{C806D65B-F8AA-4D5A-86A7-527A2994ED3E}" srcOrd="0" destOrd="1" presId="urn:microsoft.com/office/officeart/2005/8/layout/vList4#1"/>
    <dgm:cxn modelId="{B66760C6-95ED-4222-B1F0-2AC0A55481A5}" type="presOf" srcId="{389209E6-555F-4C98-8EED-CB9F9AD6F816}" destId="{714BF7AD-F221-4A9F-84E5-9ECB029BB731}" srcOrd="1" destOrd="0" presId="urn:microsoft.com/office/officeart/2005/8/layout/vList4#1"/>
    <dgm:cxn modelId="{75C055D2-365D-4183-95CA-8EEBB6B55392}" type="presOf" srcId="{C1374081-152B-4ECF-8C05-D15ABF5A57D7}" destId="{C75B12C5-3653-4A8E-9BC3-C980262D307B}" srcOrd="1" destOrd="1" presId="urn:microsoft.com/office/officeart/2005/8/layout/vList4#1"/>
    <dgm:cxn modelId="{B009AAD6-ED1C-4028-97FD-2293C25CE020}" srcId="{54D92D9F-F60A-4D45-8181-F2DF79D64D00}" destId="{9A569DAE-57C6-4D94-80EA-51B7A08F1A77}" srcOrd="3" destOrd="0" parTransId="{AF3F9618-3526-46BF-8DB1-CBCE0956354B}" sibTransId="{BF1FA104-D99A-4061-B846-BD741F95338E}"/>
    <dgm:cxn modelId="{6A57F1D7-0A5D-4FB1-988B-2855887321BD}" type="presOf" srcId="{33FF6EF2-B368-41DE-A5C3-7A4B3EAE137E}" destId="{BF570A48-8ACE-4A8A-AD2C-E704ED3F1E76}" srcOrd="0" destOrd="1" presId="urn:microsoft.com/office/officeart/2005/8/layout/vList4#1"/>
    <dgm:cxn modelId="{74CC77D8-8398-49CC-9EEF-51860AE902C7}" type="presOf" srcId="{54D92D9F-F60A-4D45-8181-F2DF79D64D00}" destId="{6336A3AF-E7F6-4DA8-B3FA-B1CC13414A12}" srcOrd="0" destOrd="0" presId="urn:microsoft.com/office/officeart/2005/8/layout/vList4#1"/>
    <dgm:cxn modelId="{E0CD7CED-3BF5-4CE3-B87E-03E3992448A4}" srcId="{65F54C44-A781-47DA-AAB2-4DF660B14B65}" destId="{33FF6EF2-B368-41DE-A5C3-7A4B3EAE137E}" srcOrd="0" destOrd="0" parTransId="{C3AC41AB-40CB-4B21-B5C3-E35F1D25FD82}" sibTransId="{25ADAAF6-301C-4BE1-B361-607215143D2A}"/>
    <dgm:cxn modelId="{A8BB05FA-3BFA-4902-BCB9-AEF2FC5C0E8F}" type="presOf" srcId="{3DAE14BE-753B-4F5A-A9EB-6B7AE5DDF509}" destId="{C806D65B-F8AA-4D5A-86A7-527A2994ED3E}" srcOrd="0" destOrd="0" presId="urn:microsoft.com/office/officeart/2005/8/layout/vList4#1"/>
    <dgm:cxn modelId="{029AA7FA-07E9-4438-995B-8A44AC90F781}" type="presOf" srcId="{F15B1FF1-9E3D-4D61-B272-D12667B2D7F3}" destId="{C7270E0C-6E0E-45EC-B416-F36C9D86DC38}" srcOrd="0" destOrd="1" presId="urn:microsoft.com/office/officeart/2005/8/layout/vList4#1"/>
    <dgm:cxn modelId="{5AD16A9B-9CD5-490B-A713-2054AE644FC9}" type="presParOf" srcId="{6336A3AF-E7F6-4DA8-B3FA-B1CC13414A12}" destId="{FE5ECE13-4480-4B74-B9EB-860F045A8610}" srcOrd="0" destOrd="0" presId="urn:microsoft.com/office/officeart/2005/8/layout/vList4#1"/>
    <dgm:cxn modelId="{4B34A728-2F78-404B-A072-F897824D026E}" type="presParOf" srcId="{FE5ECE13-4480-4B74-B9EB-860F045A8610}" destId="{BF570A48-8ACE-4A8A-AD2C-E704ED3F1E76}" srcOrd="0" destOrd="0" presId="urn:microsoft.com/office/officeart/2005/8/layout/vList4#1"/>
    <dgm:cxn modelId="{E4D38E42-FDF1-419F-AB23-39B0E095827F}" type="presParOf" srcId="{FE5ECE13-4480-4B74-B9EB-860F045A8610}" destId="{7E7149E4-3793-47D7-9C98-1E5298BC8B21}" srcOrd="1" destOrd="0" presId="urn:microsoft.com/office/officeart/2005/8/layout/vList4#1"/>
    <dgm:cxn modelId="{21904B7A-2C1E-41AE-A6CA-F77ADB74153C}" type="presParOf" srcId="{FE5ECE13-4480-4B74-B9EB-860F045A8610}" destId="{0011E670-B602-439D-A167-67755A3D486B}" srcOrd="2" destOrd="0" presId="urn:microsoft.com/office/officeart/2005/8/layout/vList4#1"/>
    <dgm:cxn modelId="{D7437B6E-E0EC-4B9C-8DA6-7F0C8A1DBF73}" type="presParOf" srcId="{6336A3AF-E7F6-4DA8-B3FA-B1CC13414A12}" destId="{BF2E26EB-1ECB-45BE-AF21-F1BD386195E4}" srcOrd="1" destOrd="0" presId="urn:microsoft.com/office/officeart/2005/8/layout/vList4#1"/>
    <dgm:cxn modelId="{73C5071C-C7FE-4068-A961-4296E886FF21}" type="presParOf" srcId="{6336A3AF-E7F6-4DA8-B3FA-B1CC13414A12}" destId="{7BD5BE8C-4E3F-47DE-8082-710B855FB47C}" srcOrd="2" destOrd="0" presId="urn:microsoft.com/office/officeart/2005/8/layout/vList4#1"/>
    <dgm:cxn modelId="{003FFEDC-2451-4756-A9C1-609F19A8CAEB}" type="presParOf" srcId="{7BD5BE8C-4E3F-47DE-8082-710B855FB47C}" destId="{26646DA9-609A-432D-8C31-F345FD8643A2}" srcOrd="0" destOrd="0" presId="urn:microsoft.com/office/officeart/2005/8/layout/vList4#1"/>
    <dgm:cxn modelId="{8ECDCF99-B602-4DC9-BFDE-967D3A415E63}" type="presParOf" srcId="{7BD5BE8C-4E3F-47DE-8082-710B855FB47C}" destId="{18E6C470-B3E2-4CBD-86A9-4433DDD6D39B}" srcOrd="1" destOrd="0" presId="urn:microsoft.com/office/officeart/2005/8/layout/vList4#1"/>
    <dgm:cxn modelId="{E7D15B33-DD83-46C5-B5C5-B58F0ABA1E75}" type="presParOf" srcId="{7BD5BE8C-4E3F-47DE-8082-710B855FB47C}" destId="{714BF7AD-F221-4A9F-84E5-9ECB029BB731}" srcOrd="2" destOrd="0" presId="urn:microsoft.com/office/officeart/2005/8/layout/vList4#1"/>
    <dgm:cxn modelId="{1BDBE574-B55B-4258-8001-6CFD087B0DD5}" type="presParOf" srcId="{6336A3AF-E7F6-4DA8-B3FA-B1CC13414A12}" destId="{33FF0C35-84E6-45A5-ADA2-2D58A97BCD66}" srcOrd="3" destOrd="0" presId="urn:microsoft.com/office/officeart/2005/8/layout/vList4#1"/>
    <dgm:cxn modelId="{200E97C7-7015-4DB6-BE01-7FF2E02AED59}" type="presParOf" srcId="{6336A3AF-E7F6-4DA8-B3FA-B1CC13414A12}" destId="{D59D3EC4-9462-4DF3-B507-F67683C33C49}" srcOrd="4" destOrd="0" presId="urn:microsoft.com/office/officeart/2005/8/layout/vList4#1"/>
    <dgm:cxn modelId="{CFA978D6-F0B8-41C9-86AE-699E55943EC0}" type="presParOf" srcId="{D59D3EC4-9462-4DF3-B507-F67683C33C49}" destId="{C806D65B-F8AA-4D5A-86A7-527A2994ED3E}" srcOrd="0" destOrd="0" presId="urn:microsoft.com/office/officeart/2005/8/layout/vList4#1"/>
    <dgm:cxn modelId="{2C0DAC0F-4950-4451-B71F-76B915054DE0}" type="presParOf" srcId="{D59D3EC4-9462-4DF3-B507-F67683C33C49}" destId="{412145C1-C818-4891-86EB-DD534C348AD1}" srcOrd="1" destOrd="0" presId="urn:microsoft.com/office/officeart/2005/8/layout/vList4#1"/>
    <dgm:cxn modelId="{A6383BAF-BBCC-420D-8BFF-6D250C91B3CB}" type="presParOf" srcId="{D59D3EC4-9462-4DF3-B507-F67683C33C49}" destId="{C75B12C5-3653-4A8E-9BC3-C980262D307B}" srcOrd="2" destOrd="0" presId="urn:microsoft.com/office/officeart/2005/8/layout/vList4#1"/>
    <dgm:cxn modelId="{E2D05FA1-CF71-4BB6-B9BC-6CE4F73982FB}" type="presParOf" srcId="{6336A3AF-E7F6-4DA8-B3FA-B1CC13414A12}" destId="{56417538-0544-44E0-A8E4-ECB78C85EBA9}" srcOrd="5" destOrd="0" presId="urn:microsoft.com/office/officeart/2005/8/layout/vList4#1"/>
    <dgm:cxn modelId="{865227A6-4D8A-4B6B-B8B6-1F77417CAE07}" type="presParOf" srcId="{6336A3AF-E7F6-4DA8-B3FA-B1CC13414A12}" destId="{18C6464C-75EB-4763-96FF-DF87045F90BC}" srcOrd="6" destOrd="0" presId="urn:microsoft.com/office/officeart/2005/8/layout/vList4#1"/>
    <dgm:cxn modelId="{F632B86F-EC25-4C9A-9D96-258B3D7E75D1}" type="presParOf" srcId="{18C6464C-75EB-4763-96FF-DF87045F90BC}" destId="{C7270E0C-6E0E-45EC-B416-F36C9D86DC38}" srcOrd="0" destOrd="0" presId="urn:microsoft.com/office/officeart/2005/8/layout/vList4#1"/>
    <dgm:cxn modelId="{EE6718E8-A500-46FC-A80E-EA6921C4B556}" type="presParOf" srcId="{18C6464C-75EB-4763-96FF-DF87045F90BC}" destId="{9B227BC5-EBAD-46C9-AE65-393E280766A8}" srcOrd="1" destOrd="0" presId="urn:microsoft.com/office/officeart/2005/8/layout/vList4#1"/>
    <dgm:cxn modelId="{6D2DD609-83C6-418E-B9B3-FA55133F631B}" type="presParOf" srcId="{18C6464C-75EB-4763-96FF-DF87045F90BC}" destId="{ED7871E3-2298-4AFE-ADC5-17351326EDE9}" srcOrd="2" destOrd="0" presId="urn:microsoft.com/office/officeart/2005/8/layout/vList4#1"/>
    <dgm:cxn modelId="{2AAEC537-3865-4096-A61B-59D6BDFC9B5A}" type="presParOf" srcId="{6336A3AF-E7F6-4DA8-B3FA-B1CC13414A12}" destId="{F3EF0B2F-BE38-420D-877D-3734629FD86F}" srcOrd="7" destOrd="0" presId="urn:microsoft.com/office/officeart/2005/8/layout/vList4#1"/>
    <dgm:cxn modelId="{BB4EA5EF-5C59-48AF-9D8B-D807A527F409}" type="presParOf" srcId="{6336A3AF-E7F6-4DA8-B3FA-B1CC13414A12}" destId="{6BB6BD1E-0929-4295-9AAB-F5AA67594EEF}" srcOrd="8" destOrd="0" presId="urn:microsoft.com/office/officeart/2005/8/layout/vList4#1"/>
    <dgm:cxn modelId="{1DA06ECE-53E4-42ED-B8B5-823B01BEC5E7}" type="presParOf" srcId="{6BB6BD1E-0929-4295-9AAB-F5AA67594EEF}" destId="{1B4438CB-BFDC-4C2D-A01C-22C7997D3251}" srcOrd="0" destOrd="0" presId="urn:microsoft.com/office/officeart/2005/8/layout/vList4#1"/>
    <dgm:cxn modelId="{81F9DA2A-9BD0-4F45-BE1C-49B8976A8617}" type="presParOf" srcId="{6BB6BD1E-0929-4295-9AAB-F5AA67594EEF}" destId="{2694CB0C-0825-4C94-9E3F-873A2CCF7656}" srcOrd="1" destOrd="0" presId="urn:microsoft.com/office/officeart/2005/8/layout/vList4#1"/>
    <dgm:cxn modelId="{4405E25C-B6A3-40FB-AC4E-47EAB388599D}" type="presParOf" srcId="{6BB6BD1E-0929-4295-9AAB-F5AA67594EEF}" destId="{376CCC90-2F02-46F5-BAD2-5C7F128CC739}" srcOrd="2" destOrd="0" presId="urn:microsoft.com/office/officeart/2005/8/layout/vList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F8D4C9-FD8B-4BE6-B1E2-12B9C9CEDCEA}"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GB"/>
        </a:p>
      </dgm:t>
    </dgm:pt>
    <dgm:pt modelId="{2F628ADD-72D7-4946-8E2C-605589A1CDA3}">
      <dgm:prSet phldrT="[Text]"/>
      <dgm:spPr/>
      <dgm:t>
        <a:bodyPr/>
        <a:lstStyle/>
        <a:p>
          <a:r>
            <a:rPr lang="en-GB" dirty="0"/>
            <a:t>Strong sense of self-identity</a:t>
          </a:r>
        </a:p>
      </dgm:t>
    </dgm:pt>
    <dgm:pt modelId="{9AA6151A-0BBB-47D4-BFBF-54CCF0C6B91A}" type="parTrans" cxnId="{CA6EA293-7523-4F4F-A23B-75EAC1B6C622}">
      <dgm:prSet/>
      <dgm:spPr/>
      <dgm:t>
        <a:bodyPr/>
        <a:lstStyle/>
        <a:p>
          <a:endParaRPr lang="en-GB"/>
        </a:p>
      </dgm:t>
    </dgm:pt>
    <dgm:pt modelId="{1240C488-A508-418F-A02C-659614BD2CEB}" type="sibTrans" cxnId="{CA6EA293-7523-4F4F-A23B-75EAC1B6C622}">
      <dgm:prSet/>
      <dgm:spPr/>
      <dgm:t>
        <a:bodyPr/>
        <a:lstStyle/>
        <a:p>
          <a:endParaRPr lang="en-GB"/>
        </a:p>
      </dgm:t>
    </dgm:pt>
    <dgm:pt modelId="{D8AA1BFD-3103-4539-BEEA-B5238A62B60C}">
      <dgm:prSet phldrT="[Text]" custT="1"/>
      <dgm:spPr/>
      <dgm:t>
        <a:bodyPr/>
        <a:lstStyle/>
        <a:p>
          <a:r>
            <a:rPr lang="en-GB" sz="1800" dirty="0"/>
            <a:t>Individual should be in touch with their own identity and feelings</a:t>
          </a:r>
        </a:p>
      </dgm:t>
    </dgm:pt>
    <dgm:pt modelId="{E467A7DB-72AF-445D-AD05-87DD7EA6D6A7}" type="parTrans" cxnId="{AD2587F6-3668-4AB2-9002-5B8DC29C89C3}">
      <dgm:prSet/>
      <dgm:spPr/>
      <dgm:t>
        <a:bodyPr/>
        <a:lstStyle/>
        <a:p>
          <a:endParaRPr lang="en-GB"/>
        </a:p>
      </dgm:t>
    </dgm:pt>
    <dgm:pt modelId="{A6DA584C-3A90-4DD2-9626-624DE6711080}" type="sibTrans" cxnId="{AD2587F6-3668-4AB2-9002-5B8DC29C89C3}">
      <dgm:prSet/>
      <dgm:spPr/>
      <dgm:t>
        <a:bodyPr/>
        <a:lstStyle/>
        <a:p>
          <a:endParaRPr lang="en-GB"/>
        </a:p>
      </dgm:t>
    </dgm:pt>
    <dgm:pt modelId="{E42F8071-AC0C-4800-8619-B8A23F5F549A}">
      <dgm:prSet phldrT="[Text]"/>
      <dgm:spPr/>
      <dgm:t>
        <a:bodyPr/>
        <a:lstStyle/>
        <a:p>
          <a:r>
            <a:rPr lang="en-GB" dirty="0"/>
            <a:t>Resistant to stress</a:t>
          </a:r>
        </a:p>
      </dgm:t>
    </dgm:pt>
    <dgm:pt modelId="{1F5463D2-D46C-40AD-B7AE-196A5D6330FC}" type="parTrans" cxnId="{187C272F-01FC-4D50-93CD-2179BB147C64}">
      <dgm:prSet/>
      <dgm:spPr/>
      <dgm:t>
        <a:bodyPr/>
        <a:lstStyle/>
        <a:p>
          <a:endParaRPr lang="en-GB"/>
        </a:p>
      </dgm:t>
    </dgm:pt>
    <dgm:pt modelId="{2CAD204A-DA6F-417D-9F33-795CD341B126}" type="sibTrans" cxnId="{187C272F-01FC-4D50-93CD-2179BB147C64}">
      <dgm:prSet/>
      <dgm:spPr/>
      <dgm:t>
        <a:bodyPr/>
        <a:lstStyle/>
        <a:p>
          <a:endParaRPr lang="en-GB"/>
        </a:p>
      </dgm:t>
    </dgm:pt>
    <dgm:pt modelId="{A9BD3F5B-BD0C-4950-A6B9-9A350D2128D5}">
      <dgm:prSet phldrT="[Text]" custT="1"/>
      <dgm:spPr/>
      <dgm:t>
        <a:bodyPr/>
        <a:lstStyle/>
        <a:p>
          <a:r>
            <a:rPr lang="en-GB" sz="1800" dirty="0"/>
            <a:t>Individual should be resistant to stress and it’s negative effects</a:t>
          </a:r>
        </a:p>
      </dgm:t>
    </dgm:pt>
    <dgm:pt modelId="{53E06901-2CF7-432C-BC17-A677B9411742}" type="parTrans" cxnId="{12FDA805-7C2C-45AF-8932-451F49F59030}">
      <dgm:prSet/>
      <dgm:spPr/>
      <dgm:t>
        <a:bodyPr/>
        <a:lstStyle/>
        <a:p>
          <a:endParaRPr lang="en-GB"/>
        </a:p>
      </dgm:t>
    </dgm:pt>
    <dgm:pt modelId="{65FA67B8-C172-4E43-89D7-550C2CE38268}" type="sibTrans" cxnId="{12FDA805-7C2C-45AF-8932-451F49F59030}">
      <dgm:prSet/>
      <dgm:spPr/>
      <dgm:t>
        <a:bodyPr/>
        <a:lstStyle/>
        <a:p>
          <a:endParaRPr lang="en-GB"/>
        </a:p>
      </dgm:t>
    </dgm:pt>
    <dgm:pt modelId="{51E4C736-BD63-4650-8704-7E9467738049}">
      <dgm:prSet phldrT="[Text]"/>
      <dgm:spPr/>
      <dgm:t>
        <a:bodyPr/>
        <a:lstStyle/>
        <a:p>
          <a:r>
            <a:rPr lang="en-GB" dirty="0"/>
            <a:t>Self-actualisation</a:t>
          </a:r>
        </a:p>
      </dgm:t>
    </dgm:pt>
    <dgm:pt modelId="{187F2C5B-C955-4BBF-BDE2-2F6C2B0A03BD}" type="parTrans" cxnId="{68639FBA-1204-4779-A1BC-E1A9EA9EF43C}">
      <dgm:prSet/>
      <dgm:spPr/>
      <dgm:t>
        <a:bodyPr/>
        <a:lstStyle/>
        <a:p>
          <a:endParaRPr lang="en-GB"/>
        </a:p>
      </dgm:t>
    </dgm:pt>
    <dgm:pt modelId="{E14BBF86-FB2C-4017-BFB6-DA27A28CB76C}" type="sibTrans" cxnId="{68639FBA-1204-4779-A1BC-E1A9EA9EF43C}">
      <dgm:prSet/>
      <dgm:spPr/>
      <dgm:t>
        <a:bodyPr/>
        <a:lstStyle/>
        <a:p>
          <a:endParaRPr lang="en-GB"/>
        </a:p>
      </dgm:t>
    </dgm:pt>
    <dgm:pt modelId="{E27DF903-3BDC-4021-A532-9FE462C820C7}">
      <dgm:prSet phldrT="[Text]" custT="1"/>
      <dgm:spPr/>
      <dgm:t>
        <a:bodyPr/>
        <a:lstStyle/>
        <a:p>
          <a:r>
            <a:rPr lang="en-GB" sz="1800" dirty="0"/>
            <a:t>Individual should be focussed on the future and fulfilling their potential</a:t>
          </a:r>
        </a:p>
      </dgm:t>
    </dgm:pt>
    <dgm:pt modelId="{C396BA48-7C42-44B9-A56E-3094F7C20EF6}" type="parTrans" cxnId="{F7C6D375-DD2D-4459-8067-EDE094D12555}">
      <dgm:prSet/>
      <dgm:spPr/>
      <dgm:t>
        <a:bodyPr/>
        <a:lstStyle/>
        <a:p>
          <a:endParaRPr lang="en-GB"/>
        </a:p>
      </dgm:t>
    </dgm:pt>
    <dgm:pt modelId="{AD3B214E-0B74-463D-8F52-1DEE8CAAA5E4}" type="sibTrans" cxnId="{F7C6D375-DD2D-4459-8067-EDE094D12555}">
      <dgm:prSet/>
      <dgm:spPr/>
      <dgm:t>
        <a:bodyPr/>
        <a:lstStyle/>
        <a:p>
          <a:endParaRPr lang="en-GB"/>
        </a:p>
      </dgm:t>
    </dgm:pt>
    <dgm:pt modelId="{9C7529AC-69AB-46EA-BC45-B6DC3FD6772D}">
      <dgm:prSet phldrT="[Text]"/>
      <dgm:spPr/>
      <dgm:t>
        <a:bodyPr/>
        <a:lstStyle/>
        <a:p>
          <a:r>
            <a:rPr lang="en-GB" dirty="0"/>
            <a:t>Autonomy</a:t>
          </a:r>
        </a:p>
      </dgm:t>
    </dgm:pt>
    <dgm:pt modelId="{2DD3B781-8DAF-493E-8093-FD66A4A992CB}" type="parTrans" cxnId="{D6777B0B-CD23-42AC-A084-FA5B3759EF41}">
      <dgm:prSet/>
      <dgm:spPr/>
      <dgm:t>
        <a:bodyPr/>
        <a:lstStyle/>
        <a:p>
          <a:endParaRPr lang="en-GB"/>
        </a:p>
      </dgm:t>
    </dgm:pt>
    <dgm:pt modelId="{0AE65DB9-FF84-4E25-845A-6B3C5E11DC71}" type="sibTrans" cxnId="{D6777B0B-CD23-42AC-A084-FA5B3759EF41}">
      <dgm:prSet/>
      <dgm:spPr/>
      <dgm:t>
        <a:bodyPr/>
        <a:lstStyle/>
        <a:p>
          <a:endParaRPr lang="en-GB"/>
        </a:p>
      </dgm:t>
    </dgm:pt>
    <dgm:pt modelId="{B5769E78-61DC-4A84-A27E-2740BEA6BDAE}">
      <dgm:prSet phldrT="[Text]" custT="1"/>
      <dgm:spPr/>
      <dgm:t>
        <a:bodyPr/>
        <a:lstStyle/>
        <a:p>
          <a:r>
            <a:rPr lang="en-GB" sz="1600" dirty="0"/>
            <a:t>Individual should be able to function independently, recognising own needs with an accurate perception of reality</a:t>
          </a:r>
        </a:p>
      </dgm:t>
    </dgm:pt>
    <dgm:pt modelId="{1111E248-3F47-4C58-B404-ABE9D6A6D62B}" type="parTrans" cxnId="{84A21408-6943-4B5B-BCD4-815491652011}">
      <dgm:prSet/>
      <dgm:spPr/>
      <dgm:t>
        <a:bodyPr/>
        <a:lstStyle/>
        <a:p>
          <a:endParaRPr lang="en-GB"/>
        </a:p>
      </dgm:t>
    </dgm:pt>
    <dgm:pt modelId="{B2D9905C-0245-4883-92F3-78BE24F2EAED}" type="sibTrans" cxnId="{84A21408-6943-4B5B-BCD4-815491652011}">
      <dgm:prSet/>
      <dgm:spPr/>
      <dgm:t>
        <a:bodyPr/>
        <a:lstStyle/>
        <a:p>
          <a:endParaRPr lang="en-GB"/>
        </a:p>
      </dgm:t>
    </dgm:pt>
    <dgm:pt modelId="{66371280-8228-4838-95F5-3A76B616DC40}">
      <dgm:prSet phldrT="[Text]"/>
      <dgm:spPr/>
      <dgm:t>
        <a:bodyPr/>
        <a:lstStyle/>
        <a:p>
          <a:r>
            <a:rPr lang="en-GB" dirty="0"/>
            <a:t>Empathy</a:t>
          </a:r>
        </a:p>
      </dgm:t>
    </dgm:pt>
    <dgm:pt modelId="{9B74F1EF-46C7-46BC-89F4-17DAA4F8C6DA}" type="parTrans" cxnId="{B8596EFE-CE49-4061-B317-83A526DEF626}">
      <dgm:prSet/>
      <dgm:spPr/>
      <dgm:t>
        <a:bodyPr/>
        <a:lstStyle/>
        <a:p>
          <a:endParaRPr lang="en-GB"/>
        </a:p>
      </dgm:t>
    </dgm:pt>
    <dgm:pt modelId="{4922A9EC-CD23-4D8B-B877-703E6692785D}" type="sibTrans" cxnId="{B8596EFE-CE49-4061-B317-83A526DEF626}">
      <dgm:prSet/>
      <dgm:spPr/>
      <dgm:t>
        <a:bodyPr/>
        <a:lstStyle/>
        <a:p>
          <a:endParaRPr lang="en-GB"/>
        </a:p>
      </dgm:t>
    </dgm:pt>
    <dgm:pt modelId="{6179651D-B1B9-4919-A9A4-C21AB830B883}">
      <dgm:prSet phldrT="[Text]"/>
      <dgm:spPr/>
      <dgm:t>
        <a:bodyPr/>
        <a:lstStyle/>
        <a:p>
          <a:r>
            <a:rPr lang="en-GB" dirty="0"/>
            <a:t>Individual should show understanding towards others</a:t>
          </a:r>
        </a:p>
      </dgm:t>
    </dgm:pt>
    <dgm:pt modelId="{7022C797-6C56-4EE9-BDFD-7411C81C1404}" type="parTrans" cxnId="{4B3CD3F9-02D4-4035-8442-DD56008C39BB}">
      <dgm:prSet/>
      <dgm:spPr/>
      <dgm:t>
        <a:bodyPr/>
        <a:lstStyle/>
        <a:p>
          <a:endParaRPr lang="en-GB"/>
        </a:p>
      </dgm:t>
    </dgm:pt>
    <dgm:pt modelId="{8664B1A1-B15B-40A9-9075-BDE75B1EE5A1}" type="sibTrans" cxnId="{4B3CD3F9-02D4-4035-8442-DD56008C39BB}">
      <dgm:prSet/>
      <dgm:spPr/>
      <dgm:t>
        <a:bodyPr/>
        <a:lstStyle/>
        <a:p>
          <a:endParaRPr lang="en-GB"/>
        </a:p>
      </dgm:t>
    </dgm:pt>
    <dgm:pt modelId="{19624079-6807-4FFB-A7A8-F9ADD66EF105}" type="pres">
      <dgm:prSet presAssocID="{B8F8D4C9-FD8B-4BE6-B1E2-12B9C9CEDCEA}" presName="Name0" presStyleCnt="0">
        <dgm:presLayoutVars>
          <dgm:dir/>
          <dgm:animLvl val="lvl"/>
          <dgm:resizeHandles val="exact"/>
        </dgm:presLayoutVars>
      </dgm:prSet>
      <dgm:spPr/>
    </dgm:pt>
    <dgm:pt modelId="{900841D4-4EC5-43CA-8DC8-8BA794EADB6B}" type="pres">
      <dgm:prSet presAssocID="{2F628ADD-72D7-4946-8E2C-605589A1CDA3}" presName="linNode" presStyleCnt="0"/>
      <dgm:spPr/>
    </dgm:pt>
    <dgm:pt modelId="{ABB1057E-7E0F-41F8-928C-6F0C26781B18}" type="pres">
      <dgm:prSet presAssocID="{2F628ADD-72D7-4946-8E2C-605589A1CDA3}" presName="parentText" presStyleLbl="node1" presStyleIdx="0" presStyleCnt="5">
        <dgm:presLayoutVars>
          <dgm:chMax val="1"/>
          <dgm:bulletEnabled val="1"/>
        </dgm:presLayoutVars>
      </dgm:prSet>
      <dgm:spPr/>
    </dgm:pt>
    <dgm:pt modelId="{08B5A4BD-51D5-4A4D-8B00-994214AA6A02}" type="pres">
      <dgm:prSet presAssocID="{2F628ADD-72D7-4946-8E2C-605589A1CDA3}" presName="descendantText" presStyleLbl="alignAccFollowNode1" presStyleIdx="0" presStyleCnt="5">
        <dgm:presLayoutVars>
          <dgm:bulletEnabled val="1"/>
        </dgm:presLayoutVars>
      </dgm:prSet>
      <dgm:spPr/>
    </dgm:pt>
    <dgm:pt modelId="{5770D304-BC0D-48F1-B56D-E492EA9F9B6F}" type="pres">
      <dgm:prSet presAssocID="{1240C488-A508-418F-A02C-659614BD2CEB}" presName="sp" presStyleCnt="0"/>
      <dgm:spPr/>
    </dgm:pt>
    <dgm:pt modelId="{84C73CE9-AB5C-4B1C-80FC-E36E5C59B1F2}" type="pres">
      <dgm:prSet presAssocID="{E42F8071-AC0C-4800-8619-B8A23F5F549A}" presName="linNode" presStyleCnt="0"/>
      <dgm:spPr/>
    </dgm:pt>
    <dgm:pt modelId="{91D4A3DB-0B62-4935-AD2F-01AA171A52F7}" type="pres">
      <dgm:prSet presAssocID="{E42F8071-AC0C-4800-8619-B8A23F5F549A}" presName="parentText" presStyleLbl="node1" presStyleIdx="1" presStyleCnt="5">
        <dgm:presLayoutVars>
          <dgm:chMax val="1"/>
          <dgm:bulletEnabled val="1"/>
        </dgm:presLayoutVars>
      </dgm:prSet>
      <dgm:spPr/>
    </dgm:pt>
    <dgm:pt modelId="{23D8B7DB-9846-4127-A939-ACA97847FB18}" type="pres">
      <dgm:prSet presAssocID="{E42F8071-AC0C-4800-8619-B8A23F5F549A}" presName="descendantText" presStyleLbl="alignAccFollowNode1" presStyleIdx="1" presStyleCnt="5">
        <dgm:presLayoutVars>
          <dgm:bulletEnabled val="1"/>
        </dgm:presLayoutVars>
      </dgm:prSet>
      <dgm:spPr/>
    </dgm:pt>
    <dgm:pt modelId="{E111E2C9-7BC7-4614-AD51-7EBDF1BAC01C}" type="pres">
      <dgm:prSet presAssocID="{2CAD204A-DA6F-417D-9F33-795CD341B126}" presName="sp" presStyleCnt="0"/>
      <dgm:spPr/>
    </dgm:pt>
    <dgm:pt modelId="{64A8F71B-6CE2-4B6F-99D4-606BDB107047}" type="pres">
      <dgm:prSet presAssocID="{51E4C736-BD63-4650-8704-7E9467738049}" presName="linNode" presStyleCnt="0"/>
      <dgm:spPr/>
    </dgm:pt>
    <dgm:pt modelId="{C42BEE13-6595-4DAF-BC3D-A9E3B2225FA7}" type="pres">
      <dgm:prSet presAssocID="{51E4C736-BD63-4650-8704-7E9467738049}" presName="parentText" presStyleLbl="node1" presStyleIdx="2" presStyleCnt="5">
        <dgm:presLayoutVars>
          <dgm:chMax val="1"/>
          <dgm:bulletEnabled val="1"/>
        </dgm:presLayoutVars>
      </dgm:prSet>
      <dgm:spPr/>
    </dgm:pt>
    <dgm:pt modelId="{9A13CD6A-75C7-46B4-9D06-F79E2431B03A}" type="pres">
      <dgm:prSet presAssocID="{51E4C736-BD63-4650-8704-7E9467738049}" presName="descendantText" presStyleLbl="alignAccFollowNode1" presStyleIdx="2" presStyleCnt="5">
        <dgm:presLayoutVars>
          <dgm:bulletEnabled val="1"/>
        </dgm:presLayoutVars>
      </dgm:prSet>
      <dgm:spPr/>
    </dgm:pt>
    <dgm:pt modelId="{1CD04A03-1389-442D-B654-9D499E1DA890}" type="pres">
      <dgm:prSet presAssocID="{E14BBF86-FB2C-4017-BFB6-DA27A28CB76C}" presName="sp" presStyleCnt="0"/>
      <dgm:spPr/>
    </dgm:pt>
    <dgm:pt modelId="{819EDB9C-8F76-4ADF-962B-3A1E339B2F97}" type="pres">
      <dgm:prSet presAssocID="{9C7529AC-69AB-46EA-BC45-B6DC3FD6772D}" presName="linNode" presStyleCnt="0"/>
      <dgm:spPr/>
    </dgm:pt>
    <dgm:pt modelId="{9188E70A-9523-4402-8F21-FB3A5275C9E4}" type="pres">
      <dgm:prSet presAssocID="{9C7529AC-69AB-46EA-BC45-B6DC3FD6772D}" presName="parentText" presStyleLbl="node1" presStyleIdx="3" presStyleCnt="5">
        <dgm:presLayoutVars>
          <dgm:chMax val="1"/>
          <dgm:bulletEnabled val="1"/>
        </dgm:presLayoutVars>
      </dgm:prSet>
      <dgm:spPr/>
    </dgm:pt>
    <dgm:pt modelId="{DFC8DA19-D344-4C82-8CD3-3B38A9049D5E}" type="pres">
      <dgm:prSet presAssocID="{9C7529AC-69AB-46EA-BC45-B6DC3FD6772D}" presName="descendantText" presStyleLbl="alignAccFollowNode1" presStyleIdx="3" presStyleCnt="5">
        <dgm:presLayoutVars>
          <dgm:bulletEnabled val="1"/>
        </dgm:presLayoutVars>
      </dgm:prSet>
      <dgm:spPr/>
    </dgm:pt>
    <dgm:pt modelId="{71FF92BA-0EF9-4B5F-8F15-B0FF206F128B}" type="pres">
      <dgm:prSet presAssocID="{0AE65DB9-FF84-4E25-845A-6B3C5E11DC71}" presName="sp" presStyleCnt="0"/>
      <dgm:spPr/>
    </dgm:pt>
    <dgm:pt modelId="{F2120C62-BD62-426D-94F5-FF29D0351C7D}" type="pres">
      <dgm:prSet presAssocID="{66371280-8228-4838-95F5-3A76B616DC40}" presName="linNode" presStyleCnt="0"/>
      <dgm:spPr/>
    </dgm:pt>
    <dgm:pt modelId="{3FC75E3D-BFC7-470A-BF36-5AE3DA5BF2C9}" type="pres">
      <dgm:prSet presAssocID="{66371280-8228-4838-95F5-3A76B616DC40}" presName="parentText" presStyleLbl="node1" presStyleIdx="4" presStyleCnt="5">
        <dgm:presLayoutVars>
          <dgm:chMax val="1"/>
          <dgm:bulletEnabled val="1"/>
        </dgm:presLayoutVars>
      </dgm:prSet>
      <dgm:spPr/>
    </dgm:pt>
    <dgm:pt modelId="{E02D5A41-D6AE-40EF-AD66-6D54A9CFC9F2}" type="pres">
      <dgm:prSet presAssocID="{66371280-8228-4838-95F5-3A76B616DC40}" presName="descendantText" presStyleLbl="alignAccFollowNode1" presStyleIdx="4" presStyleCnt="5">
        <dgm:presLayoutVars>
          <dgm:bulletEnabled val="1"/>
        </dgm:presLayoutVars>
      </dgm:prSet>
      <dgm:spPr/>
    </dgm:pt>
  </dgm:ptLst>
  <dgm:cxnLst>
    <dgm:cxn modelId="{ECF3B001-64E8-4003-AE24-C8555A7C5A71}" type="presOf" srcId="{6179651D-B1B9-4919-A9A4-C21AB830B883}" destId="{E02D5A41-D6AE-40EF-AD66-6D54A9CFC9F2}" srcOrd="0" destOrd="0" presId="urn:microsoft.com/office/officeart/2005/8/layout/vList5"/>
    <dgm:cxn modelId="{12FDA805-7C2C-45AF-8932-451F49F59030}" srcId="{E42F8071-AC0C-4800-8619-B8A23F5F549A}" destId="{A9BD3F5B-BD0C-4950-A6B9-9A350D2128D5}" srcOrd="0" destOrd="0" parTransId="{53E06901-2CF7-432C-BC17-A677B9411742}" sibTransId="{65FA67B8-C172-4E43-89D7-550C2CE38268}"/>
    <dgm:cxn modelId="{84A21408-6943-4B5B-BCD4-815491652011}" srcId="{9C7529AC-69AB-46EA-BC45-B6DC3FD6772D}" destId="{B5769E78-61DC-4A84-A27E-2740BEA6BDAE}" srcOrd="0" destOrd="0" parTransId="{1111E248-3F47-4C58-B404-ABE9D6A6D62B}" sibTransId="{B2D9905C-0245-4883-92F3-78BE24F2EAED}"/>
    <dgm:cxn modelId="{D6777B0B-CD23-42AC-A084-FA5B3759EF41}" srcId="{B8F8D4C9-FD8B-4BE6-B1E2-12B9C9CEDCEA}" destId="{9C7529AC-69AB-46EA-BC45-B6DC3FD6772D}" srcOrd="3" destOrd="0" parTransId="{2DD3B781-8DAF-493E-8093-FD66A4A992CB}" sibTransId="{0AE65DB9-FF84-4E25-845A-6B3C5E11DC71}"/>
    <dgm:cxn modelId="{187C272F-01FC-4D50-93CD-2179BB147C64}" srcId="{B8F8D4C9-FD8B-4BE6-B1E2-12B9C9CEDCEA}" destId="{E42F8071-AC0C-4800-8619-B8A23F5F549A}" srcOrd="1" destOrd="0" parTransId="{1F5463D2-D46C-40AD-B7AE-196A5D6330FC}" sibTransId="{2CAD204A-DA6F-417D-9F33-795CD341B126}"/>
    <dgm:cxn modelId="{6B2C7135-9C3E-4839-9955-E90CD2E42C3A}" type="presOf" srcId="{E27DF903-3BDC-4021-A532-9FE462C820C7}" destId="{9A13CD6A-75C7-46B4-9D06-F79E2431B03A}" srcOrd="0" destOrd="0" presId="urn:microsoft.com/office/officeart/2005/8/layout/vList5"/>
    <dgm:cxn modelId="{D5111965-15E1-402F-BFB0-D80B9FD5A16C}" type="presOf" srcId="{9C7529AC-69AB-46EA-BC45-B6DC3FD6772D}" destId="{9188E70A-9523-4402-8F21-FB3A5275C9E4}" srcOrd="0" destOrd="0" presId="urn:microsoft.com/office/officeart/2005/8/layout/vList5"/>
    <dgm:cxn modelId="{E5589969-4683-4256-A5D4-7326C40EDA7C}" type="presOf" srcId="{2F628ADD-72D7-4946-8E2C-605589A1CDA3}" destId="{ABB1057E-7E0F-41F8-928C-6F0C26781B18}" srcOrd="0" destOrd="0" presId="urn:microsoft.com/office/officeart/2005/8/layout/vList5"/>
    <dgm:cxn modelId="{6B2A554C-B492-4E72-8075-E6B66673CD2D}" type="presOf" srcId="{E42F8071-AC0C-4800-8619-B8A23F5F549A}" destId="{91D4A3DB-0B62-4935-AD2F-01AA171A52F7}" srcOrd="0" destOrd="0" presId="urn:microsoft.com/office/officeart/2005/8/layout/vList5"/>
    <dgm:cxn modelId="{F7C6D375-DD2D-4459-8067-EDE094D12555}" srcId="{51E4C736-BD63-4650-8704-7E9467738049}" destId="{E27DF903-3BDC-4021-A532-9FE462C820C7}" srcOrd="0" destOrd="0" parTransId="{C396BA48-7C42-44B9-A56E-3094F7C20EF6}" sibTransId="{AD3B214E-0B74-463D-8F52-1DEE8CAAA5E4}"/>
    <dgm:cxn modelId="{1E8BA75A-6FEA-4878-8B1A-43161D7B04F3}" type="presOf" srcId="{B8F8D4C9-FD8B-4BE6-B1E2-12B9C9CEDCEA}" destId="{19624079-6807-4FFB-A7A8-F9ADD66EF105}" srcOrd="0" destOrd="0" presId="urn:microsoft.com/office/officeart/2005/8/layout/vList5"/>
    <dgm:cxn modelId="{CA6EA293-7523-4F4F-A23B-75EAC1B6C622}" srcId="{B8F8D4C9-FD8B-4BE6-B1E2-12B9C9CEDCEA}" destId="{2F628ADD-72D7-4946-8E2C-605589A1CDA3}" srcOrd="0" destOrd="0" parTransId="{9AA6151A-0BBB-47D4-BFBF-54CCF0C6B91A}" sibTransId="{1240C488-A508-418F-A02C-659614BD2CEB}"/>
    <dgm:cxn modelId="{9A68E899-34CB-47FD-91B0-85EC7E2EA2CB}" type="presOf" srcId="{D8AA1BFD-3103-4539-BEEA-B5238A62B60C}" destId="{08B5A4BD-51D5-4A4D-8B00-994214AA6A02}" srcOrd="0" destOrd="0" presId="urn:microsoft.com/office/officeart/2005/8/layout/vList5"/>
    <dgm:cxn modelId="{30FBB0A5-4941-48FB-9CEE-922AA4117318}" type="presOf" srcId="{B5769E78-61DC-4A84-A27E-2740BEA6BDAE}" destId="{DFC8DA19-D344-4C82-8CD3-3B38A9049D5E}" srcOrd="0" destOrd="0" presId="urn:microsoft.com/office/officeart/2005/8/layout/vList5"/>
    <dgm:cxn modelId="{68639FBA-1204-4779-A1BC-E1A9EA9EF43C}" srcId="{B8F8D4C9-FD8B-4BE6-B1E2-12B9C9CEDCEA}" destId="{51E4C736-BD63-4650-8704-7E9467738049}" srcOrd="2" destOrd="0" parTransId="{187F2C5B-C955-4BBF-BDE2-2F6C2B0A03BD}" sibTransId="{E14BBF86-FB2C-4017-BFB6-DA27A28CB76C}"/>
    <dgm:cxn modelId="{0C02F2BF-3533-4C3B-884A-4327985AD438}" type="presOf" srcId="{A9BD3F5B-BD0C-4950-A6B9-9A350D2128D5}" destId="{23D8B7DB-9846-4127-A939-ACA97847FB18}" srcOrd="0" destOrd="0" presId="urn:microsoft.com/office/officeart/2005/8/layout/vList5"/>
    <dgm:cxn modelId="{61BD34C9-40F5-4C10-9207-9A671E57BD11}" type="presOf" srcId="{66371280-8228-4838-95F5-3A76B616DC40}" destId="{3FC75E3D-BFC7-470A-BF36-5AE3DA5BF2C9}" srcOrd="0" destOrd="0" presId="urn:microsoft.com/office/officeart/2005/8/layout/vList5"/>
    <dgm:cxn modelId="{795B88F5-8142-4012-BF81-ACD92AFCE89C}" type="presOf" srcId="{51E4C736-BD63-4650-8704-7E9467738049}" destId="{C42BEE13-6595-4DAF-BC3D-A9E3B2225FA7}" srcOrd="0" destOrd="0" presId="urn:microsoft.com/office/officeart/2005/8/layout/vList5"/>
    <dgm:cxn modelId="{AD2587F6-3668-4AB2-9002-5B8DC29C89C3}" srcId="{2F628ADD-72D7-4946-8E2C-605589A1CDA3}" destId="{D8AA1BFD-3103-4539-BEEA-B5238A62B60C}" srcOrd="0" destOrd="0" parTransId="{E467A7DB-72AF-445D-AD05-87DD7EA6D6A7}" sibTransId="{A6DA584C-3A90-4DD2-9626-624DE6711080}"/>
    <dgm:cxn modelId="{4B3CD3F9-02D4-4035-8442-DD56008C39BB}" srcId="{66371280-8228-4838-95F5-3A76B616DC40}" destId="{6179651D-B1B9-4919-A9A4-C21AB830B883}" srcOrd="0" destOrd="0" parTransId="{7022C797-6C56-4EE9-BDFD-7411C81C1404}" sibTransId="{8664B1A1-B15B-40A9-9075-BDE75B1EE5A1}"/>
    <dgm:cxn modelId="{B8596EFE-CE49-4061-B317-83A526DEF626}" srcId="{B8F8D4C9-FD8B-4BE6-B1E2-12B9C9CEDCEA}" destId="{66371280-8228-4838-95F5-3A76B616DC40}" srcOrd="4" destOrd="0" parTransId="{9B74F1EF-46C7-46BC-89F4-17DAA4F8C6DA}" sibTransId="{4922A9EC-CD23-4D8B-B877-703E6692785D}"/>
    <dgm:cxn modelId="{F126849F-9567-4C0E-AB94-B439088E4613}" type="presParOf" srcId="{19624079-6807-4FFB-A7A8-F9ADD66EF105}" destId="{900841D4-4EC5-43CA-8DC8-8BA794EADB6B}" srcOrd="0" destOrd="0" presId="urn:microsoft.com/office/officeart/2005/8/layout/vList5"/>
    <dgm:cxn modelId="{7BB223ED-333E-4A89-84FB-23F2FEC4FA62}" type="presParOf" srcId="{900841D4-4EC5-43CA-8DC8-8BA794EADB6B}" destId="{ABB1057E-7E0F-41F8-928C-6F0C26781B18}" srcOrd="0" destOrd="0" presId="urn:microsoft.com/office/officeart/2005/8/layout/vList5"/>
    <dgm:cxn modelId="{BD6C50F9-9A7B-47AD-901C-C4C228456242}" type="presParOf" srcId="{900841D4-4EC5-43CA-8DC8-8BA794EADB6B}" destId="{08B5A4BD-51D5-4A4D-8B00-994214AA6A02}" srcOrd="1" destOrd="0" presId="urn:microsoft.com/office/officeart/2005/8/layout/vList5"/>
    <dgm:cxn modelId="{C8F3B384-751B-4B74-BBA9-0AF013212E97}" type="presParOf" srcId="{19624079-6807-4FFB-A7A8-F9ADD66EF105}" destId="{5770D304-BC0D-48F1-B56D-E492EA9F9B6F}" srcOrd="1" destOrd="0" presId="urn:microsoft.com/office/officeart/2005/8/layout/vList5"/>
    <dgm:cxn modelId="{D89C2CBC-34EC-41D2-AFD9-D76523C935E0}" type="presParOf" srcId="{19624079-6807-4FFB-A7A8-F9ADD66EF105}" destId="{84C73CE9-AB5C-4B1C-80FC-E36E5C59B1F2}" srcOrd="2" destOrd="0" presId="urn:microsoft.com/office/officeart/2005/8/layout/vList5"/>
    <dgm:cxn modelId="{48E5B192-9C32-42A2-9EE1-CCDC63DC1FAA}" type="presParOf" srcId="{84C73CE9-AB5C-4B1C-80FC-E36E5C59B1F2}" destId="{91D4A3DB-0B62-4935-AD2F-01AA171A52F7}" srcOrd="0" destOrd="0" presId="urn:microsoft.com/office/officeart/2005/8/layout/vList5"/>
    <dgm:cxn modelId="{F045AB99-2F05-4810-A335-5875CCF006B3}" type="presParOf" srcId="{84C73CE9-AB5C-4B1C-80FC-E36E5C59B1F2}" destId="{23D8B7DB-9846-4127-A939-ACA97847FB18}" srcOrd="1" destOrd="0" presId="urn:microsoft.com/office/officeart/2005/8/layout/vList5"/>
    <dgm:cxn modelId="{7A9D8176-F7E5-41BB-8F92-01C23037BB27}" type="presParOf" srcId="{19624079-6807-4FFB-A7A8-F9ADD66EF105}" destId="{E111E2C9-7BC7-4614-AD51-7EBDF1BAC01C}" srcOrd="3" destOrd="0" presId="urn:microsoft.com/office/officeart/2005/8/layout/vList5"/>
    <dgm:cxn modelId="{EEC93E7B-48E1-405E-894C-C91E2C2CBB97}" type="presParOf" srcId="{19624079-6807-4FFB-A7A8-F9ADD66EF105}" destId="{64A8F71B-6CE2-4B6F-99D4-606BDB107047}" srcOrd="4" destOrd="0" presId="urn:microsoft.com/office/officeart/2005/8/layout/vList5"/>
    <dgm:cxn modelId="{DF325A79-DAF3-4F32-B2D8-5BA0CD2F9E42}" type="presParOf" srcId="{64A8F71B-6CE2-4B6F-99D4-606BDB107047}" destId="{C42BEE13-6595-4DAF-BC3D-A9E3B2225FA7}" srcOrd="0" destOrd="0" presId="urn:microsoft.com/office/officeart/2005/8/layout/vList5"/>
    <dgm:cxn modelId="{F9566FAD-197C-4A6E-B1FE-F0ACB95D34E8}" type="presParOf" srcId="{64A8F71B-6CE2-4B6F-99D4-606BDB107047}" destId="{9A13CD6A-75C7-46B4-9D06-F79E2431B03A}" srcOrd="1" destOrd="0" presId="urn:microsoft.com/office/officeart/2005/8/layout/vList5"/>
    <dgm:cxn modelId="{74E2C892-003F-4217-9D1D-1C6808B67A66}" type="presParOf" srcId="{19624079-6807-4FFB-A7A8-F9ADD66EF105}" destId="{1CD04A03-1389-442D-B654-9D499E1DA890}" srcOrd="5" destOrd="0" presId="urn:microsoft.com/office/officeart/2005/8/layout/vList5"/>
    <dgm:cxn modelId="{FCED483E-950C-4C7D-9803-2489DB0DBD47}" type="presParOf" srcId="{19624079-6807-4FFB-A7A8-F9ADD66EF105}" destId="{819EDB9C-8F76-4ADF-962B-3A1E339B2F97}" srcOrd="6" destOrd="0" presId="urn:microsoft.com/office/officeart/2005/8/layout/vList5"/>
    <dgm:cxn modelId="{568A82D3-B8DD-4B0A-BD1C-0F0C94D8FA81}" type="presParOf" srcId="{819EDB9C-8F76-4ADF-962B-3A1E339B2F97}" destId="{9188E70A-9523-4402-8F21-FB3A5275C9E4}" srcOrd="0" destOrd="0" presId="urn:microsoft.com/office/officeart/2005/8/layout/vList5"/>
    <dgm:cxn modelId="{D1F26A27-748F-41BA-9AB7-D2E538529A6E}" type="presParOf" srcId="{819EDB9C-8F76-4ADF-962B-3A1E339B2F97}" destId="{DFC8DA19-D344-4C82-8CD3-3B38A9049D5E}" srcOrd="1" destOrd="0" presId="urn:microsoft.com/office/officeart/2005/8/layout/vList5"/>
    <dgm:cxn modelId="{E08A0C1F-45AB-426A-A8B4-24DAEFFB99A8}" type="presParOf" srcId="{19624079-6807-4FFB-A7A8-F9ADD66EF105}" destId="{71FF92BA-0EF9-4B5F-8F15-B0FF206F128B}" srcOrd="7" destOrd="0" presId="urn:microsoft.com/office/officeart/2005/8/layout/vList5"/>
    <dgm:cxn modelId="{A3A399B8-81E0-4621-934E-2FC2620726C3}" type="presParOf" srcId="{19624079-6807-4FFB-A7A8-F9ADD66EF105}" destId="{F2120C62-BD62-426D-94F5-FF29D0351C7D}" srcOrd="8" destOrd="0" presId="urn:microsoft.com/office/officeart/2005/8/layout/vList5"/>
    <dgm:cxn modelId="{7762B5E8-A472-44AE-B760-3664D9452BF4}" type="presParOf" srcId="{F2120C62-BD62-426D-94F5-FF29D0351C7D}" destId="{3FC75E3D-BFC7-470A-BF36-5AE3DA5BF2C9}" srcOrd="0" destOrd="0" presId="urn:microsoft.com/office/officeart/2005/8/layout/vList5"/>
    <dgm:cxn modelId="{226E65E4-A819-4DF5-B0AC-C50E48E9481D}" type="presParOf" srcId="{F2120C62-BD62-426D-94F5-FF29D0351C7D}" destId="{E02D5A41-D6AE-40EF-AD66-6D54A9CFC9F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70A48-8ACE-4A8A-AD2C-E704ED3F1E76}">
      <dsp:nvSpPr>
        <dsp:cNvPr id="0" name=""/>
        <dsp:cNvSpPr/>
      </dsp:nvSpPr>
      <dsp:spPr>
        <a:xfrm>
          <a:off x="0" y="0"/>
          <a:ext cx="8401080" cy="9138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b="1" kern="1200" dirty="0"/>
            <a:t>Personal Distress</a:t>
          </a:r>
        </a:p>
        <a:p>
          <a:pPr marL="171450" lvl="1" indent="-171450" algn="l" defTabSz="711200">
            <a:lnSpc>
              <a:spcPct val="90000"/>
            </a:lnSpc>
            <a:spcBef>
              <a:spcPct val="0"/>
            </a:spcBef>
            <a:spcAft>
              <a:spcPct val="15000"/>
            </a:spcAft>
            <a:buChar char="•"/>
          </a:pPr>
          <a:r>
            <a:rPr lang="en-GB" sz="1600" kern="1200" dirty="0"/>
            <a:t>Suffering Psychological distress</a:t>
          </a:r>
        </a:p>
      </dsp:txBody>
      <dsp:txXfrm>
        <a:off x="1771602" y="0"/>
        <a:ext cx="6629477" cy="913869"/>
      </dsp:txXfrm>
    </dsp:sp>
    <dsp:sp modelId="{7E7149E4-3793-47D7-9C98-1E5298BC8B21}">
      <dsp:nvSpPr>
        <dsp:cNvPr id="0" name=""/>
        <dsp:cNvSpPr/>
      </dsp:nvSpPr>
      <dsp:spPr>
        <a:xfrm>
          <a:off x="322433" y="9679"/>
          <a:ext cx="1218122" cy="89450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646DA9-609A-432D-8C31-F345FD8643A2}">
      <dsp:nvSpPr>
        <dsp:cNvPr id="0" name=""/>
        <dsp:cNvSpPr/>
      </dsp:nvSpPr>
      <dsp:spPr>
        <a:xfrm>
          <a:off x="0" y="1040765"/>
          <a:ext cx="8401080" cy="913869"/>
        </a:xfrm>
        <a:prstGeom prst="roundRect">
          <a:avLst>
            <a:gd name="adj" fmla="val 10000"/>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GB" sz="2100" b="1" kern="1200" dirty="0"/>
            <a:t>Observer Distress</a:t>
          </a:r>
        </a:p>
        <a:p>
          <a:pPr marL="171450" lvl="1" indent="-171450" algn="l" defTabSz="711200">
            <a:lnSpc>
              <a:spcPct val="90000"/>
            </a:lnSpc>
            <a:spcBef>
              <a:spcPct val="0"/>
            </a:spcBef>
            <a:spcAft>
              <a:spcPct val="15000"/>
            </a:spcAft>
            <a:buChar char="•"/>
          </a:pPr>
          <a:r>
            <a:rPr lang="en-GB" sz="1600" kern="1200" dirty="0"/>
            <a:t>Causes discomfort to others</a:t>
          </a:r>
        </a:p>
      </dsp:txBody>
      <dsp:txXfrm>
        <a:off x="1771602" y="1040765"/>
        <a:ext cx="6629477" cy="913869"/>
      </dsp:txXfrm>
    </dsp:sp>
    <dsp:sp modelId="{18E6C470-B3E2-4CBD-86A9-4433DDD6D39B}">
      <dsp:nvSpPr>
        <dsp:cNvPr id="0" name=""/>
        <dsp:cNvSpPr/>
      </dsp:nvSpPr>
      <dsp:spPr>
        <a:xfrm>
          <a:off x="322433" y="1005256"/>
          <a:ext cx="1218122" cy="984887"/>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06D65B-F8AA-4D5A-86A7-527A2994ED3E}">
      <dsp:nvSpPr>
        <dsp:cNvPr id="0" name=""/>
        <dsp:cNvSpPr/>
      </dsp:nvSpPr>
      <dsp:spPr>
        <a:xfrm>
          <a:off x="0" y="2081530"/>
          <a:ext cx="8401080" cy="91386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Maladaptive Behaviour</a:t>
          </a:r>
        </a:p>
        <a:p>
          <a:pPr marL="114300" lvl="1" indent="-114300" algn="l" defTabSz="622300">
            <a:lnSpc>
              <a:spcPct val="90000"/>
            </a:lnSpc>
            <a:spcBef>
              <a:spcPct val="0"/>
            </a:spcBef>
            <a:spcAft>
              <a:spcPct val="15000"/>
            </a:spcAft>
            <a:buChar char="•"/>
          </a:pPr>
          <a:r>
            <a:rPr lang="en-GB" sz="1400" kern="1200" dirty="0"/>
            <a:t>Behaviour interferes with ability to cope with normal life</a:t>
          </a:r>
        </a:p>
        <a:p>
          <a:pPr marL="114300" lvl="1" indent="-114300" algn="l" defTabSz="622300">
            <a:lnSpc>
              <a:spcPct val="90000"/>
            </a:lnSpc>
            <a:spcBef>
              <a:spcPct val="0"/>
            </a:spcBef>
            <a:spcAft>
              <a:spcPct val="15000"/>
            </a:spcAft>
            <a:buChar char="•"/>
          </a:pPr>
          <a:r>
            <a:rPr lang="en-GB" sz="1400" kern="1200" dirty="0"/>
            <a:t>Maladaptive or dysfunctional</a:t>
          </a:r>
        </a:p>
      </dsp:txBody>
      <dsp:txXfrm>
        <a:off x="1771602" y="2081530"/>
        <a:ext cx="6629477" cy="913869"/>
      </dsp:txXfrm>
    </dsp:sp>
    <dsp:sp modelId="{412145C1-C818-4891-86EB-DD534C348AD1}">
      <dsp:nvSpPr>
        <dsp:cNvPr id="0" name=""/>
        <dsp:cNvSpPr/>
      </dsp:nvSpPr>
      <dsp:spPr>
        <a:xfrm>
          <a:off x="249638" y="2112682"/>
          <a:ext cx="1363713" cy="851565"/>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270E0C-6E0E-45EC-B416-F36C9D86DC38}">
      <dsp:nvSpPr>
        <dsp:cNvPr id="0" name=""/>
        <dsp:cNvSpPr/>
      </dsp:nvSpPr>
      <dsp:spPr>
        <a:xfrm>
          <a:off x="0" y="3114225"/>
          <a:ext cx="8401080" cy="913869"/>
        </a:xfrm>
        <a:prstGeom prst="roundRect">
          <a:avLst>
            <a:gd name="adj" fmla="val 10000"/>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Unpredictable Behaviour</a:t>
          </a:r>
        </a:p>
        <a:p>
          <a:pPr marL="171450" lvl="1" indent="-171450" algn="l" defTabSz="711200">
            <a:lnSpc>
              <a:spcPct val="90000"/>
            </a:lnSpc>
            <a:spcBef>
              <a:spcPct val="0"/>
            </a:spcBef>
            <a:spcAft>
              <a:spcPct val="15000"/>
            </a:spcAft>
            <a:buChar char="•"/>
          </a:pPr>
          <a:r>
            <a:rPr lang="en-GB" sz="1600" kern="1200" dirty="0"/>
            <a:t>Behaviour that doesn’t fit the situation, or is unexpected and uncontrolled</a:t>
          </a:r>
        </a:p>
      </dsp:txBody>
      <dsp:txXfrm>
        <a:off x="1771602" y="3114225"/>
        <a:ext cx="6629477" cy="913869"/>
      </dsp:txXfrm>
    </dsp:sp>
    <dsp:sp modelId="{9B227BC5-EBAD-46C9-AE65-393E280766A8}">
      <dsp:nvSpPr>
        <dsp:cNvPr id="0" name=""/>
        <dsp:cNvSpPr/>
      </dsp:nvSpPr>
      <dsp:spPr>
        <a:xfrm>
          <a:off x="463949" y="3086787"/>
          <a:ext cx="935090" cy="968745"/>
        </a:xfrm>
        <a:prstGeom prst="roundRect">
          <a:avLst>
            <a:gd name="adj" fmla="val 10000"/>
          </a:avLst>
        </a:prstGeom>
        <a:blipFill rotWithShape="0">
          <a:blip xmlns:r="http://schemas.openxmlformats.org/officeDocument/2006/relationships" r:embed="rId4"/>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4438CB-BFDC-4C2D-A01C-22C7997D3251}">
      <dsp:nvSpPr>
        <dsp:cNvPr id="0" name=""/>
        <dsp:cNvSpPr/>
      </dsp:nvSpPr>
      <dsp:spPr>
        <a:xfrm>
          <a:off x="0" y="4151989"/>
          <a:ext cx="8401080" cy="91386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Irrational Behaviour</a:t>
          </a:r>
        </a:p>
        <a:p>
          <a:pPr marL="171450" lvl="1" indent="-171450" algn="l" defTabSz="711200">
            <a:lnSpc>
              <a:spcPct val="90000"/>
            </a:lnSpc>
            <a:spcBef>
              <a:spcPct val="0"/>
            </a:spcBef>
            <a:spcAft>
              <a:spcPct val="15000"/>
            </a:spcAft>
            <a:buChar char="•"/>
          </a:pPr>
          <a:r>
            <a:rPr lang="en-GB" sz="1600" kern="1200" dirty="0"/>
            <a:t>Behaviour that doesn’t make sense to others</a:t>
          </a:r>
        </a:p>
      </dsp:txBody>
      <dsp:txXfrm>
        <a:off x="1771602" y="4151989"/>
        <a:ext cx="6629477" cy="913869"/>
      </dsp:txXfrm>
    </dsp:sp>
    <dsp:sp modelId="{2694CB0C-0825-4C94-9E3F-873A2CCF7656}">
      <dsp:nvSpPr>
        <dsp:cNvPr id="0" name=""/>
        <dsp:cNvSpPr/>
      </dsp:nvSpPr>
      <dsp:spPr>
        <a:xfrm>
          <a:off x="462958" y="4146919"/>
          <a:ext cx="937073" cy="924009"/>
        </a:xfrm>
        <a:prstGeom prst="roundRect">
          <a:avLst>
            <a:gd name="adj" fmla="val 10000"/>
          </a:avLst>
        </a:prstGeom>
        <a:blipFill rotWithShape="0">
          <a:blip xmlns:r="http://schemas.openxmlformats.org/officeDocument/2006/relationships" r:embed="rId5"/>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5A4BD-51D5-4A4D-8B00-994214AA6A02}">
      <dsp:nvSpPr>
        <dsp:cNvPr id="0" name=""/>
        <dsp:cNvSpPr/>
      </dsp:nvSpPr>
      <dsp:spPr>
        <a:xfrm rot="5400000">
          <a:off x="5248282" y="-2196676"/>
          <a:ext cx="695690" cy="5266944"/>
        </a:xfrm>
        <a:prstGeom prst="round2Same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82880" bIns="9144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Individual should be in touch with their own identity and feelings</a:t>
          </a:r>
        </a:p>
      </dsp:txBody>
      <dsp:txXfrm rot="-5400000">
        <a:off x="2962656" y="122911"/>
        <a:ext cx="5232983" cy="627768"/>
      </dsp:txXfrm>
    </dsp:sp>
    <dsp:sp modelId="{ABB1057E-7E0F-41F8-928C-6F0C26781B18}">
      <dsp:nvSpPr>
        <dsp:cNvPr id="0" name=""/>
        <dsp:cNvSpPr/>
      </dsp:nvSpPr>
      <dsp:spPr>
        <a:xfrm>
          <a:off x="0" y="1988"/>
          <a:ext cx="2962656" cy="86961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kern="1200" dirty="0"/>
            <a:t>Strong sense of self-identity</a:t>
          </a:r>
        </a:p>
      </dsp:txBody>
      <dsp:txXfrm>
        <a:off x="42451" y="44439"/>
        <a:ext cx="2877754" cy="784710"/>
      </dsp:txXfrm>
    </dsp:sp>
    <dsp:sp modelId="{23D8B7DB-9846-4127-A939-ACA97847FB18}">
      <dsp:nvSpPr>
        <dsp:cNvPr id="0" name=""/>
        <dsp:cNvSpPr/>
      </dsp:nvSpPr>
      <dsp:spPr>
        <a:xfrm rot="5400000">
          <a:off x="5248282" y="-1283583"/>
          <a:ext cx="695690" cy="5266944"/>
        </a:xfrm>
        <a:prstGeom prst="round2SameRect">
          <a:avLst/>
        </a:prstGeom>
        <a:solidFill>
          <a:schemeClr val="accent5">
            <a:tint val="40000"/>
            <a:alpha val="90000"/>
            <a:hueOff val="-2685120"/>
            <a:satOff val="12063"/>
            <a:lumOff val="829"/>
            <a:alphaOff val="0"/>
          </a:schemeClr>
        </a:solidFill>
        <a:ln w="25400" cap="flat" cmpd="sng" algn="ctr">
          <a:solidFill>
            <a:schemeClr val="accent5">
              <a:tint val="40000"/>
              <a:alpha val="90000"/>
              <a:hueOff val="-2685120"/>
              <a:satOff val="12063"/>
              <a:lumOff val="8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82880" bIns="9144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Individual should be resistant to stress and it’s negative effects</a:t>
          </a:r>
        </a:p>
      </dsp:txBody>
      <dsp:txXfrm rot="-5400000">
        <a:off x="2962656" y="1036004"/>
        <a:ext cx="5232983" cy="627768"/>
      </dsp:txXfrm>
    </dsp:sp>
    <dsp:sp modelId="{91D4A3DB-0B62-4935-AD2F-01AA171A52F7}">
      <dsp:nvSpPr>
        <dsp:cNvPr id="0" name=""/>
        <dsp:cNvSpPr/>
      </dsp:nvSpPr>
      <dsp:spPr>
        <a:xfrm>
          <a:off x="0" y="915082"/>
          <a:ext cx="2962656" cy="869612"/>
        </a:xfrm>
        <a:prstGeom prst="round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kern="1200" dirty="0"/>
            <a:t>Resistant to stress</a:t>
          </a:r>
        </a:p>
      </dsp:txBody>
      <dsp:txXfrm>
        <a:off x="42451" y="957533"/>
        <a:ext cx="2877754" cy="784710"/>
      </dsp:txXfrm>
    </dsp:sp>
    <dsp:sp modelId="{9A13CD6A-75C7-46B4-9D06-F79E2431B03A}">
      <dsp:nvSpPr>
        <dsp:cNvPr id="0" name=""/>
        <dsp:cNvSpPr/>
      </dsp:nvSpPr>
      <dsp:spPr>
        <a:xfrm rot="5400000">
          <a:off x="5248282" y="-370490"/>
          <a:ext cx="695690" cy="5266944"/>
        </a:xfrm>
        <a:prstGeom prst="round2SameRect">
          <a:avLst/>
        </a:prstGeom>
        <a:solidFill>
          <a:schemeClr val="accent5">
            <a:tint val="40000"/>
            <a:alpha val="90000"/>
            <a:hueOff val="-5370241"/>
            <a:satOff val="24126"/>
            <a:lumOff val="1658"/>
            <a:alphaOff val="0"/>
          </a:schemeClr>
        </a:solidFill>
        <a:ln w="25400" cap="flat" cmpd="sng" algn="ctr">
          <a:solidFill>
            <a:schemeClr val="accent5">
              <a:tint val="40000"/>
              <a:alpha val="90000"/>
              <a:hueOff val="-5370241"/>
              <a:satOff val="24126"/>
              <a:lumOff val="16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82880" bIns="9144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t>Individual should be focussed on the future and fulfilling their potential</a:t>
          </a:r>
        </a:p>
      </dsp:txBody>
      <dsp:txXfrm rot="-5400000">
        <a:off x="2962656" y="1949097"/>
        <a:ext cx="5232983" cy="627768"/>
      </dsp:txXfrm>
    </dsp:sp>
    <dsp:sp modelId="{C42BEE13-6595-4DAF-BC3D-A9E3B2225FA7}">
      <dsp:nvSpPr>
        <dsp:cNvPr id="0" name=""/>
        <dsp:cNvSpPr/>
      </dsp:nvSpPr>
      <dsp:spPr>
        <a:xfrm>
          <a:off x="0" y="1828175"/>
          <a:ext cx="2962656" cy="869612"/>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kern="1200" dirty="0"/>
            <a:t>Self-actualisation</a:t>
          </a:r>
        </a:p>
      </dsp:txBody>
      <dsp:txXfrm>
        <a:off x="42451" y="1870626"/>
        <a:ext cx="2877754" cy="784710"/>
      </dsp:txXfrm>
    </dsp:sp>
    <dsp:sp modelId="{DFC8DA19-D344-4C82-8CD3-3B38A9049D5E}">
      <dsp:nvSpPr>
        <dsp:cNvPr id="0" name=""/>
        <dsp:cNvSpPr/>
      </dsp:nvSpPr>
      <dsp:spPr>
        <a:xfrm rot="5400000">
          <a:off x="5248282" y="542602"/>
          <a:ext cx="695690" cy="5266944"/>
        </a:xfrm>
        <a:prstGeom prst="round2SameRect">
          <a:avLst/>
        </a:prstGeom>
        <a:solidFill>
          <a:schemeClr val="accent5">
            <a:tint val="40000"/>
            <a:alpha val="90000"/>
            <a:hueOff val="-8055361"/>
            <a:satOff val="36190"/>
            <a:lumOff val="2488"/>
            <a:alphaOff val="0"/>
          </a:schemeClr>
        </a:solidFill>
        <a:ln w="25400" cap="flat" cmpd="sng" algn="ctr">
          <a:solidFill>
            <a:schemeClr val="accent5">
              <a:tint val="40000"/>
              <a:alpha val="90000"/>
              <a:hueOff val="-8055361"/>
              <a:satOff val="36190"/>
              <a:lumOff val="24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91440" rIns="182880" bIns="9144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t>Individual should be able to function independently, recognising own needs with an accurate perception of reality</a:t>
          </a:r>
        </a:p>
      </dsp:txBody>
      <dsp:txXfrm rot="-5400000">
        <a:off x="2962656" y="2862190"/>
        <a:ext cx="5232983" cy="627768"/>
      </dsp:txXfrm>
    </dsp:sp>
    <dsp:sp modelId="{9188E70A-9523-4402-8F21-FB3A5275C9E4}">
      <dsp:nvSpPr>
        <dsp:cNvPr id="0" name=""/>
        <dsp:cNvSpPr/>
      </dsp:nvSpPr>
      <dsp:spPr>
        <a:xfrm>
          <a:off x="0" y="2741268"/>
          <a:ext cx="2962656" cy="869612"/>
        </a:xfrm>
        <a:prstGeom prst="round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kern="1200" dirty="0"/>
            <a:t>Autonomy</a:t>
          </a:r>
        </a:p>
      </dsp:txBody>
      <dsp:txXfrm>
        <a:off x="42451" y="2783719"/>
        <a:ext cx="2877754" cy="784710"/>
      </dsp:txXfrm>
    </dsp:sp>
    <dsp:sp modelId="{E02D5A41-D6AE-40EF-AD66-6D54A9CFC9F2}">
      <dsp:nvSpPr>
        <dsp:cNvPr id="0" name=""/>
        <dsp:cNvSpPr/>
      </dsp:nvSpPr>
      <dsp:spPr>
        <a:xfrm rot="5400000">
          <a:off x="5248282" y="1455695"/>
          <a:ext cx="695690" cy="5266944"/>
        </a:xfrm>
        <a:prstGeom prst="round2Same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Individual should show understanding towards others</a:t>
          </a:r>
        </a:p>
      </dsp:txBody>
      <dsp:txXfrm rot="-5400000">
        <a:off x="2962656" y="3775283"/>
        <a:ext cx="5232983" cy="627768"/>
      </dsp:txXfrm>
    </dsp:sp>
    <dsp:sp modelId="{3FC75E3D-BFC7-470A-BF36-5AE3DA5BF2C9}">
      <dsp:nvSpPr>
        <dsp:cNvPr id="0" name=""/>
        <dsp:cNvSpPr/>
      </dsp:nvSpPr>
      <dsp:spPr>
        <a:xfrm>
          <a:off x="0" y="3654361"/>
          <a:ext cx="2962656" cy="869612"/>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GB" sz="2100" kern="1200" dirty="0"/>
            <a:t>Empathy</a:t>
          </a:r>
        </a:p>
      </dsp:txBody>
      <dsp:txXfrm>
        <a:off x="42451" y="3696812"/>
        <a:ext cx="2877754" cy="784710"/>
      </dsp:txXfrm>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A31BB3-859D-4652-B366-C75F426C305C}" type="datetimeFigureOut">
              <a:rPr lang="en-GB" smtClean="0"/>
              <a:t>02/02/2021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ABBF96-C496-41DC-BBC8-4F2C3D587E93}" type="slidenum">
              <a:rPr lang="en-GB" smtClean="0"/>
              <a:t>‹#›</a:t>
            </a:fld>
            <a:endParaRPr lang="en-GB"/>
          </a:p>
        </p:txBody>
      </p:sp>
    </p:spTree>
    <p:extLst>
      <p:ext uri="{BB962C8B-B14F-4D97-AF65-F5344CB8AC3E}">
        <p14:creationId xmlns:p14="http://schemas.microsoft.com/office/powerpoint/2010/main" val="2199280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6A47D6D-8153-44A3-B7A4-6474BD740F17}" type="datetimeFigureOut">
              <a:rPr lang="en-US" smtClean="0"/>
              <a:pPr/>
              <a:t>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A47D6D-8153-44A3-B7A4-6474BD740F17}" type="datetimeFigureOut">
              <a:rPr lang="en-US" smtClean="0"/>
              <a:pPr/>
              <a:t>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A47D6D-8153-44A3-B7A4-6474BD740F17}" type="datetimeFigureOut">
              <a:rPr lang="en-US" smtClean="0"/>
              <a:pPr/>
              <a:t>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6A47D6D-8153-44A3-B7A4-6474BD740F17}" type="datetimeFigureOut">
              <a:rPr lang="en-US" smtClean="0"/>
              <a:pPr/>
              <a:t>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A47D6D-8153-44A3-B7A4-6474BD740F17}" type="datetimeFigureOut">
              <a:rPr lang="en-US" smtClean="0"/>
              <a:pPr/>
              <a:t>2/2/2021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6A47D6D-8153-44A3-B7A4-6474BD740F17}" type="datetimeFigureOut">
              <a:rPr lang="en-US" smtClean="0"/>
              <a:pPr/>
              <a:t>2/2/2021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6A47D6D-8153-44A3-B7A4-6474BD740F17}" type="datetimeFigureOut">
              <a:rPr lang="en-US" smtClean="0"/>
              <a:pPr/>
              <a:t>2/2/2021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6A47D6D-8153-44A3-B7A4-6474BD740F17}" type="datetimeFigureOut">
              <a:rPr lang="en-US" smtClean="0"/>
              <a:pPr/>
              <a:t>2/2/2021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47D6D-8153-44A3-B7A4-6474BD740F17}" type="datetimeFigureOut">
              <a:rPr lang="en-US" smtClean="0"/>
              <a:pPr/>
              <a:t>2/2/2021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A47D6D-8153-44A3-B7A4-6474BD740F17}" type="datetimeFigureOut">
              <a:rPr lang="en-US" smtClean="0"/>
              <a:pPr/>
              <a:t>2/2/2021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A47D6D-8153-44A3-B7A4-6474BD740F17}" type="datetimeFigureOut">
              <a:rPr lang="en-US" smtClean="0"/>
              <a:pPr/>
              <a:t>2/2/2021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FFAECE-4B38-4E3F-A906-1DA1A93F8C7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47D6D-8153-44A3-B7A4-6474BD740F17}" type="datetimeFigureOut">
              <a:rPr lang="en-US" smtClean="0"/>
              <a:pPr/>
              <a:t>2/2/2021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FAECE-4B38-4E3F-A906-1DA1A93F8C7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6_WAmt3cMd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1.xml"/><Relationship Id="rId7" Type="http://schemas.openxmlformats.org/officeDocument/2006/relationships/hyperlink" Target="http://images.google.co.uk/imgres?imgurl=http://www.lexington1.net/gps/HairScreenBean.gif&amp;imgrefurl=http://www.lexington1.net/gps/nurse.htm&amp;usg=__y80s81EzzSInkWRgvljc-QI5N_c=&amp;h=331&amp;w=271&amp;sz=3&amp;hl=en&amp;start=3&amp;itbs=1&amp;tbnid=4rImRHU6gwYzyM:&amp;tbnh=119&amp;tbnw=97&amp;prev=/images?q=screen+bean&amp;hl=en&amp;safe=active&amp;gbv=2&amp;tbs=isch:1"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Abnormality</a:t>
            </a:r>
          </a:p>
        </p:txBody>
      </p:sp>
      <p:sp>
        <p:nvSpPr>
          <p:cNvPr id="3" name="Subtitle 2"/>
          <p:cNvSpPr>
            <a:spLocks noGrp="1"/>
          </p:cNvSpPr>
          <p:nvPr>
            <p:ph type="subTitle" idx="1"/>
          </p:nvPr>
        </p:nvSpPr>
        <p:spPr>
          <a:xfrm>
            <a:off x="1371600" y="3886200"/>
            <a:ext cx="6400800" cy="2567136"/>
          </a:xfrm>
        </p:spPr>
        <p:txBody>
          <a:bodyPr>
            <a:normAutofit fontScale="85000" lnSpcReduction="20000"/>
          </a:bodyPr>
          <a:lstStyle/>
          <a:p>
            <a:r>
              <a:rPr lang="en-GB" b="1" dirty="0"/>
              <a:t>Definitions:</a:t>
            </a:r>
          </a:p>
          <a:p>
            <a:pPr marL="514350" indent="-514350">
              <a:buFont typeface="+mj-lt"/>
              <a:buAutoNum type="arabicPeriod"/>
            </a:pPr>
            <a:r>
              <a:rPr lang="en-GB" dirty="0"/>
              <a:t>Deviation from Social Norms</a:t>
            </a:r>
          </a:p>
          <a:p>
            <a:pPr marL="514350" indent="-514350">
              <a:buFont typeface="+mj-lt"/>
              <a:buAutoNum type="arabicPeriod"/>
            </a:pPr>
            <a:r>
              <a:rPr lang="en-GB" dirty="0"/>
              <a:t>Failure to Function Adequately</a:t>
            </a:r>
          </a:p>
          <a:p>
            <a:pPr marL="514350" indent="-514350">
              <a:buFont typeface="+mj-lt"/>
              <a:buAutoNum type="arabicPeriod"/>
            </a:pPr>
            <a:r>
              <a:rPr lang="en-GB" dirty="0"/>
              <a:t>Deviation from Ideal Mental Health</a:t>
            </a:r>
          </a:p>
          <a:p>
            <a:pPr marL="514350" indent="-514350">
              <a:buFont typeface="+mj-lt"/>
              <a:buAutoNum type="arabicPeriod"/>
            </a:pPr>
            <a:r>
              <a:rPr lang="en-GB" dirty="0"/>
              <a:t>Statistical Infrequency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wrong with it?</a:t>
            </a:r>
          </a:p>
        </p:txBody>
      </p:sp>
      <p:sp>
        <p:nvSpPr>
          <p:cNvPr id="3" name="Content Placeholder 2"/>
          <p:cNvSpPr>
            <a:spLocks noGrp="1"/>
          </p:cNvSpPr>
          <p:nvPr>
            <p:ph idx="1"/>
          </p:nvPr>
        </p:nvSpPr>
        <p:spPr/>
        <p:txBody>
          <a:bodyPr/>
          <a:lstStyle/>
          <a:p>
            <a:endParaRPr lang="en-GB" dirty="0"/>
          </a:p>
        </p:txBody>
      </p:sp>
      <p:sp>
        <p:nvSpPr>
          <p:cNvPr id="6" name="Rectangle 5"/>
          <p:cNvSpPr/>
          <p:nvPr/>
        </p:nvSpPr>
        <p:spPr>
          <a:xfrm>
            <a:off x="428596" y="1571612"/>
            <a:ext cx="8286808" cy="114300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Use the A03 cards to discuss with the person next to you potential problems with the FFA definition</a:t>
            </a:r>
          </a:p>
        </p:txBody>
      </p:sp>
      <p:sp>
        <p:nvSpPr>
          <p:cNvPr id="5" name="Oval 4"/>
          <p:cNvSpPr/>
          <p:nvPr/>
        </p:nvSpPr>
        <p:spPr>
          <a:xfrm>
            <a:off x="714348" y="2928934"/>
            <a:ext cx="2214578" cy="185738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Could there be other reasons for someone failing to function?</a:t>
            </a:r>
          </a:p>
        </p:txBody>
      </p:sp>
      <p:sp>
        <p:nvSpPr>
          <p:cNvPr id="9" name="Oval 8"/>
          <p:cNvSpPr/>
          <p:nvPr/>
        </p:nvSpPr>
        <p:spPr>
          <a:xfrm>
            <a:off x="3286116" y="4214818"/>
            <a:ext cx="2214578" cy="185738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Can people still function normally with an abnormality?</a:t>
            </a:r>
          </a:p>
        </p:txBody>
      </p:sp>
      <p:sp>
        <p:nvSpPr>
          <p:cNvPr id="10" name="Oval 9"/>
          <p:cNvSpPr/>
          <p:nvPr/>
        </p:nvSpPr>
        <p:spPr>
          <a:xfrm>
            <a:off x="5643570" y="2928934"/>
            <a:ext cx="2214578" cy="185738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dirty="0"/>
              <a:t>What if the behaviour is desirable?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FFA – Limitations (A03)</a:t>
            </a:r>
          </a:p>
        </p:txBody>
      </p:sp>
      <p:sp>
        <p:nvSpPr>
          <p:cNvPr id="4" name="Rounded Rectangle 3"/>
          <p:cNvSpPr/>
          <p:nvPr/>
        </p:nvSpPr>
        <p:spPr>
          <a:xfrm>
            <a:off x="357158" y="1285860"/>
            <a:ext cx="8572560" cy="1214446"/>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rtlCol="0" anchor="ctr"/>
          <a:lstStyle/>
          <a:p>
            <a:r>
              <a:rPr lang="en-GB" sz="2400" b="1" dirty="0"/>
              <a:t>P – </a:t>
            </a:r>
            <a:r>
              <a:rPr lang="en-GB" sz="2400" dirty="0"/>
              <a:t>Failing to function does not always indicate the presence of a psychological abnormality</a:t>
            </a:r>
            <a:endParaRPr lang="en-GB" sz="2400" b="1" dirty="0"/>
          </a:p>
        </p:txBody>
      </p:sp>
      <p:sp>
        <p:nvSpPr>
          <p:cNvPr id="6" name="Rounded Rectangle 5"/>
          <p:cNvSpPr/>
          <p:nvPr/>
        </p:nvSpPr>
        <p:spPr>
          <a:xfrm>
            <a:off x="357158" y="2643182"/>
            <a:ext cx="8572560" cy="157790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GB" sz="2400" b="1" dirty="0"/>
              <a:t>E – </a:t>
            </a:r>
            <a:r>
              <a:rPr lang="en-GB" sz="2400" dirty="0"/>
              <a:t>For example in the current economic climate someone might struggle to hold down/get a job because of limited availability rather than a psychological abnormality</a:t>
            </a:r>
            <a:endParaRPr lang="en-GB" sz="2400" b="1" dirty="0"/>
          </a:p>
        </p:txBody>
      </p:sp>
      <p:sp>
        <p:nvSpPr>
          <p:cNvPr id="8" name="Rounded Rectangle 7"/>
          <p:cNvSpPr/>
          <p:nvPr/>
        </p:nvSpPr>
        <p:spPr>
          <a:xfrm>
            <a:off x="357158" y="4365104"/>
            <a:ext cx="8572560" cy="2207168"/>
          </a:xfrm>
          <a:prstGeom prst="roundRect">
            <a:avLst/>
          </a:prstGeom>
          <a:solidFill>
            <a:srgbClr val="00CC00"/>
          </a:solidFill>
        </p:spPr>
        <p:style>
          <a:lnRef idx="0">
            <a:schemeClr val="accent4"/>
          </a:lnRef>
          <a:fillRef idx="3">
            <a:schemeClr val="accent4"/>
          </a:fillRef>
          <a:effectRef idx="3">
            <a:schemeClr val="accent4"/>
          </a:effectRef>
          <a:fontRef idx="minor">
            <a:schemeClr val="lt1"/>
          </a:fontRef>
        </p:style>
        <p:txBody>
          <a:bodyPr rtlCol="0" anchor="ctr"/>
          <a:lstStyle/>
          <a:p>
            <a:r>
              <a:rPr lang="en-GB" sz="2400" b="1" dirty="0"/>
              <a:t>E – </a:t>
            </a:r>
            <a:r>
              <a:rPr lang="en-GB" sz="2400" dirty="0"/>
              <a:t>This is a limitation as environmental factors may cause a failure to function rather than any psychological abnormality and this therefore questions the validity of using this definition to identify abnormality.</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FFA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rtlCol="0" anchor="ctr"/>
          <a:lstStyle/>
          <a:p>
            <a:r>
              <a:rPr lang="en-GB" sz="2400" b="1" dirty="0"/>
              <a:t>P – </a:t>
            </a:r>
            <a:r>
              <a:rPr lang="en-GB" sz="2400" dirty="0"/>
              <a:t>The presence of an abnormality doesn’t always result in a failure to function</a:t>
            </a:r>
            <a:endParaRPr lang="en-GB" sz="2400" b="1" dirty="0"/>
          </a:p>
        </p:txBody>
      </p:sp>
      <p:sp>
        <p:nvSpPr>
          <p:cNvPr id="6" name="Rounded Rectangle 5"/>
          <p:cNvSpPr/>
          <p:nvPr/>
        </p:nvSpPr>
        <p:spPr>
          <a:xfrm>
            <a:off x="357158" y="2643182"/>
            <a:ext cx="8572560" cy="200995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GB" sz="2400" b="1" dirty="0"/>
              <a:t>E – </a:t>
            </a:r>
            <a:r>
              <a:rPr lang="en-GB" sz="2400" dirty="0"/>
              <a:t>For example an individual with depression may be able to keep a job and run a family successfully, many celebrities who suffer from psychological disorders have successful careers</a:t>
            </a:r>
            <a:endParaRPr lang="en-GB" sz="2400" b="1" dirty="0"/>
          </a:p>
        </p:txBody>
      </p:sp>
      <p:sp>
        <p:nvSpPr>
          <p:cNvPr id="8" name="Rounded Rectangle 7"/>
          <p:cNvSpPr/>
          <p:nvPr/>
        </p:nvSpPr>
        <p:spPr>
          <a:xfrm>
            <a:off x="357158" y="4797152"/>
            <a:ext cx="8572560" cy="1775120"/>
          </a:xfrm>
          <a:prstGeom prst="roundRect">
            <a:avLst/>
          </a:prstGeom>
          <a:solidFill>
            <a:srgbClr val="00CC00"/>
          </a:solidFill>
        </p:spPr>
        <p:style>
          <a:lnRef idx="0">
            <a:schemeClr val="accent4"/>
          </a:lnRef>
          <a:fillRef idx="3">
            <a:schemeClr val="accent4"/>
          </a:fillRef>
          <a:effectRef idx="3">
            <a:schemeClr val="accent4"/>
          </a:effectRef>
          <a:fontRef idx="minor">
            <a:schemeClr val="lt1"/>
          </a:fontRef>
        </p:style>
        <p:txBody>
          <a:bodyPr rtlCol="0" anchor="ctr"/>
          <a:lstStyle/>
          <a:p>
            <a:r>
              <a:rPr lang="en-GB" sz="2400" b="1" dirty="0"/>
              <a:t>E – </a:t>
            </a:r>
            <a:r>
              <a:rPr lang="en-GB" sz="2400" dirty="0"/>
              <a:t>This is a limitation because it shows that this definition is inadequate in truly identifying behaviours that may be considered abnormal</a:t>
            </a:r>
            <a:endParaRPr lang="en-GB"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FFA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a:solidFill>
            <a:schemeClr val="accent4">
              <a:lumMod val="60000"/>
              <a:lumOff val="40000"/>
            </a:schemeClr>
          </a:solidFill>
        </p:spPr>
        <p:style>
          <a:lnRef idx="0">
            <a:schemeClr val="accent4"/>
          </a:lnRef>
          <a:fillRef idx="3">
            <a:schemeClr val="accent4"/>
          </a:fillRef>
          <a:effectRef idx="3">
            <a:schemeClr val="accent4"/>
          </a:effectRef>
          <a:fontRef idx="minor">
            <a:schemeClr val="lt1"/>
          </a:fontRef>
        </p:style>
        <p:txBody>
          <a:bodyPr rtlCol="0" anchor="ctr"/>
          <a:lstStyle/>
          <a:p>
            <a:r>
              <a:rPr lang="en-GB" sz="2400" b="1" dirty="0"/>
              <a:t>P – </a:t>
            </a:r>
            <a:r>
              <a:rPr lang="en-GB" sz="2400" dirty="0"/>
              <a:t>Behaviour that looks as if it’s a ‘failure to function’ may actually be desired/admired by society</a:t>
            </a:r>
            <a:endParaRPr lang="en-GB" sz="2400" b="1" dirty="0"/>
          </a:p>
        </p:txBody>
      </p:sp>
      <p:sp>
        <p:nvSpPr>
          <p:cNvPr id="6" name="Rounded Rectangle 5"/>
          <p:cNvSpPr/>
          <p:nvPr/>
        </p:nvSpPr>
        <p:spPr>
          <a:xfrm>
            <a:off x="357158" y="2931214"/>
            <a:ext cx="8572560" cy="150589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GB" sz="2400" b="1" dirty="0"/>
              <a:t>E – </a:t>
            </a:r>
            <a:r>
              <a:rPr lang="en-GB" sz="2400" dirty="0"/>
              <a:t>For example some political prisoners will go on hunger strike as part of their political protest will often be respected</a:t>
            </a:r>
            <a:endParaRPr lang="en-GB" sz="2400" b="1" dirty="0"/>
          </a:p>
        </p:txBody>
      </p:sp>
      <p:sp>
        <p:nvSpPr>
          <p:cNvPr id="8" name="Rounded Rectangle 7"/>
          <p:cNvSpPr/>
          <p:nvPr/>
        </p:nvSpPr>
        <p:spPr>
          <a:xfrm>
            <a:off x="357158" y="4725144"/>
            <a:ext cx="8572560" cy="1847128"/>
          </a:xfrm>
          <a:prstGeom prst="roundRect">
            <a:avLst/>
          </a:prstGeom>
          <a:solidFill>
            <a:srgbClr val="00CC00"/>
          </a:solidFill>
        </p:spPr>
        <p:style>
          <a:lnRef idx="0">
            <a:schemeClr val="accent4"/>
          </a:lnRef>
          <a:fillRef idx="3">
            <a:schemeClr val="accent4"/>
          </a:fillRef>
          <a:effectRef idx="3">
            <a:schemeClr val="accent4"/>
          </a:effectRef>
          <a:fontRef idx="minor">
            <a:schemeClr val="lt1"/>
          </a:fontRef>
        </p:style>
        <p:txBody>
          <a:bodyPr rtlCol="0" anchor="ctr"/>
          <a:lstStyle/>
          <a:p>
            <a:r>
              <a:rPr lang="en-GB" sz="2400" b="1" dirty="0"/>
              <a:t>E – </a:t>
            </a:r>
            <a:r>
              <a:rPr lang="en-GB" sz="2400" dirty="0"/>
              <a:t>This is a limitation because although starving yourself may be seen as irrational, maladaptive and unpredictable, it is understandable &amp; NOT ABNORMAL in a particular social context.</a:t>
            </a:r>
            <a:endParaRPr lang="en-GB" sz="24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800" dirty="0"/>
              <a:t>Deviation from Ideal Mental Health</a:t>
            </a:r>
          </a:p>
        </p:txBody>
      </p:sp>
      <p:sp>
        <p:nvSpPr>
          <p:cNvPr id="3" name="Content Placeholder 2"/>
          <p:cNvSpPr>
            <a:spLocks noGrp="1"/>
          </p:cNvSpPr>
          <p:nvPr>
            <p:ph idx="1"/>
          </p:nvPr>
        </p:nvSpPr>
        <p:spPr/>
        <p:txBody>
          <a:bodyPr>
            <a:normAutofit/>
          </a:bodyPr>
          <a:lstStyle/>
          <a:p>
            <a:pPr>
              <a:buNone/>
            </a:pPr>
            <a:endParaRPr lang="en-GB" b="1" dirty="0"/>
          </a:p>
        </p:txBody>
      </p:sp>
      <p:sp>
        <p:nvSpPr>
          <p:cNvPr id="4" name="Oval 3"/>
          <p:cNvSpPr/>
          <p:nvPr/>
        </p:nvSpPr>
        <p:spPr>
          <a:xfrm>
            <a:off x="285720" y="1500174"/>
            <a:ext cx="8572560" cy="30003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600" dirty="0"/>
              <a:t>This defintion stands out because it doesn’t directly define abnormality, but it outlines ‘ideal mental health’ and considers someone with an abnormality will deviate from these characteristics</a:t>
            </a:r>
          </a:p>
        </p:txBody>
      </p:sp>
      <p:sp>
        <p:nvSpPr>
          <p:cNvPr id="5" name="Rounded Rectangle 4"/>
          <p:cNvSpPr/>
          <p:nvPr/>
        </p:nvSpPr>
        <p:spPr>
          <a:xfrm>
            <a:off x="500034" y="4643446"/>
            <a:ext cx="8286808" cy="185738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800" b="1" dirty="0"/>
              <a:t>Marie </a:t>
            </a:r>
            <a:r>
              <a:rPr lang="en-GB" sz="2800" b="1" dirty="0" err="1"/>
              <a:t>Jahoda</a:t>
            </a:r>
            <a:r>
              <a:rPr lang="en-GB" sz="2800" dirty="0"/>
              <a:t> (1958) created a list of characteristics indicating psychological health and therefore an absence of these characteristics suggests abnormality</a:t>
            </a:r>
            <a:endParaRPr lang="en-GB"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Characteristics...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wrong with it?</a:t>
            </a:r>
          </a:p>
        </p:txBody>
      </p:sp>
      <p:sp>
        <p:nvSpPr>
          <p:cNvPr id="3" name="Content Placeholder 2"/>
          <p:cNvSpPr>
            <a:spLocks noGrp="1"/>
          </p:cNvSpPr>
          <p:nvPr>
            <p:ph idx="1"/>
          </p:nvPr>
        </p:nvSpPr>
        <p:spPr/>
        <p:txBody>
          <a:bodyPr/>
          <a:lstStyle/>
          <a:p>
            <a:endParaRPr lang="en-GB" dirty="0"/>
          </a:p>
        </p:txBody>
      </p:sp>
      <p:sp>
        <p:nvSpPr>
          <p:cNvPr id="6" name="Rectangle 5"/>
          <p:cNvSpPr/>
          <p:nvPr/>
        </p:nvSpPr>
        <p:spPr>
          <a:xfrm>
            <a:off x="428596" y="1571612"/>
            <a:ext cx="8286808" cy="114300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Use the A03 cards to discuss with the person next to you potential problems with the FFA definition</a:t>
            </a:r>
          </a:p>
        </p:txBody>
      </p:sp>
      <p:sp>
        <p:nvSpPr>
          <p:cNvPr id="5" name="Oval 4"/>
          <p:cNvSpPr/>
          <p:nvPr/>
        </p:nvSpPr>
        <p:spPr>
          <a:xfrm>
            <a:off x="714348" y="2928934"/>
            <a:ext cx="2214578" cy="185738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Can you easily decide what ‘normal’ is?</a:t>
            </a:r>
          </a:p>
        </p:txBody>
      </p:sp>
      <p:sp>
        <p:nvSpPr>
          <p:cNvPr id="9" name="Oval 8"/>
          <p:cNvSpPr/>
          <p:nvPr/>
        </p:nvSpPr>
        <p:spPr>
          <a:xfrm>
            <a:off x="3286116" y="4214818"/>
            <a:ext cx="2214578" cy="185738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Can anyone realistically  fulfil all of the criteria?</a:t>
            </a:r>
          </a:p>
        </p:txBody>
      </p:sp>
      <p:sp>
        <p:nvSpPr>
          <p:cNvPr id="10" name="Oval 9"/>
          <p:cNvSpPr/>
          <p:nvPr/>
        </p:nvSpPr>
        <p:spPr>
          <a:xfrm>
            <a:off x="5643570" y="2928934"/>
            <a:ext cx="2214578" cy="185738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en-GB" dirty="0"/>
              <a:t>Anything else?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to="" calcmode="lin" valueType="num">
                                      <p:cBhvr>
                                        <p:cTn id="12" dur="1" fill="hold"/>
                                        <p:tgtEl>
                                          <p:spTgt spid="1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to="" calcmode="lin" valueType="num">
                                      <p:cBhvr>
                                        <p:cTn id="17" dur="1" fill="hold"/>
                                        <p:tgtEl>
                                          <p:spTgt spid="9"/>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DIMH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en-GB" sz="2400" b="1" dirty="0"/>
              <a:t>P – </a:t>
            </a:r>
            <a:r>
              <a:rPr lang="en-GB" sz="2400" dirty="0"/>
              <a:t>The criteria of this definition are too idealistic</a:t>
            </a:r>
            <a:endParaRPr lang="en-GB" sz="2400" b="1" dirty="0"/>
          </a:p>
        </p:txBody>
      </p:sp>
      <p:sp>
        <p:nvSpPr>
          <p:cNvPr id="6" name="Rounded Rectangle 5"/>
          <p:cNvSpPr/>
          <p:nvPr/>
        </p:nvSpPr>
        <p:spPr>
          <a:xfrm>
            <a:off x="357158" y="2643182"/>
            <a:ext cx="8572560" cy="1577906"/>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GB" sz="2400" b="1" dirty="0"/>
              <a:t>E – </a:t>
            </a:r>
            <a:r>
              <a:rPr lang="en-GB" sz="2400" dirty="0"/>
              <a:t>Evidence to support this comes from </a:t>
            </a:r>
            <a:r>
              <a:rPr lang="en-GB" sz="2400" b="1" i="1" dirty="0"/>
              <a:t>Maslow (1968) </a:t>
            </a:r>
            <a:r>
              <a:rPr lang="en-GB" sz="2400" dirty="0"/>
              <a:t>who argued that only a few people ever achieve ‘self-actualisation’ and so the criteria is set too high. </a:t>
            </a:r>
            <a:endParaRPr lang="en-GB" sz="2400" b="1" dirty="0"/>
          </a:p>
        </p:txBody>
      </p:sp>
      <p:sp>
        <p:nvSpPr>
          <p:cNvPr id="8" name="Rounded Rectangle 7"/>
          <p:cNvSpPr/>
          <p:nvPr/>
        </p:nvSpPr>
        <p:spPr>
          <a:xfrm>
            <a:off x="357158" y="4941168"/>
            <a:ext cx="8572560" cy="1631104"/>
          </a:xfrm>
          <a:prstGeom prst="roundRect">
            <a:avLst/>
          </a:prstGeom>
          <a:solidFill>
            <a:srgbClr val="FF66CC"/>
          </a:solidFill>
        </p:spPr>
        <p:style>
          <a:lnRef idx="0">
            <a:schemeClr val="accent1"/>
          </a:lnRef>
          <a:fillRef idx="3">
            <a:schemeClr val="accent1"/>
          </a:fillRef>
          <a:effectRef idx="3">
            <a:schemeClr val="accent1"/>
          </a:effectRef>
          <a:fontRef idx="minor">
            <a:schemeClr val="lt1"/>
          </a:fontRef>
        </p:style>
        <p:txBody>
          <a:bodyPr rtlCol="0" anchor="ctr"/>
          <a:lstStyle/>
          <a:p>
            <a:r>
              <a:rPr lang="en-GB" sz="2400" b="1" dirty="0"/>
              <a:t>E – </a:t>
            </a:r>
            <a:r>
              <a:rPr lang="en-GB" sz="2400" dirty="0"/>
              <a:t>This is a limitation because the criteria are not adequate in depicting ‘normal’ behaviour and so based on this definition most of us would be considered abnormal based on the requirements of this definition. </a:t>
            </a:r>
            <a:endParaRPr lang="en-GB"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DIMH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42306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en-GB" sz="2400" b="1" dirty="0"/>
              <a:t>P – </a:t>
            </a:r>
            <a:r>
              <a:rPr lang="en-GB" sz="2400" dirty="0"/>
              <a:t>The definition requires a subjective judgement on how many criteria need to be absent to determine abnormality</a:t>
            </a:r>
            <a:endParaRPr lang="en-GB" sz="2400" b="1" dirty="0"/>
          </a:p>
        </p:txBody>
      </p:sp>
      <p:sp>
        <p:nvSpPr>
          <p:cNvPr id="6" name="Rounded Rectangle 5"/>
          <p:cNvSpPr/>
          <p:nvPr/>
        </p:nvSpPr>
        <p:spPr>
          <a:xfrm>
            <a:off x="391928" y="2924944"/>
            <a:ext cx="8572560" cy="143389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GB" sz="2400" b="1" dirty="0"/>
              <a:t>E – </a:t>
            </a:r>
            <a:r>
              <a:rPr lang="en-GB" sz="2400" dirty="0"/>
              <a:t>For example one individual might consider a lack of 2 criteria and another an absence of 4 criteria before considering the individual abnormal</a:t>
            </a:r>
          </a:p>
        </p:txBody>
      </p:sp>
      <p:sp>
        <p:nvSpPr>
          <p:cNvPr id="8" name="Rounded Rectangle 7"/>
          <p:cNvSpPr/>
          <p:nvPr/>
        </p:nvSpPr>
        <p:spPr>
          <a:xfrm>
            <a:off x="357158" y="4509120"/>
            <a:ext cx="8572560" cy="2063152"/>
          </a:xfrm>
          <a:prstGeom prst="roundRect">
            <a:avLst/>
          </a:prstGeom>
          <a:solidFill>
            <a:srgbClr val="FF66CC"/>
          </a:solidFill>
        </p:spPr>
        <p:style>
          <a:lnRef idx="0">
            <a:schemeClr val="accent1"/>
          </a:lnRef>
          <a:fillRef idx="3">
            <a:schemeClr val="accent1"/>
          </a:fillRef>
          <a:effectRef idx="3">
            <a:schemeClr val="accent1"/>
          </a:effectRef>
          <a:fontRef idx="minor">
            <a:schemeClr val="lt1"/>
          </a:fontRef>
        </p:style>
        <p:txBody>
          <a:bodyPr rtlCol="0" anchor="ctr"/>
          <a:lstStyle/>
          <a:p>
            <a:r>
              <a:rPr lang="en-GB" sz="2400" b="1" dirty="0"/>
              <a:t>E – </a:t>
            </a:r>
            <a:r>
              <a:rPr lang="en-GB" sz="2400" dirty="0"/>
              <a:t>This is a limitation because using subjective judgements in this way, decreases both the reliability (i.e., consistency) and the validity (i.e., accuracy) of this method of defining abnormality.</a:t>
            </a:r>
            <a:r>
              <a:rPr lang="en-GB" sz="2400" b="1" dirty="0"/>
              <a:t> </a:t>
            </a:r>
          </a:p>
        </p:txBody>
      </p:sp>
      <p:sp>
        <p:nvSpPr>
          <p:cNvPr id="9" name="Down Arrow 8"/>
          <p:cNvSpPr/>
          <p:nvPr/>
        </p:nvSpPr>
        <p:spPr>
          <a:xfrm>
            <a:off x="6202493" y="980728"/>
            <a:ext cx="3286148" cy="4071966"/>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u="sng" dirty="0"/>
              <a:t>RM recap</a:t>
            </a:r>
          </a:p>
          <a:p>
            <a:pPr algn="ctr"/>
            <a:endParaRPr lang="en-GB" sz="2000" dirty="0"/>
          </a:p>
          <a:p>
            <a:pPr algn="ctr"/>
            <a:r>
              <a:rPr lang="en-GB" sz="2000" dirty="0"/>
              <a:t>What does reliability mean?</a:t>
            </a:r>
          </a:p>
          <a:p>
            <a:pPr algn="ctr"/>
            <a:endParaRPr lang="en-GB" sz="2000" dirty="0"/>
          </a:p>
          <a:p>
            <a:pPr algn="ctr"/>
            <a:r>
              <a:rPr lang="en-GB" sz="2000" dirty="0"/>
              <a:t>What does validity mean?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DIMH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en-GB" sz="2400" b="1" dirty="0"/>
              <a:t>P – </a:t>
            </a:r>
            <a:r>
              <a:rPr lang="en-GB" sz="2400" dirty="0"/>
              <a:t>The criteria of this definition are based on </a:t>
            </a:r>
            <a:r>
              <a:rPr lang="en-GB" sz="2400"/>
              <a:t>Western  individualistic culture </a:t>
            </a:r>
            <a:r>
              <a:rPr lang="en-GB" sz="2400" dirty="0"/>
              <a:t>– the definition is </a:t>
            </a:r>
            <a:r>
              <a:rPr lang="en-GB" sz="2400" i="1" dirty="0"/>
              <a:t>ethnocentric/imposed etic</a:t>
            </a:r>
            <a:endParaRPr lang="en-GB" sz="2400" b="1" dirty="0"/>
          </a:p>
        </p:txBody>
      </p:sp>
      <p:sp>
        <p:nvSpPr>
          <p:cNvPr id="6" name="Rounded Rectangle 5"/>
          <p:cNvSpPr/>
          <p:nvPr/>
        </p:nvSpPr>
        <p:spPr>
          <a:xfrm>
            <a:off x="323528" y="2787198"/>
            <a:ext cx="8572560" cy="143389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GB" sz="2400" b="1" dirty="0"/>
              <a:t>E – </a:t>
            </a:r>
            <a:r>
              <a:rPr lang="en-GB" sz="2400" dirty="0"/>
              <a:t>For example, </a:t>
            </a:r>
            <a:r>
              <a:rPr lang="en-GB" sz="2400" dirty="0" err="1"/>
              <a:t>Jahoda’s</a:t>
            </a:r>
            <a:r>
              <a:rPr lang="en-GB" sz="2400" dirty="0"/>
              <a:t> emphasis on personal growth and autonomy reflect Western </a:t>
            </a:r>
            <a:r>
              <a:rPr lang="en-GB" sz="2400" b="1" dirty="0"/>
              <a:t>individualistic</a:t>
            </a:r>
            <a:r>
              <a:rPr lang="en-GB" sz="2400" dirty="0"/>
              <a:t> culture rather than </a:t>
            </a:r>
            <a:r>
              <a:rPr lang="en-GB" sz="2400" b="1" dirty="0"/>
              <a:t>collectivist </a:t>
            </a:r>
            <a:r>
              <a:rPr lang="en-GB" sz="2400" dirty="0"/>
              <a:t>culture</a:t>
            </a:r>
            <a:endParaRPr lang="en-GB" sz="2400" b="1" dirty="0"/>
          </a:p>
        </p:txBody>
      </p:sp>
      <p:sp>
        <p:nvSpPr>
          <p:cNvPr id="8" name="Rounded Rectangle 7"/>
          <p:cNvSpPr/>
          <p:nvPr/>
        </p:nvSpPr>
        <p:spPr>
          <a:xfrm>
            <a:off x="357158" y="4509120"/>
            <a:ext cx="8572560" cy="2063152"/>
          </a:xfrm>
          <a:prstGeom prst="roundRect">
            <a:avLst/>
          </a:prstGeom>
          <a:solidFill>
            <a:srgbClr val="FF66CC"/>
          </a:solidFill>
        </p:spPr>
        <p:style>
          <a:lnRef idx="0">
            <a:schemeClr val="accent1"/>
          </a:lnRef>
          <a:fillRef idx="3">
            <a:schemeClr val="accent1"/>
          </a:fillRef>
          <a:effectRef idx="3">
            <a:schemeClr val="accent1"/>
          </a:effectRef>
          <a:fontRef idx="minor">
            <a:schemeClr val="lt1"/>
          </a:fontRef>
        </p:style>
        <p:txBody>
          <a:bodyPr rtlCol="0" anchor="ctr"/>
          <a:lstStyle/>
          <a:p>
            <a:r>
              <a:rPr lang="en-GB" sz="2400" b="1" dirty="0"/>
              <a:t>E – </a:t>
            </a:r>
            <a:r>
              <a:rPr lang="en-GB" sz="2400" dirty="0"/>
              <a:t>This is a limitation because it means that the definition is subjective and should only be used in the culture in which it has been developed and therefore may be biased. </a:t>
            </a:r>
            <a:endParaRPr lang="en-GB"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Card sort</a:t>
            </a:r>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pPr marL="0" indent="0" algn="ctr">
              <a:buNone/>
            </a:pPr>
            <a:r>
              <a:rPr lang="en-GB" dirty="0"/>
              <a:t>Use the A4 introduction sheets on your desk to sort the 10 characteristics into the relevant definition.</a:t>
            </a:r>
          </a:p>
          <a:p>
            <a:pPr marL="0" indent="0">
              <a:buNone/>
            </a:pPr>
            <a:endParaRPr lang="en-GB" dirty="0"/>
          </a:p>
          <a:p>
            <a:pPr marL="0" indent="0">
              <a:buNone/>
            </a:pPr>
            <a:r>
              <a:rPr lang="en-GB" dirty="0"/>
              <a:t>You </a:t>
            </a:r>
            <a:r>
              <a:rPr lang="en-GB" i="1" dirty="0"/>
              <a:t>must</a:t>
            </a:r>
            <a:r>
              <a:rPr lang="en-GB" dirty="0"/>
              <a:t> read the definition before you  can work them out. </a:t>
            </a:r>
          </a:p>
        </p:txBody>
      </p:sp>
    </p:spTree>
    <p:extLst>
      <p:ext uri="{BB962C8B-B14F-4D97-AF65-F5344CB8AC3E}">
        <p14:creationId xmlns:p14="http://schemas.microsoft.com/office/powerpoint/2010/main" val="3499885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Statistical Infrequency</a:t>
            </a:r>
          </a:p>
        </p:txBody>
      </p:sp>
      <p:sp>
        <p:nvSpPr>
          <p:cNvPr id="3" name="Content Placeholder 2"/>
          <p:cNvSpPr>
            <a:spLocks noGrp="1"/>
          </p:cNvSpPr>
          <p:nvPr>
            <p:ph idx="1"/>
          </p:nvPr>
        </p:nvSpPr>
        <p:spPr/>
        <p:txBody>
          <a:bodyPr/>
          <a:lstStyle/>
          <a:p>
            <a:endParaRPr lang="en-GB"/>
          </a:p>
        </p:txBody>
      </p:sp>
      <p:sp>
        <p:nvSpPr>
          <p:cNvPr id="4" name="Rectangle 3"/>
          <p:cNvSpPr/>
          <p:nvPr/>
        </p:nvSpPr>
        <p:spPr>
          <a:xfrm>
            <a:off x="395536" y="1600200"/>
            <a:ext cx="8291264" cy="1108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Any behaviour that deviates from the ‘average’ is considered abnormal</a:t>
            </a:r>
          </a:p>
        </p:txBody>
      </p:sp>
      <p:sp>
        <p:nvSpPr>
          <p:cNvPr id="5" name="Rounded Rectangle 4"/>
          <p:cNvSpPr/>
          <p:nvPr/>
        </p:nvSpPr>
        <p:spPr>
          <a:xfrm>
            <a:off x="35496" y="2891482"/>
            <a:ext cx="3816424" cy="280831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t>Idea behind this is –</a:t>
            </a:r>
          </a:p>
          <a:p>
            <a:pPr algn="ctr"/>
            <a:r>
              <a:rPr lang="en-GB" sz="2400" dirty="0"/>
              <a:t> </a:t>
            </a:r>
          </a:p>
          <a:p>
            <a:pPr algn="ctr"/>
            <a:r>
              <a:rPr lang="en-GB" sz="2400" dirty="0"/>
              <a:t>The less frequently a behaviour occurs, the more likely it is to be abnormal</a:t>
            </a:r>
          </a:p>
        </p:txBody>
      </p:sp>
      <p:sp>
        <p:nvSpPr>
          <p:cNvPr id="6" name="Rounded Rectangle 5"/>
          <p:cNvSpPr/>
          <p:nvPr/>
        </p:nvSpPr>
        <p:spPr>
          <a:xfrm>
            <a:off x="3947426" y="2891482"/>
            <a:ext cx="5062901" cy="147362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dirty="0"/>
              <a:t>Quantity over quality - </a:t>
            </a:r>
            <a:r>
              <a:rPr lang="en-GB" dirty="0"/>
              <a:t>the majority of people are normal with the minority of people being abnormal</a:t>
            </a:r>
            <a:endParaRPr lang="en-GB" sz="2400" dirty="0"/>
          </a:p>
        </p:txBody>
      </p:sp>
      <p:sp>
        <p:nvSpPr>
          <p:cNvPr id="7" name="Rounded Rectangle 6"/>
          <p:cNvSpPr/>
          <p:nvPr/>
        </p:nvSpPr>
        <p:spPr>
          <a:xfrm>
            <a:off x="3923928" y="4508822"/>
            <a:ext cx="5062901" cy="147362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The judgement of whether the behaviour is statistically frequent of infrequent is based on the mathematical principal of the normal distribution.</a:t>
            </a:r>
            <a:endParaRPr lang="en-GB" sz="2400" dirty="0"/>
          </a:p>
        </p:txBody>
      </p:sp>
      <p:pic>
        <p:nvPicPr>
          <p:cNvPr id="1026" name="Picture 1" descr="IQ 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900" y="1207311"/>
            <a:ext cx="8243663" cy="4918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8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wrong with it?</a:t>
            </a:r>
          </a:p>
        </p:txBody>
      </p:sp>
      <p:sp>
        <p:nvSpPr>
          <p:cNvPr id="3" name="Content Placeholder 2"/>
          <p:cNvSpPr>
            <a:spLocks noGrp="1"/>
          </p:cNvSpPr>
          <p:nvPr>
            <p:ph idx="1"/>
          </p:nvPr>
        </p:nvSpPr>
        <p:spPr/>
        <p:txBody>
          <a:bodyPr/>
          <a:lstStyle/>
          <a:p>
            <a:endParaRPr lang="en-GB" dirty="0"/>
          </a:p>
        </p:txBody>
      </p:sp>
      <p:sp>
        <p:nvSpPr>
          <p:cNvPr id="6" name="Rectangle 5"/>
          <p:cNvSpPr/>
          <p:nvPr/>
        </p:nvSpPr>
        <p:spPr>
          <a:xfrm>
            <a:off x="428596" y="1571612"/>
            <a:ext cx="8286808" cy="114300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Discuss with the person next to you potential problems with the DSN definition</a:t>
            </a:r>
          </a:p>
        </p:txBody>
      </p:sp>
      <p:sp>
        <p:nvSpPr>
          <p:cNvPr id="5" name="Oval 4"/>
          <p:cNvSpPr/>
          <p:nvPr/>
        </p:nvSpPr>
        <p:spPr>
          <a:xfrm>
            <a:off x="714348" y="2928934"/>
            <a:ext cx="2214578" cy="185738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Does it provide some ‘cut off’ guideline?</a:t>
            </a:r>
          </a:p>
        </p:txBody>
      </p:sp>
      <p:sp>
        <p:nvSpPr>
          <p:cNvPr id="9" name="Oval 8"/>
          <p:cNvSpPr/>
          <p:nvPr/>
        </p:nvSpPr>
        <p:spPr>
          <a:xfrm>
            <a:off x="3286116" y="4214818"/>
            <a:ext cx="2214578" cy="185738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Does it account for desirable behaviours?</a:t>
            </a:r>
          </a:p>
        </p:txBody>
      </p:sp>
      <p:sp>
        <p:nvSpPr>
          <p:cNvPr id="10" name="Oval 9"/>
          <p:cNvSpPr/>
          <p:nvPr/>
        </p:nvSpPr>
        <p:spPr>
          <a:xfrm>
            <a:off x="5643570" y="2928934"/>
            <a:ext cx="2214578" cy="185738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Can you apply it to all cultures?</a:t>
            </a:r>
          </a:p>
        </p:txBody>
      </p:sp>
    </p:spTree>
    <p:extLst>
      <p:ext uri="{BB962C8B-B14F-4D97-AF65-F5344CB8AC3E}">
        <p14:creationId xmlns:p14="http://schemas.microsoft.com/office/powerpoint/2010/main" val="275956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to="" calcmode="lin" valueType="num">
                                      <p:cBhvr>
                                        <p:cTn id="12" dur="1" fill="hold"/>
                                        <p:tgtEl>
                                          <p:spTgt spid="1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P – </a:t>
            </a:r>
            <a:r>
              <a:rPr lang="en-GB" dirty="0"/>
              <a:t>A strength of the Statistical Infrequency definition of abnormality is that offers the prospect of clear guidelines for identifying behaviours as normal and abnormal.</a:t>
            </a:r>
            <a:endParaRPr lang="en-GB" sz="2400" b="1" dirty="0"/>
          </a:p>
        </p:txBody>
      </p:sp>
      <p:sp>
        <p:nvSpPr>
          <p:cNvPr id="6" name="Rounded Rectangle 5"/>
          <p:cNvSpPr/>
          <p:nvPr/>
        </p:nvSpPr>
        <p:spPr>
          <a:xfrm>
            <a:off x="357158" y="2862626"/>
            <a:ext cx="8572560" cy="13584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t>E – </a:t>
            </a:r>
            <a:r>
              <a:rPr lang="en-GB" dirty="0"/>
              <a:t>For example, the definition introduces an element of </a:t>
            </a:r>
            <a:r>
              <a:rPr lang="en-GB" b="1" dirty="0"/>
              <a:t>objectivity</a:t>
            </a:r>
            <a:r>
              <a:rPr lang="en-GB" dirty="0"/>
              <a:t> into the process of defining abnormality so that different mental health care workers can all view the same kind of behaviour in the same kind of way.</a:t>
            </a:r>
            <a:endParaRPr lang="en-GB" sz="2400" b="1" dirty="0"/>
          </a:p>
        </p:txBody>
      </p:sp>
      <p:sp>
        <p:nvSpPr>
          <p:cNvPr id="8" name="Rounded Rectangle 7"/>
          <p:cNvSpPr/>
          <p:nvPr/>
        </p:nvSpPr>
        <p:spPr>
          <a:xfrm>
            <a:off x="357158" y="4437112"/>
            <a:ext cx="8572560" cy="21351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dirty="0"/>
              <a:t>This is a strength because it offers a more scientific way of measuring abnormality, reducing subjectivity and therefore leading to a more accurate way of defining abnormality.</a:t>
            </a:r>
            <a:endParaRPr lang="en-GB" sz="3200" b="1" dirty="0"/>
          </a:p>
        </p:txBody>
      </p:sp>
    </p:spTree>
    <p:extLst>
      <p:ext uri="{BB962C8B-B14F-4D97-AF65-F5344CB8AC3E}">
        <p14:creationId xmlns:p14="http://schemas.microsoft.com/office/powerpoint/2010/main" val="611890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P – </a:t>
            </a:r>
            <a:r>
              <a:rPr lang="en-GB" dirty="0"/>
              <a:t>A criticism of this definition is that it suggests that anyone who differs from the ‘average’ is technically abnormal.</a:t>
            </a:r>
          </a:p>
        </p:txBody>
      </p:sp>
      <p:sp>
        <p:nvSpPr>
          <p:cNvPr id="6" name="Rounded Rectangle 5"/>
          <p:cNvSpPr/>
          <p:nvPr/>
        </p:nvSpPr>
        <p:spPr>
          <a:xfrm>
            <a:off x="357158" y="2862626"/>
            <a:ext cx="8572560" cy="121444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t>E – </a:t>
            </a:r>
            <a:r>
              <a:rPr lang="en-GB" dirty="0"/>
              <a:t>For example, it doesn’t take into account the desirability of behaviours, highly intelligent people are statistically rare and are thus, according to this definition, abnormal.</a:t>
            </a:r>
            <a:endParaRPr lang="en-GB" sz="2400" b="1" dirty="0"/>
          </a:p>
        </p:txBody>
      </p:sp>
      <p:sp>
        <p:nvSpPr>
          <p:cNvPr id="8" name="Rounded Rectangle 7"/>
          <p:cNvSpPr/>
          <p:nvPr/>
        </p:nvSpPr>
        <p:spPr>
          <a:xfrm>
            <a:off x="357158" y="4437112"/>
            <a:ext cx="8572560" cy="21351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000" dirty="0"/>
              <a:t>This is a weakness as just because somebody falls outside of the statistically common area of the distribution curve, it doesn’t necessary mean that they are able. Therefore, suggesting that the statistical infrequency definition is not always accurate in defining abnormality.</a:t>
            </a:r>
            <a:endParaRPr lang="en-GB" sz="2800" b="1" dirty="0"/>
          </a:p>
        </p:txBody>
      </p:sp>
    </p:spTree>
    <p:extLst>
      <p:ext uri="{BB962C8B-B14F-4D97-AF65-F5344CB8AC3E}">
        <p14:creationId xmlns:p14="http://schemas.microsoft.com/office/powerpoint/2010/main" val="1588855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b="1" dirty="0"/>
              <a:t>P – </a:t>
            </a:r>
            <a:r>
              <a:rPr lang="en-GB" sz="2000" dirty="0"/>
              <a:t>A weakness of this definition is that it can be criticised as being </a:t>
            </a:r>
            <a:r>
              <a:rPr lang="en-GB" sz="2000" b="1" dirty="0"/>
              <a:t>ethnocentric.</a:t>
            </a:r>
            <a:endParaRPr lang="en-GB" sz="2800" b="1" dirty="0"/>
          </a:p>
        </p:txBody>
      </p:sp>
      <p:sp>
        <p:nvSpPr>
          <p:cNvPr id="6" name="Rounded Rectangle 5"/>
          <p:cNvSpPr/>
          <p:nvPr/>
        </p:nvSpPr>
        <p:spPr>
          <a:xfrm>
            <a:off x="357158" y="2862626"/>
            <a:ext cx="8572560" cy="135846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t>E – </a:t>
            </a:r>
            <a:r>
              <a:rPr lang="en-GB" dirty="0"/>
              <a:t>For example, cultures differ in terms of what they consider normal behaviour. It would be very unusual for someone in Great Britain to take an extended rest period during the working day; however, in other cultures this is very common.</a:t>
            </a:r>
            <a:endParaRPr lang="en-GB" sz="2400" b="1" dirty="0"/>
          </a:p>
        </p:txBody>
      </p:sp>
      <p:sp>
        <p:nvSpPr>
          <p:cNvPr id="8" name="Rounded Rectangle 7"/>
          <p:cNvSpPr/>
          <p:nvPr/>
        </p:nvSpPr>
        <p:spPr>
          <a:xfrm>
            <a:off x="357158" y="4437112"/>
            <a:ext cx="8572560" cy="21351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500" dirty="0"/>
              <a:t>This is a weakness because the definition cannot be applied/generalised to every culture and therefore in using this definition it may lead to some individuals being inaccurately defined as being abnormal.</a:t>
            </a:r>
            <a:endParaRPr lang="en-GB" sz="2500" b="1" dirty="0"/>
          </a:p>
        </p:txBody>
      </p:sp>
    </p:spTree>
    <p:extLst>
      <p:ext uri="{BB962C8B-B14F-4D97-AF65-F5344CB8AC3E}">
        <p14:creationId xmlns:p14="http://schemas.microsoft.com/office/powerpoint/2010/main" val="191666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Deviation from Social Norms</a:t>
            </a:r>
          </a:p>
        </p:txBody>
      </p:sp>
      <p:sp>
        <p:nvSpPr>
          <p:cNvPr id="3" name="Content Placeholder 2"/>
          <p:cNvSpPr>
            <a:spLocks noGrp="1"/>
          </p:cNvSpPr>
          <p:nvPr>
            <p:ph idx="1"/>
          </p:nvPr>
        </p:nvSpPr>
        <p:spPr/>
        <p:txBody>
          <a:bodyPr/>
          <a:lstStyle/>
          <a:p>
            <a:endParaRPr lang="en-GB" dirty="0"/>
          </a:p>
        </p:txBody>
      </p:sp>
      <p:sp>
        <p:nvSpPr>
          <p:cNvPr id="4" name="Rounded Rectangle 3"/>
          <p:cNvSpPr/>
          <p:nvPr/>
        </p:nvSpPr>
        <p:spPr>
          <a:xfrm>
            <a:off x="428596" y="1500174"/>
            <a:ext cx="8358246"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t>What are social norms?</a:t>
            </a:r>
          </a:p>
          <a:p>
            <a:pPr algn="ctr"/>
            <a:r>
              <a:rPr lang="en-GB" sz="2800" b="1" dirty="0"/>
              <a:t>What are the 2 types?</a:t>
            </a:r>
          </a:p>
        </p:txBody>
      </p:sp>
      <p:sp>
        <p:nvSpPr>
          <p:cNvPr id="5" name="Rounded Rectangle 4"/>
          <p:cNvSpPr/>
          <p:nvPr/>
        </p:nvSpPr>
        <p:spPr>
          <a:xfrm>
            <a:off x="428596" y="2857496"/>
            <a:ext cx="8286808" cy="171451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dirty="0"/>
              <a:t>Social norms are expected and accepted ways of behaving in a given situation, they allow for the regulation of normal social behaviour. All societies have expectations of how people should behave/think</a:t>
            </a:r>
          </a:p>
        </p:txBody>
      </p:sp>
      <p:sp>
        <p:nvSpPr>
          <p:cNvPr id="6" name="Rounded Rectangle 5"/>
          <p:cNvSpPr/>
          <p:nvPr/>
        </p:nvSpPr>
        <p:spPr>
          <a:xfrm>
            <a:off x="428596" y="4786322"/>
            <a:ext cx="8286808" cy="1643074"/>
          </a:xfrm>
          <a:prstGeom prst="roundRect">
            <a:avLst/>
          </a:prstGeom>
          <a:solidFill>
            <a:schemeClr val="accent6">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u="sng" dirty="0"/>
              <a:t>Examples:</a:t>
            </a:r>
            <a:r>
              <a:rPr lang="en-GB" sz="2000" b="1" dirty="0"/>
              <a:t> </a:t>
            </a:r>
          </a:p>
          <a:p>
            <a:pPr>
              <a:buFontTx/>
              <a:buChar char="-"/>
            </a:pPr>
            <a:r>
              <a:rPr lang="en-GB" sz="2000" b="1" dirty="0"/>
              <a:t> A behaviour to suggest you are ‘normal’ e.g. Being quiet in the cinema</a:t>
            </a:r>
          </a:p>
          <a:p>
            <a:pPr>
              <a:buFontTx/>
              <a:buChar char="-"/>
            </a:pPr>
            <a:r>
              <a:rPr lang="en-GB" sz="2000" b="1" dirty="0"/>
              <a:t> A behaviour to suggest you are ‘abnormal’ e.g. Talking loudly in the cinema</a:t>
            </a:r>
          </a:p>
        </p:txBody>
      </p:sp>
      <p:sp>
        <p:nvSpPr>
          <p:cNvPr id="8" name="Oval 7"/>
          <p:cNvSpPr/>
          <p:nvPr/>
        </p:nvSpPr>
        <p:spPr>
          <a:xfrm>
            <a:off x="785786" y="1500174"/>
            <a:ext cx="7929618" cy="485778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3600" b="1" u="sng" dirty="0"/>
              <a:t>Deviation from Social Norms</a:t>
            </a:r>
            <a:endParaRPr lang="en-GB" sz="3600" dirty="0"/>
          </a:p>
          <a:p>
            <a:pPr algn="ctr"/>
            <a:endParaRPr lang="en-GB" sz="3600" b="1" u="sng" dirty="0"/>
          </a:p>
          <a:p>
            <a:pPr algn="ctr"/>
            <a:r>
              <a:rPr lang="en-GB" sz="3600" dirty="0"/>
              <a:t>Someone is abnormal if they do not follow/break social norms</a:t>
            </a:r>
          </a:p>
        </p:txBody>
      </p:sp>
    </p:spTree>
    <p:extLst>
      <p:ext uri="{BB962C8B-B14F-4D97-AF65-F5344CB8AC3E}">
        <p14:creationId xmlns:p14="http://schemas.microsoft.com/office/powerpoint/2010/main" val="17531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to="" calcmode="lin" valueType="num">
                                      <p:cBhvr>
                                        <p:cTn id="12" dur="1" fill="hold"/>
                                        <p:tgtEl>
                                          <p:spTgt spid="6"/>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to="" calcmode="lin" valueType="num">
                                      <p:cBhvr>
                                        <p:cTn id="17"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wrong with it?</a:t>
            </a:r>
          </a:p>
        </p:txBody>
      </p:sp>
      <p:sp>
        <p:nvSpPr>
          <p:cNvPr id="3" name="Content Placeholder 2"/>
          <p:cNvSpPr>
            <a:spLocks noGrp="1"/>
          </p:cNvSpPr>
          <p:nvPr>
            <p:ph idx="1"/>
          </p:nvPr>
        </p:nvSpPr>
        <p:spPr/>
        <p:txBody>
          <a:bodyPr/>
          <a:lstStyle/>
          <a:p>
            <a:endParaRPr lang="en-GB" dirty="0"/>
          </a:p>
        </p:txBody>
      </p:sp>
      <p:sp>
        <p:nvSpPr>
          <p:cNvPr id="6" name="Rectangle 5"/>
          <p:cNvSpPr/>
          <p:nvPr/>
        </p:nvSpPr>
        <p:spPr>
          <a:xfrm>
            <a:off x="428596" y="1571612"/>
            <a:ext cx="8286808" cy="114300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400" dirty="0"/>
              <a:t>Discuss with the person next to you potential problems with the DSN definition</a:t>
            </a:r>
          </a:p>
        </p:txBody>
      </p:sp>
      <p:sp>
        <p:nvSpPr>
          <p:cNvPr id="5" name="Oval 4"/>
          <p:cNvSpPr/>
          <p:nvPr/>
        </p:nvSpPr>
        <p:spPr>
          <a:xfrm>
            <a:off x="714348" y="2928934"/>
            <a:ext cx="2214578" cy="185738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Would it include everyone?</a:t>
            </a:r>
          </a:p>
        </p:txBody>
      </p:sp>
      <p:sp>
        <p:nvSpPr>
          <p:cNvPr id="9" name="Oval 8"/>
          <p:cNvSpPr/>
          <p:nvPr/>
        </p:nvSpPr>
        <p:spPr>
          <a:xfrm>
            <a:off x="3286116" y="4214818"/>
            <a:ext cx="2214578" cy="1857388"/>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t>Does it account for difference cultures?</a:t>
            </a:r>
          </a:p>
        </p:txBody>
      </p:sp>
      <p:sp>
        <p:nvSpPr>
          <p:cNvPr id="10" name="Oval 9"/>
          <p:cNvSpPr/>
          <p:nvPr/>
        </p:nvSpPr>
        <p:spPr>
          <a:xfrm>
            <a:off x="5643570" y="2928934"/>
            <a:ext cx="2214578" cy="185738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a:t>Does it account for different times in history?</a:t>
            </a:r>
          </a:p>
        </p:txBody>
      </p:sp>
    </p:spTree>
    <p:extLst>
      <p:ext uri="{BB962C8B-B14F-4D97-AF65-F5344CB8AC3E}">
        <p14:creationId xmlns:p14="http://schemas.microsoft.com/office/powerpoint/2010/main" val="124514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to="" calcmode="lin" valueType="num">
                                      <p:cBhvr>
                                        <p:cTn id="12" dur="1" fill="hold"/>
                                        <p:tgtEl>
                                          <p:spTgt spid="10"/>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DSN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P – </a:t>
            </a:r>
            <a:r>
              <a:rPr lang="en-GB" sz="2400" b="1" i="1" u="sng" dirty="0"/>
              <a:t>Social norms change over time </a:t>
            </a:r>
            <a:r>
              <a:rPr lang="en-GB" sz="2400" dirty="0"/>
              <a:t>and therefore a behaviour that broke social norms and would be classed as abnormal in the past wouldn’t now</a:t>
            </a:r>
            <a:endParaRPr lang="en-GB" sz="2400" b="1" dirty="0"/>
          </a:p>
        </p:txBody>
      </p:sp>
      <p:sp>
        <p:nvSpPr>
          <p:cNvPr id="6" name="Rounded Rectangle 5"/>
          <p:cNvSpPr/>
          <p:nvPr/>
        </p:nvSpPr>
        <p:spPr>
          <a:xfrm>
            <a:off x="357158" y="2643182"/>
            <a:ext cx="8572560" cy="136188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t>E – </a:t>
            </a:r>
            <a:r>
              <a:rPr lang="en-GB" sz="2400" dirty="0"/>
              <a:t>For example an unmarried mother in the 1940/50’s would have been breaking social norms and so would have been classed as abnormal</a:t>
            </a:r>
            <a:endParaRPr lang="en-GB" sz="2400" b="1" dirty="0"/>
          </a:p>
        </p:txBody>
      </p:sp>
      <p:sp>
        <p:nvSpPr>
          <p:cNvPr id="8" name="Rounded Rectangle 7"/>
          <p:cNvSpPr/>
          <p:nvPr/>
        </p:nvSpPr>
        <p:spPr>
          <a:xfrm>
            <a:off x="350464" y="4221088"/>
            <a:ext cx="8572560" cy="20882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b="1" dirty="0"/>
              <a:t>E – </a:t>
            </a:r>
            <a:r>
              <a:rPr lang="en-GB" sz="2400" dirty="0"/>
              <a:t>This is a limitation because as this example shows, it is not the individual who has changed but the classification of the behaviour by society. This brings into question the validity of using this definition alone to define abnormality.</a:t>
            </a:r>
            <a:endParaRPr lang="en-GB" sz="2400" b="1" dirty="0"/>
          </a:p>
        </p:txBody>
      </p:sp>
    </p:spTree>
    <p:extLst>
      <p:ext uri="{BB962C8B-B14F-4D97-AF65-F5344CB8AC3E}">
        <p14:creationId xmlns:p14="http://schemas.microsoft.com/office/powerpoint/2010/main" val="227406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95082-3F98-49A4-AAA9-5DA4694D2850}"/>
              </a:ext>
            </a:extLst>
          </p:cNvPr>
          <p:cNvSpPr>
            <a:spLocks noGrp="1"/>
          </p:cNvSpPr>
          <p:nvPr>
            <p:ph type="title"/>
          </p:nvPr>
        </p:nvSpPr>
        <p:spPr/>
        <p:txBody>
          <a:bodyPr/>
          <a:lstStyle/>
          <a:p>
            <a:r>
              <a:rPr lang="en-GB" dirty="0"/>
              <a:t>Differences in Social Norms</a:t>
            </a:r>
          </a:p>
        </p:txBody>
      </p:sp>
      <p:sp>
        <p:nvSpPr>
          <p:cNvPr id="3" name="Content Placeholder 2">
            <a:extLst>
              <a:ext uri="{FF2B5EF4-FFF2-40B4-BE49-F238E27FC236}">
                <a16:creationId xmlns:a16="http://schemas.microsoft.com/office/drawing/2014/main" id="{BFB99B7C-2670-438B-951C-3B6EEB15F036}"/>
              </a:ext>
            </a:extLst>
          </p:cNvPr>
          <p:cNvSpPr>
            <a:spLocks noGrp="1"/>
          </p:cNvSpPr>
          <p:nvPr>
            <p:ph idx="1"/>
          </p:nvPr>
        </p:nvSpPr>
        <p:spPr/>
        <p:txBody>
          <a:bodyPr/>
          <a:lstStyle/>
          <a:p>
            <a:pPr marL="0" indent="0">
              <a:buNone/>
            </a:pPr>
            <a:r>
              <a:rPr lang="en-GB" b="1" u="sng" dirty="0">
                <a:hlinkClick r:id="rId2">
                  <a:extLst>
                    <a:ext uri="{A12FA001-AC4F-418D-AE19-62706E023703}">
                      <ahyp:hlinkClr xmlns:ahyp="http://schemas.microsoft.com/office/drawing/2018/hyperlinkcolor" val="tx"/>
                    </a:ext>
                  </a:extLst>
                </a:hlinkClick>
              </a:rPr>
              <a:t>HSBC Advert: Cultural Norms</a:t>
            </a:r>
          </a:p>
          <a:p>
            <a:endParaRPr lang="en-GB" dirty="0">
              <a:solidFill>
                <a:srgbClr val="0000FF"/>
              </a:solidFill>
              <a:hlinkClick r:id="rId2">
                <a:extLst>
                  <a:ext uri="{A12FA001-AC4F-418D-AE19-62706E023703}">
                    <ahyp:hlinkClr xmlns:ahyp="http://schemas.microsoft.com/office/drawing/2018/hyperlinkcolor" val="tx"/>
                  </a:ext>
                </a:extLst>
              </a:hlinkClick>
            </a:endParaRPr>
          </a:p>
          <a:p>
            <a:r>
              <a:rPr lang="en-GB" dirty="0">
                <a:solidFill>
                  <a:srgbClr val="0000FF"/>
                </a:solidFill>
                <a:hlinkClick r:id="rId2">
                  <a:extLst>
                    <a:ext uri="{A12FA001-AC4F-418D-AE19-62706E023703}">
                      <ahyp:hlinkClr xmlns:ahyp="http://schemas.microsoft.com/office/drawing/2018/hyperlinkcolor" val="tx"/>
                    </a:ext>
                  </a:extLst>
                </a:hlinkClick>
              </a:rPr>
              <a:t>https://www.youtube.com/watch?v=6_WAmt3cMdk</a:t>
            </a:r>
            <a:r>
              <a:rPr lang="en-GB" dirty="0"/>
              <a:t> </a:t>
            </a:r>
          </a:p>
        </p:txBody>
      </p:sp>
    </p:spTree>
    <p:extLst>
      <p:ext uri="{BB962C8B-B14F-4D97-AF65-F5344CB8AC3E}">
        <p14:creationId xmlns:p14="http://schemas.microsoft.com/office/powerpoint/2010/main" val="71155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DSN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P – </a:t>
            </a:r>
            <a:r>
              <a:rPr lang="en-GB" sz="2400" b="1" i="1" u="sng" dirty="0"/>
              <a:t>Social norms differ between cultures</a:t>
            </a:r>
          </a:p>
          <a:p>
            <a:endParaRPr lang="en-GB" sz="2400" b="1" dirty="0"/>
          </a:p>
        </p:txBody>
      </p:sp>
      <p:sp>
        <p:nvSpPr>
          <p:cNvPr id="6" name="Rounded Rectangle 5"/>
          <p:cNvSpPr/>
          <p:nvPr/>
        </p:nvSpPr>
        <p:spPr>
          <a:xfrm>
            <a:off x="357158" y="2643182"/>
            <a:ext cx="8572560" cy="15058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t>E – </a:t>
            </a:r>
            <a:r>
              <a:rPr lang="en-GB" sz="2400" dirty="0"/>
              <a:t>For example in British culture it is considered polite to finish the food on your plate, but in India to finish all food from your plate is a sign that you are still hungry</a:t>
            </a:r>
            <a:endParaRPr lang="en-GB" sz="2400" b="1" dirty="0"/>
          </a:p>
        </p:txBody>
      </p:sp>
      <p:sp>
        <p:nvSpPr>
          <p:cNvPr id="8" name="Rounded Rectangle 7"/>
          <p:cNvSpPr/>
          <p:nvPr/>
        </p:nvSpPr>
        <p:spPr>
          <a:xfrm>
            <a:off x="357158" y="4437112"/>
            <a:ext cx="8572560" cy="21351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dirty="0"/>
              <a:t>This is a limitation because shows that what is considered ‘normal’ in one culture may actually be ‘abnormal’ in another. So, based on this definition, an individual could be diagnosed with a mental disorder whilst living in one culture, but not when living in another. </a:t>
            </a:r>
            <a:endParaRPr lang="en-GB" sz="2400" b="1" dirty="0"/>
          </a:p>
        </p:txBody>
      </p:sp>
    </p:spTree>
    <p:extLst>
      <p:ext uri="{BB962C8B-B14F-4D97-AF65-F5344CB8AC3E}">
        <p14:creationId xmlns:p14="http://schemas.microsoft.com/office/powerpoint/2010/main" val="147797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DSN – Limitations (A03)</a:t>
            </a:r>
          </a:p>
        </p:txBody>
      </p:sp>
      <p:sp>
        <p:nvSpPr>
          <p:cNvPr id="3" name="Content Placeholder 2"/>
          <p:cNvSpPr>
            <a:spLocks noGrp="1"/>
          </p:cNvSpPr>
          <p:nvPr>
            <p:ph idx="1"/>
          </p:nvPr>
        </p:nvSpPr>
        <p:spPr/>
        <p:txBody>
          <a:bodyPr/>
          <a:lstStyle/>
          <a:p>
            <a:pPr>
              <a:buNone/>
            </a:pPr>
            <a:endParaRPr lang="en-GB" dirty="0"/>
          </a:p>
        </p:txBody>
      </p:sp>
      <p:sp>
        <p:nvSpPr>
          <p:cNvPr id="4" name="Rounded Rectangle 3"/>
          <p:cNvSpPr/>
          <p:nvPr/>
        </p:nvSpPr>
        <p:spPr>
          <a:xfrm>
            <a:off x="357158" y="1285860"/>
            <a:ext cx="8572560"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P – </a:t>
            </a:r>
            <a:r>
              <a:rPr lang="en-GB" sz="2400" dirty="0"/>
              <a:t>DSN does not distinguish between ‘abnormal’ behaviour and deviant behaviour</a:t>
            </a:r>
            <a:endParaRPr lang="en-GB" sz="2400" b="1" dirty="0"/>
          </a:p>
        </p:txBody>
      </p:sp>
      <p:sp>
        <p:nvSpPr>
          <p:cNvPr id="6" name="Rounded Rectangle 5"/>
          <p:cNvSpPr/>
          <p:nvPr/>
        </p:nvSpPr>
        <p:spPr>
          <a:xfrm>
            <a:off x="357158" y="2862626"/>
            <a:ext cx="8572560" cy="121444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t>E – </a:t>
            </a:r>
            <a:r>
              <a:rPr lang="en-GB" sz="2400" dirty="0"/>
              <a:t>For example a drink-driver may have broken a social norm but would not be considered to have a mental abnormality</a:t>
            </a:r>
            <a:endParaRPr lang="en-GB" sz="2400" b="1" dirty="0"/>
          </a:p>
        </p:txBody>
      </p:sp>
      <p:sp>
        <p:nvSpPr>
          <p:cNvPr id="8" name="Rounded Rectangle 7"/>
          <p:cNvSpPr/>
          <p:nvPr/>
        </p:nvSpPr>
        <p:spPr>
          <a:xfrm>
            <a:off x="357158" y="4437112"/>
            <a:ext cx="8572560" cy="213516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400" dirty="0"/>
              <a:t>This is a limitation because it shows that the deviation from social norms definition is inadequate in identifying abnormality as there are many behaviours that are clearly socially deviant but not psychological abnormalities.</a:t>
            </a:r>
            <a:endParaRPr lang="en-GB" sz="2400" b="1" dirty="0"/>
          </a:p>
        </p:txBody>
      </p:sp>
    </p:spTree>
    <p:extLst>
      <p:ext uri="{BB962C8B-B14F-4D97-AF65-F5344CB8AC3E}">
        <p14:creationId xmlns:p14="http://schemas.microsoft.com/office/powerpoint/2010/main" val="178317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Failure to Function </a:t>
            </a:r>
            <a:br>
              <a:rPr lang="en-GB" dirty="0"/>
            </a:br>
            <a:r>
              <a:rPr lang="en-GB" dirty="0"/>
              <a:t>Adequately</a:t>
            </a:r>
          </a:p>
        </p:txBody>
      </p:sp>
      <p:graphicFrame>
        <p:nvGraphicFramePr>
          <p:cNvPr id="6" name="Content Placeholder 5"/>
          <p:cNvGraphicFramePr>
            <a:graphicFrameLocks noGrp="1"/>
          </p:cNvGraphicFramePr>
          <p:nvPr>
            <p:ph idx="1"/>
          </p:nvPr>
        </p:nvGraphicFramePr>
        <p:xfrm>
          <a:off x="457200" y="1571612"/>
          <a:ext cx="8401080" cy="507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http://t2.gstatic.com/images?q=tbn:4rImRHU6gwYzyM:http://www.lexington1.net/gps/HairScreenBean.gif">
            <a:hlinkClick r:id="rId7"/>
          </p:cNvPr>
          <p:cNvPicPr>
            <a:picLocks noChangeAspect="1" noChangeArrowheads="1"/>
          </p:cNvPicPr>
          <p:nvPr/>
        </p:nvPicPr>
        <p:blipFill>
          <a:blip r:embed="rId8" cstate="print"/>
          <a:srcRect/>
          <a:stretch>
            <a:fillRect/>
          </a:stretch>
        </p:blipFill>
        <p:spPr bwMode="auto">
          <a:xfrm>
            <a:off x="7215206" y="285728"/>
            <a:ext cx="923925" cy="1133476"/>
          </a:xfrm>
          <a:prstGeom prst="rect">
            <a:avLst/>
          </a:prstGeom>
          <a:noFill/>
        </p:spPr>
      </p:pic>
      <p:sp>
        <p:nvSpPr>
          <p:cNvPr id="5" name="Rounded Rectangle 4"/>
          <p:cNvSpPr/>
          <p:nvPr/>
        </p:nvSpPr>
        <p:spPr>
          <a:xfrm>
            <a:off x="500034" y="1500174"/>
            <a:ext cx="8358246" cy="135732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t>Failing to function is generally taken to mean that a person is </a:t>
            </a:r>
            <a:r>
              <a:rPr lang="en-GB" b="1" dirty="0"/>
              <a:t>unable to cope with everyday life</a:t>
            </a:r>
            <a:r>
              <a:rPr lang="en-GB" dirty="0"/>
              <a:t>. </a:t>
            </a:r>
          </a:p>
          <a:p>
            <a:pPr algn="ctr"/>
            <a:r>
              <a:rPr lang="en-GB" dirty="0"/>
              <a:t>Their behaviour is seen to be maladaptive, disruptive (to work) and causing distress (self and others)</a:t>
            </a:r>
          </a:p>
        </p:txBody>
      </p:sp>
      <p:sp>
        <p:nvSpPr>
          <p:cNvPr id="7" name="Oval 6"/>
          <p:cNvSpPr/>
          <p:nvPr/>
        </p:nvSpPr>
        <p:spPr>
          <a:xfrm>
            <a:off x="1928794" y="2214554"/>
            <a:ext cx="5143536" cy="392909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buNone/>
            </a:pPr>
            <a:r>
              <a:rPr lang="en-GB" sz="2000" dirty="0" err="1"/>
              <a:t>Rosenham</a:t>
            </a:r>
            <a:r>
              <a:rPr lang="en-GB" sz="2000" dirty="0"/>
              <a:t> &amp; Seligman (1989) suggested the characteristics</a:t>
            </a:r>
          </a:p>
          <a:p>
            <a:pPr>
              <a:buNone/>
            </a:pPr>
            <a:endParaRPr lang="en-GB" sz="2000" dirty="0"/>
          </a:p>
          <a:p>
            <a:pPr>
              <a:buNone/>
            </a:pPr>
            <a:r>
              <a:rPr lang="en-GB" sz="2000" dirty="0"/>
              <a:t>It is the </a:t>
            </a:r>
            <a:r>
              <a:rPr lang="en-GB" sz="2000" b="1" u="sng" dirty="0"/>
              <a:t>presence</a:t>
            </a:r>
            <a:r>
              <a:rPr lang="en-GB" sz="2000" dirty="0"/>
              <a:t> of these characteristics that indicate Psychological abnormality</a:t>
            </a:r>
          </a:p>
          <a:p>
            <a:pPr algn="ctr"/>
            <a:endParaRPr lang="en-GB"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5"/>
                                        </p:tgtEl>
                                        <p:attrNameLst>
                                          <p:attrName/>
                                        </p:attrNameLst>
                                      </p:cBhvr>
                                    </p:anim>
                                    <p:set>
                                      <p:cBhvr>
                                        <p:cTn id="7" dur="1" fill="hold">
                                          <p:stCondLst>
                                            <p:cond delay="0"/>
                                          </p:stCondLst>
                                        </p:cTn>
                                        <p:tgtEl>
                                          <p:spTgt spid="5"/>
                                        </p:tgtEl>
                                        <p:attrNameLst>
                                          <p:attrName>style.visibility</p:attrName>
                                        </p:attrNameLst>
                                      </p:cBhvr>
                                      <p:to>
                                        <p:strVal val="hidden"/>
                                      </p:to>
                                    </p:set>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to="" calcmode="lin" valueType="num">
                                      <p:cBhvr>
                                        <p:cTn id="11" dur="1" fill="hold"/>
                                        <p:tgtEl>
                                          <p:spTgt spid="6"/>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 to="" calcmode="lin" valueType="num">
                                      <p:cBhvr>
                                        <p:cTn id="16" dur="1" fill="hold"/>
                                        <p:tgtEl>
                                          <p:spTgt spid="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5"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3530</TotalTime>
  <Words>1774</Words>
  <Application>Microsoft Office PowerPoint</Application>
  <PresentationFormat>On-screen Show (4:3)</PresentationFormat>
  <Paragraphs>135</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Comic Sans MS</vt:lpstr>
      <vt:lpstr>Office Theme</vt:lpstr>
      <vt:lpstr>Abnormality</vt:lpstr>
      <vt:lpstr>Card sort</vt:lpstr>
      <vt:lpstr>Deviation from Social Norms</vt:lpstr>
      <vt:lpstr>What’s wrong with it?</vt:lpstr>
      <vt:lpstr>DSN – Limitations (A03)</vt:lpstr>
      <vt:lpstr>Differences in Social Norms</vt:lpstr>
      <vt:lpstr>DSN – Limitations (A03)</vt:lpstr>
      <vt:lpstr>DSN – Limitations (A03)</vt:lpstr>
      <vt:lpstr>Failure to Function  Adequately</vt:lpstr>
      <vt:lpstr>What’s wrong with it?</vt:lpstr>
      <vt:lpstr>FFA – Limitations (A03)</vt:lpstr>
      <vt:lpstr>FFA – Limitations (A03)</vt:lpstr>
      <vt:lpstr>FFA – Limitations (A03)</vt:lpstr>
      <vt:lpstr>Deviation from Ideal Mental Health</vt:lpstr>
      <vt:lpstr>Characteristics...</vt:lpstr>
      <vt:lpstr>What’s wrong with it?</vt:lpstr>
      <vt:lpstr>DIMH – Limitations (A03)</vt:lpstr>
      <vt:lpstr>DIMH – Limitations (A03)</vt:lpstr>
      <vt:lpstr>DIMH – Limitations (A03)</vt:lpstr>
      <vt:lpstr>Statistical Infrequency</vt:lpstr>
      <vt:lpstr>What’s wrong with it?</vt:lpstr>
      <vt:lpstr>SI – Limitations (A03)</vt:lpstr>
      <vt:lpstr>SI – Limitations (A03)</vt:lpstr>
      <vt:lpstr>SI – Limitations (A03)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Abnormality</dc:title>
  <cp:lastModifiedBy>Catherine Molyneux</cp:lastModifiedBy>
  <cp:revision>166</cp:revision>
  <dcterms:created xsi:type="dcterms:W3CDTF">2010-03-01T10:01:01Z</dcterms:created>
  <dcterms:modified xsi:type="dcterms:W3CDTF">2021-02-02T17:51:50Z</dcterms:modified>
</cp:coreProperties>
</file>