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724DC5-13DE-4124-998C-D50A8E2862B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24DC5-13DE-4124-998C-D50A8E2862B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24DC5-13DE-4124-998C-D50A8E2862B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24DC5-13DE-4124-998C-D50A8E2862B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724DC5-13DE-4124-998C-D50A8E2862B4}"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724DC5-13DE-4124-998C-D50A8E2862B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724DC5-13DE-4124-998C-D50A8E2862B4}"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724DC5-13DE-4124-998C-D50A8E2862B4}"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24DC5-13DE-4124-998C-D50A8E2862B4}"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24DC5-13DE-4124-998C-D50A8E2862B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24DC5-13DE-4124-998C-D50A8E2862B4}"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2D05B-F37F-4AFC-BB63-7D4A905040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24DC5-13DE-4124-998C-D50A8E2862B4}" type="datetimeFigureOut">
              <a:rPr lang="en-US" smtClean="0"/>
              <a:pPr/>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2D05B-F37F-4AFC-BB63-7D4A905040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uk/imgres?imgurl=http://www.lebjournal.com/newz/wp-content/holocaust_fig_10.jpg&amp;imgrefurl=http://www.lebjournal.com/newz/2008/05/thieving-death/comment-page-1/&amp;usg=__PYGldDGrNeg46zzw4UCGN_tyONw=&amp;h=371&amp;w=317&amp;sz=22&amp;hl=en&amp;start=13&amp;itbs=1&amp;tbnid=sT4WqQS-gmsgQM:&amp;tbnh=122&amp;tbnw=104&amp;prev=/images?q=Holocaust&amp;gbv=2&amp;hl=en"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857232"/>
            <a:ext cx="7786742" cy="50006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smtClean="0"/>
              <a:t>Obedience throughout History</a:t>
            </a:r>
            <a:endParaRPr lang="en-US" sz="7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71480"/>
            <a:ext cx="7786742" cy="578647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0"/>
            <a:endParaRPr lang="en-US" sz="2400" dirty="0" smtClean="0">
              <a:solidFill>
                <a:schemeClr val="tx1"/>
              </a:solidFill>
            </a:endParaRPr>
          </a:p>
          <a:p>
            <a:pPr hangingPunct="0"/>
            <a:r>
              <a:rPr lang="en-US" sz="2400" dirty="0" smtClean="0">
                <a:solidFill>
                  <a:schemeClr val="tx1"/>
                </a:solidFill>
              </a:rPr>
              <a:t>During </a:t>
            </a:r>
            <a:r>
              <a:rPr lang="en-US" sz="2400" dirty="0">
                <a:solidFill>
                  <a:schemeClr val="tx1"/>
                </a:solidFill>
              </a:rPr>
              <a:t>World War II, millions of Jews, Poles, Russians, Gypsies and Homosexuals were slaughtered by Nazi soldiers.  When the soldiers were tried for their war crimes their defense was “</a:t>
            </a:r>
            <a:r>
              <a:rPr lang="en-US" sz="2400" i="1" dirty="0">
                <a:solidFill>
                  <a:schemeClr val="tx1"/>
                </a:solidFill>
              </a:rPr>
              <a:t>I was just following orders</a:t>
            </a:r>
            <a:r>
              <a:rPr lang="en-US" sz="2400" dirty="0" smtClean="0">
                <a:solidFill>
                  <a:schemeClr val="tx1"/>
                </a:solidFill>
              </a:rPr>
              <a:t>”.</a:t>
            </a:r>
          </a:p>
          <a:p>
            <a:pPr lvl="0" hangingPunct="0"/>
            <a:endParaRPr lang="en-US" sz="2000" dirty="0" smtClean="0">
              <a:solidFill>
                <a:schemeClr val="tx1"/>
              </a:solidFill>
            </a:endParaRPr>
          </a:p>
          <a:p>
            <a:pPr lvl="0" hangingPunct="0"/>
            <a:r>
              <a:rPr lang="en-US" sz="2800" b="1" dirty="0" smtClean="0">
                <a:solidFill>
                  <a:srgbClr val="FF0000"/>
                </a:solidFill>
              </a:rPr>
              <a:t>Does </a:t>
            </a:r>
            <a:r>
              <a:rPr lang="en-US" sz="2800" b="1" dirty="0">
                <a:solidFill>
                  <a:srgbClr val="FF0000"/>
                </a:solidFill>
              </a:rPr>
              <a:t>this mean that Nazi soldiers are evil?</a:t>
            </a:r>
          </a:p>
          <a:p>
            <a:pPr hangingPunct="0"/>
            <a:r>
              <a:rPr lang="en-US" sz="2800" b="1" dirty="0">
                <a:solidFill>
                  <a:srgbClr val="FF0000"/>
                </a:solidFill>
              </a:rPr>
              <a:t> </a:t>
            </a:r>
          </a:p>
          <a:p>
            <a:pPr hangingPunct="0"/>
            <a:r>
              <a:rPr lang="en-US" sz="2000" b="1" dirty="0">
                <a:solidFill>
                  <a:srgbClr val="FF0000"/>
                </a:solidFill>
              </a:rPr>
              <a:t> </a:t>
            </a:r>
            <a:r>
              <a:rPr lang="en-US" sz="2000" dirty="0">
                <a:solidFill>
                  <a:schemeClr val="tx1"/>
                </a:solidFill>
              </a:rPr>
              <a:t> </a:t>
            </a:r>
          </a:p>
          <a:p>
            <a:pPr hangingPunct="0"/>
            <a:endParaRPr lang="en-US" sz="2000" dirty="0" smtClean="0">
              <a:solidFill>
                <a:schemeClr val="tx1"/>
              </a:solidFill>
            </a:endParaRPr>
          </a:p>
          <a:p>
            <a:pPr hangingPunct="0"/>
            <a:endParaRPr lang="en-US" sz="2000" dirty="0">
              <a:solidFill>
                <a:schemeClr val="tx1"/>
              </a:solidFill>
            </a:endParaRPr>
          </a:p>
        </p:txBody>
      </p:sp>
      <p:pic>
        <p:nvPicPr>
          <p:cNvPr id="16386" name="Picture 2" descr="http://t2.gstatic.com/images?q=tbn:sT4WqQS-gmsgQM:http://www.lebjournal.com/newz/wp-content/holocaust_fig_10.jpg">
            <a:hlinkClick r:id="rId2"/>
          </p:cNvPr>
          <p:cNvPicPr>
            <a:picLocks noChangeAspect="1" noChangeArrowheads="1"/>
          </p:cNvPicPr>
          <p:nvPr/>
        </p:nvPicPr>
        <p:blipFill>
          <a:blip r:embed="rId3"/>
          <a:srcRect/>
          <a:stretch>
            <a:fillRect/>
          </a:stretch>
        </p:blipFill>
        <p:spPr bwMode="auto">
          <a:xfrm>
            <a:off x="1142976" y="4143380"/>
            <a:ext cx="1714512" cy="2011254"/>
          </a:xfrm>
          <a:prstGeom prst="rect">
            <a:avLst/>
          </a:prstGeom>
          <a:noFill/>
        </p:spPr>
      </p:pic>
      <p:pic>
        <p:nvPicPr>
          <p:cNvPr id="16388" name="Picture 4" descr="http://www.rjgeib.com/thoughts/deuteronomy/nazis.jpg"/>
          <p:cNvPicPr>
            <a:picLocks noChangeAspect="1" noChangeArrowheads="1"/>
          </p:cNvPicPr>
          <p:nvPr/>
        </p:nvPicPr>
        <p:blipFill>
          <a:blip r:embed="rId4"/>
          <a:srcRect/>
          <a:stretch>
            <a:fillRect/>
          </a:stretch>
        </p:blipFill>
        <p:spPr bwMode="auto">
          <a:xfrm>
            <a:off x="3357554" y="4071942"/>
            <a:ext cx="2357454" cy="2184513"/>
          </a:xfrm>
          <a:prstGeom prst="rect">
            <a:avLst/>
          </a:prstGeom>
          <a:noFill/>
        </p:spPr>
      </p:pic>
      <p:pic>
        <p:nvPicPr>
          <p:cNvPr id="16390" name="Picture 6" descr="http://www.martinfrost.ws/htmlfiles/camp_children1.jpg"/>
          <p:cNvPicPr>
            <a:picLocks noChangeAspect="1" noChangeArrowheads="1"/>
          </p:cNvPicPr>
          <p:nvPr/>
        </p:nvPicPr>
        <p:blipFill>
          <a:blip r:embed="rId5"/>
          <a:srcRect/>
          <a:stretch>
            <a:fillRect/>
          </a:stretch>
        </p:blipFill>
        <p:spPr bwMode="auto">
          <a:xfrm>
            <a:off x="4000496" y="214290"/>
            <a:ext cx="1643074" cy="1643074"/>
          </a:xfrm>
          <a:prstGeom prst="rect">
            <a:avLst/>
          </a:prstGeom>
          <a:noFill/>
        </p:spPr>
      </p:pic>
      <p:pic>
        <p:nvPicPr>
          <p:cNvPr id="16392" name="Picture 8" descr="http://www.hanefesh.com/edu/Holidays/images/a6b.jpg"/>
          <p:cNvPicPr>
            <a:picLocks noChangeAspect="1" noChangeArrowheads="1"/>
          </p:cNvPicPr>
          <p:nvPr/>
        </p:nvPicPr>
        <p:blipFill>
          <a:blip r:embed="rId6"/>
          <a:srcRect/>
          <a:stretch>
            <a:fillRect/>
          </a:stretch>
        </p:blipFill>
        <p:spPr bwMode="auto">
          <a:xfrm>
            <a:off x="6429388" y="4071942"/>
            <a:ext cx="1937600" cy="237130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71480"/>
            <a:ext cx="7786742" cy="578647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0"/>
            <a:endParaRPr lang="en-US" sz="2400" dirty="0" smtClean="0">
              <a:solidFill>
                <a:schemeClr val="tx1"/>
              </a:solidFill>
            </a:endParaRPr>
          </a:p>
          <a:p>
            <a:pPr lvl="0" hangingPunct="0"/>
            <a:r>
              <a:rPr lang="en-US" sz="2800" b="1" dirty="0" smtClean="0">
                <a:solidFill>
                  <a:srgbClr val="FF0000"/>
                </a:solidFill>
              </a:rPr>
              <a:t>Does </a:t>
            </a:r>
            <a:r>
              <a:rPr lang="en-US" sz="2800" b="1" dirty="0">
                <a:solidFill>
                  <a:srgbClr val="FF0000"/>
                </a:solidFill>
              </a:rPr>
              <a:t>this mean that Nazi soldiers are evil?</a:t>
            </a:r>
          </a:p>
          <a:p>
            <a:pPr hangingPunct="0"/>
            <a:r>
              <a:rPr lang="en-US" sz="2800" b="1" dirty="0">
                <a:solidFill>
                  <a:srgbClr val="FF0000"/>
                </a:solidFill>
              </a:rPr>
              <a:t> </a:t>
            </a:r>
          </a:p>
          <a:p>
            <a:pPr hangingPunct="0"/>
            <a:r>
              <a:rPr lang="en-US" sz="2000" b="1" dirty="0">
                <a:solidFill>
                  <a:srgbClr val="FF0000"/>
                </a:solidFill>
              </a:rPr>
              <a:t> </a:t>
            </a:r>
            <a:r>
              <a:rPr lang="en-US" sz="2000" b="1" dirty="0" smtClean="0">
                <a:solidFill>
                  <a:srgbClr val="FF0000"/>
                </a:solidFill>
              </a:rPr>
              <a:t>Firstly</a:t>
            </a:r>
            <a:r>
              <a:rPr lang="en-US" sz="2000" b="1" dirty="0">
                <a:solidFill>
                  <a:srgbClr val="FF0000"/>
                </a:solidFill>
              </a:rPr>
              <a:t>, </a:t>
            </a:r>
            <a:r>
              <a:rPr lang="en-US" sz="2000" dirty="0">
                <a:solidFill>
                  <a:schemeClr val="tx1"/>
                </a:solidFill>
              </a:rPr>
              <a:t>interviews with Nazi war criminals have failed to prove that they are evil or in fact, that they are any different to anyone else.  </a:t>
            </a:r>
            <a:endParaRPr lang="en-US" sz="2000" dirty="0" smtClean="0">
              <a:solidFill>
                <a:schemeClr val="tx1"/>
              </a:solidFill>
            </a:endParaRPr>
          </a:p>
          <a:p>
            <a:pPr hangingPunct="0"/>
            <a:endParaRPr lang="en-US" sz="2000" dirty="0">
              <a:solidFill>
                <a:schemeClr val="tx1"/>
              </a:solidFill>
            </a:endParaRPr>
          </a:p>
          <a:p>
            <a:pPr hangingPunct="0"/>
            <a:r>
              <a:rPr lang="en-US" sz="2000" b="1" dirty="0" smtClean="0">
                <a:solidFill>
                  <a:srgbClr val="FF0000"/>
                </a:solidFill>
              </a:rPr>
              <a:t>Secondly</a:t>
            </a:r>
            <a:r>
              <a:rPr lang="en-US" sz="2000" b="1" dirty="0">
                <a:solidFill>
                  <a:srgbClr val="FF0000"/>
                </a:solidFill>
              </a:rPr>
              <a:t>, </a:t>
            </a:r>
            <a:r>
              <a:rPr lang="en-US" sz="2000" dirty="0">
                <a:solidFill>
                  <a:schemeClr val="tx1"/>
                </a:solidFill>
              </a:rPr>
              <a:t>the horrific events of World War II do not stand alone. History is littered with evidence of man’s inhumanity to man – where obedience has been the central </a:t>
            </a:r>
            <a:r>
              <a:rPr lang="en-US" sz="2000" dirty="0" smtClean="0">
                <a:solidFill>
                  <a:schemeClr val="tx1"/>
                </a:solidFill>
              </a:rPr>
              <a:t>theme……</a:t>
            </a:r>
            <a:endParaRPr lang="en-US" sz="2000" dirty="0">
              <a:solidFill>
                <a:schemeClr val="tx1"/>
              </a:solidFill>
            </a:endParaRPr>
          </a:p>
          <a:p>
            <a:pPr hangingPunct="0"/>
            <a:r>
              <a:rPr lang="en-US" sz="2000" dirty="0">
                <a:solidFill>
                  <a:schemeClr val="tx1"/>
                </a:solidFill>
              </a:rPr>
              <a:t> </a:t>
            </a:r>
          </a:p>
          <a:p>
            <a:pPr hangingPunct="0"/>
            <a:endParaRPr lang="en-US" sz="2000" dirty="0" smtClean="0">
              <a:solidFill>
                <a:schemeClr val="tx1"/>
              </a:solidFill>
            </a:endParaRPr>
          </a:p>
          <a:p>
            <a:pPr hangingPunct="0"/>
            <a:endParaRPr lang="en-US"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00042"/>
            <a:ext cx="7786742" cy="58579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p>
        </p:txBody>
      </p:sp>
      <p:graphicFrame>
        <p:nvGraphicFramePr>
          <p:cNvPr id="6" name="Table 5"/>
          <p:cNvGraphicFramePr>
            <a:graphicFrameLocks noGrp="1"/>
          </p:cNvGraphicFramePr>
          <p:nvPr/>
        </p:nvGraphicFramePr>
        <p:xfrm>
          <a:off x="928662" y="1214422"/>
          <a:ext cx="7143800" cy="2357454"/>
        </p:xfrm>
        <a:graphic>
          <a:graphicData uri="http://schemas.openxmlformats.org/drawingml/2006/table">
            <a:tbl>
              <a:tblPr/>
              <a:tblGrid>
                <a:gridCol w="7143800"/>
              </a:tblGrid>
              <a:tr h="2357454">
                <a:tc>
                  <a:txBody>
                    <a:bodyPr/>
                    <a:lstStyle/>
                    <a:p>
                      <a:pPr algn="ctr" hangingPunct="0">
                        <a:spcAft>
                          <a:spcPts val="0"/>
                        </a:spcAft>
                      </a:pPr>
                      <a:r>
                        <a:rPr lang="en-US" sz="1800" b="1" kern="0" dirty="0" smtClean="0">
                          <a:latin typeface="Comic Sans MS"/>
                          <a:cs typeface="Times New Roman"/>
                        </a:rPr>
                        <a:t>My </a:t>
                      </a:r>
                      <a:r>
                        <a:rPr lang="en-US" sz="1800" b="1" kern="0" dirty="0">
                          <a:latin typeface="Comic Sans MS"/>
                          <a:cs typeface="Times New Roman"/>
                        </a:rPr>
                        <a:t>Lai Massacre </a:t>
                      </a:r>
                      <a:endParaRPr lang="en-US" sz="1800" b="1" kern="0" dirty="0">
                        <a:latin typeface="Arial"/>
                        <a:cs typeface="Times New Roman"/>
                      </a:endParaRPr>
                    </a:p>
                    <a:p>
                      <a:pPr algn="l" hangingPunct="0">
                        <a:spcAft>
                          <a:spcPts val="0"/>
                        </a:spcAft>
                      </a:pPr>
                      <a:r>
                        <a:rPr lang="en-US" sz="1800" dirty="0">
                          <a:latin typeface="Comic Sans MS"/>
                          <a:ea typeface="Times New Roman"/>
                          <a:cs typeface="Times New Roman"/>
                        </a:rPr>
                        <a:t>On March 16 1968, in the village of My Lai, Southern Vietnam, a group of American soldiers were told ‘</a:t>
                      </a:r>
                      <a:r>
                        <a:rPr lang="en-US" sz="1800" i="1" dirty="0">
                          <a:latin typeface="Comic Sans MS"/>
                          <a:ea typeface="Times New Roman"/>
                          <a:cs typeface="Times New Roman"/>
                        </a:rPr>
                        <a:t>This is what you’ve been waiting for – search and destroy – and you’ve got it</a:t>
                      </a:r>
                      <a:r>
                        <a:rPr lang="en-US" sz="1800" dirty="0">
                          <a:latin typeface="Comic Sans MS"/>
                          <a:ea typeface="Times New Roman"/>
                          <a:cs typeface="Times New Roman"/>
                        </a:rPr>
                        <a:t>’.  The soldiers were ordered to enter into the village firing even though there had been no report of opposing fire.  The soldiers slaughtered over 500 unarmed men, women and children.  The soldiers had not encountered a single enemy soldier.</a:t>
                      </a:r>
                    </a:p>
                  </a:txBody>
                  <a:tcPr marL="114300" marR="114300" marT="0" marB="0">
                    <a:lnL>
                      <a:noFill/>
                    </a:lnL>
                    <a:lnR>
                      <a:noFill/>
                    </a:lnR>
                    <a:lnT>
                      <a:noFill/>
                    </a:lnT>
                    <a:lnB>
                      <a:noFill/>
                    </a:lnB>
                  </a:tcPr>
                </a:tc>
              </a:tr>
            </a:tbl>
          </a:graphicData>
        </a:graphic>
      </p:graphicFrame>
      <p:pic>
        <p:nvPicPr>
          <p:cNvPr id="1025" name="Picture 1"/>
          <p:cNvPicPr>
            <a:picLocks noChangeAspect="1" noChangeArrowheads="1"/>
          </p:cNvPicPr>
          <p:nvPr/>
        </p:nvPicPr>
        <p:blipFill>
          <a:blip r:embed="rId2"/>
          <a:srcRect/>
          <a:stretch>
            <a:fillRect/>
          </a:stretch>
        </p:blipFill>
        <p:spPr bwMode="auto">
          <a:xfrm>
            <a:off x="2714611" y="3500438"/>
            <a:ext cx="3887067" cy="264320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00042"/>
            <a:ext cx="7786742" cy="58579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aphicFrame>
        <p:nvGraphicFramePr>
          <p:cNvPr id="7" name="Table 6"/>
          <p:cNvGraphicFramePr>
            <a:graphicFrameLocks noGrp="1"/>
          </p:cNvGraphicFramePr>
          <p:nvPr/>
        </p:nvGraphicFramePr>
        <p:xfrm>
          <a:off x="1142976" y="1000108"/>
          <a:ext cx="6858048" cy="2194560"/>
        </p:xfrm>
        <a:graphic>
          <a:graphicData uri="http://schemas.openxmlformats.org/drawingml/2006/table">
            <a:tbl>
              <a:tblPr/>
              <a:tblGrid>
                <a:gridCol w="6858048"/>
              </a:tblGrid>
              <a:tr h="1928826">
                <a:tc>
                  <a:txBody>
                    <a:bodyPr/>
                    <a:lstStyle/>
                    <a:p>
                      <a:pPr algn="l" hangingPunct="0">
                        <a:spcAft>
                          <a:spcPts val="0"/>
                        </a:spcAft>
                      </a:pPr>
                      <a:r>
                        <a:rPr lang="en-US" sz="2400" b="1" kern="0" dirty="0">
                          <a:latin typeface="Comic Sans MS"/>
                          <a:cs typeface="Times New Roman"/>
                        </a:rPr>
                        <a:t>The Jonestown Massacre</a:t>
                      </a:r>
                      <a:endParaRPr lang="en-US" sz="2400" b="1" kern="0" dirty="0">
                        <a:latin typeface="Arial"/>
                        <a:cs typeface="Times New Roman"/>
                      </a:endParaRPr>
                    </a:p>
                    <a:p>
                      <a:pPr algn="l" hangingPunct="0">
                        <a:spcAft>
                          <a:spcPts val="0"/>
                        </a:spcAft>
                      </a:pPr>
                      <a:r>
                        <a:rPr lang="en-US" sz="2400" dirty="0">
                          <a:latin typeface="Comic Sans MS"/>
                          <a:ea typeface="Times New Roman"/>
                          <a:cs typeface="Times New Roman"/>
                        </a:rPr>
                        <a:t>In 1978, in the middle of the Guyanese jungle, the Reverend Jim Jones ordered 911 members of his cult to kill themselves by drinking a cyanide potion, and they did</a:t>
                      </a:r>
                      <a:r>
                        <a:rPr lang="en-US" sz="2400" dirty="0" smtClean="0">
                          <a:latin typeface="Comic Sans MS"/>
                          <a:ea typeface="Times New Roman"/>
                          <a:cs typeface="Times New Roman"/>
                        </a:rPr>
                        <a:t>.</a:t>
                      </a:r>
                    </a:p>
                    <a:p>
                      <a:pPr algn="l" hangingPunct="0">
                        <a:spcAft>
                          <a:spcPts val="0"/>
                        </a:spcAft>
                      </a:pPr>
                      <a:endParaRPr lang="en-US" sz="2400" dirty="0">
                        <a:latin typeface="Comic Sans MS"/>
                        <a:ea typeface="Times New Roman"/>
                        <a:cs typeface="Times New Roman"/>
                      </a:endParaRPr>
                    </a:p>
                  </a:txBody>
                  <a:tcPr marL="114300" marR="114300" marT="0" marB="0">
                    <a:lnL>
                      <a:noFill/>
                    </a:lnL>
                    <a:lnR>
                      <a:noFill/>
                    </a:lnR>
                    <a:lnT>
                      <a:noFill/>
                    </a:lnT>
                    <a:lnB>
                      <a:noFill/>
                    </a:lnB>
                  </a:tcPr>
                </a:tc>
              </a:tr>
            </a:tbl>
          </a:graphicData>
        </a:graphic>
      </p:graphicFrame>
      <p:graphicFrame>
        <p:nvGraphicFramePr>
          <p:cNvPr id="8" name="Table 7"/>
          <p:cNvGraphicFramePr>
            <a:graphicFrameLocks noGrp="1"/>
          </p:cNvGraphicFramePr>
          <p:nvPr/>
        </p:nvGraphicFramePr>
        <p:xfrm>
          <a:off x="1071538" y="2928934"/>
          <a:ext cx="6858048" cy="1828800"/>
        </p:xfrm>
        <a:graphic>
          <a:graphicData uri="http://schemas.openxmlformats.org/drawingml/2006/table">
            <a:tbl>
              <a:tblPr/>
              <a:tblGrid>
                <a:gridCol w="6858048"/>
              </a:tblGrid>
              <a:tr h="1828800">
                <a:tc>
                  <a:txBody>
                    <a:bodyPr/>
                    <a:lstStyle/>
                    <a:p>
                      <a:pPr algn="l" hangingPunct="0">
                        <a:spcAft>
                          <a:spcPts val="0"/>
                        </a:spcAft>
                      </a:pPr>
                      <a:r>
                        <a:rPr lang="en-US" sz="2400" dirty="0">
                          <a:latin typeface="Comic Sans MS"/>
                          <a:ea typeface="Times New Roman"/>
                          <a:cs typeface="Times New Roman"/>
                        </a:rPr>
                        <a:t>The vat containing Jones' deadly concoction sits amid the bodies of </a:t>
                      </a:r>
                      <a:endParaRPr lang="en-US" sz="2400" dirty="0" smtClean="0">
                        <a:latin typeface="Comic Sans MS"/>
                        <a:ea typeface="Times New Roman"/>
                        <a:cs typeface="Times New Roman"/>
                      </a:endParaRPr>
                    </a:p>
                    <a:p>
                      <a:pPr algn="l" hangingPunct="0">
                        <a:spcAft>
                          <a:spcPts val="0"/>
                        </a:spcAft>
                      </a:pPr>
                      <a:r>
                        <a:rPr lang="en-US" sz="2400" dirty="0" smtClean="0">
                          <a:latin typeface="Comic Sans MS"/>
                          <a:ea typeface="Times New Roman"/>
                          <a:cs typeface="Times New Roman"/>
                        </a:rPr>
                        <a:t>his </a:t>
                      </a:r>
                      <a:r>
                        <a:rPr lang="en-US" sz="2400" dirty="0">
                          <a:latin typeface="Comic Sans MS"/>
                          <a:ea typeface="Times New Roman"/>
                          <a:cs typeface="Times New Roman"/>
                        </a:rPr>
                        <a:t>followers on </a:t>
                      </a:r>
                      <a:endParaRPr lang="en-US" sz="2400" dirty="0" smtClean="0">
                        <a:latin typeface="Comic Sans MS"/>
                        <a:ea typeface="Times New Roman"/>
                        <a:cs typeface="Times New Roman"/>
                      </a:endParaRPr>
                    </a:p>
                    <a:p>
                      <a:pPr algn="l" hangingPunct="0">
                        <a:spcAft>
                          <a:spcPts val="0"/>
                        </a:spcAft>
                      </a:pPr>
                      <a:r>
                        <a:rPr lang="en-US" sz="2400" dirty="0" smtClean="0">
                          <a:latin typeface="Comic Sans MS"/>
                          <a:ea typeface="Times New Roman"/>
                          <a:cs typeface="Times New Roman"/>
                        </a:rPr>
                        <a:t>Nov</a:t>
                      </a:r>
                      <a:r>
                        <a:rPr lang="en-US" sz="2400" dirty="0">
                          <a:latin typeface="Comic Sans MS"/>
                          <a:ea typeface="Times New Roman"/>
                          <a:cs typeface="Times New Roman"/>
                        </a:rPr>
                        <a:t>. 20, 1978</a:t>
                      </a:r>
                      <a:r>
                        <a:rPr lang="en-US" sz="2400" dirty="0" smtClean="0">
                          <a:latin typeface="Comic Sans MS"/>
                          <a:ea typeface="Times New Roman"/>
                          <a:cs typeface="Times New Roman"/>
                        </a:rPr>
                        <a:t>.</a:t>
                      </a:r>
                      <a:endParaRPr lang="en-US" sz="2400" dirty="0">
                        <a:latin typeface="Comic Sans MS"/>
                        <a:ea typeface="Times New Roman"/>
                        <a:cs typeface="Times New Roman"/>
                      </a:endParaRPr>
                    </a:p>
                  </a:txBody>
                  <a:tcPr marL="114300" marR="114300" marT="0" marB="0">
                    <a:lnL>
                      <a:noFill/>
                    </a:lnL>
                    <a:lnR>
                      <a:noFill/>
                    </a:lnR>
                    <a:lnT>
                      <a:noFill/>
                    </a:lnT>
                    <a:lnB>
                      <a:noFill/>
                    </a:lnB>
                  </a:tcPr>
                </a:tc>
              </a:tr>
            </a:tbl>
          </a:graphicData>
        </a:graphic>
      </p:graphicFrame>
      <p:pic>
        <p:nvPicPr>
          <p:cNvPr id="15361" name="Picture 1"/>
          <p:cNvPicPr>
            <a:picLocks noChangeAspect="1" noChangeArrowheads="1"/>
          </p:cNvPicPr>
          <p:nvPr/>
        </p:nvPicPr>
        <p:blipFill>
          <a:blip r:embed="rId2"/>
          <a:srcRect/>
          <a:stretch>
            <a:fillRect/>
          </a:stretch>
        </p:blipFill>
        <p:spPr bwMode="auto">
          <a:xfrm>
            <a:off x="5398196" y="3429000"/>
            <a:ext cx="2354348" cy="300833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00042"/>
            <a:ext cx="7786742" cy="58579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aphicFrame>
        <p:nvGraphicFramePr>
          <p:cNvPr id="7" name="Table 6"/>
          <p:cNvGraphicFramePr>
            <a:graphicFrameLocks noGrp="1"/>
          </p:cNvGraphicFramePr>
          <p:nvPr/>
        </p:nvGraphicFramePr>
        <p:xfrm>
          <a:off x="928662" y="1643050"/>
          <a:ext cx="7358114" cy="2711766"/>
        </p:xfrm>
        <a:graphic>
          <a:graphicData uri="http://schemas.openxmlformats.org/drawingml/2006/table">
            <a:tbl>
              <a:tblPr/>
              <a:tblGrid>
                <a:gridCol w="7358114"/>
              </a:tblGrid>
              <a:tr h="2711766">
                <a:tc>
                  <a:txBody>
                    <a:bodyPr/>
                    <a:lstStyle/>
                    <a:p>
                      <a:pPr algn="l" hangingPunct="0">
                        <a:spcAft>
                          <a:spcPts val="0"/>
                        </a:spcAft>
                      </a:pPr>
                      <a:r>
                        <a:rPr lang="en-US" sz="2400" dirty="0" smtClean="0"/>
                        <a:t>The genocide was a deliberate conspiratorial operation </a:t>
                      </a:r>
                      <a:r>
                        <a:rPr lang="en-US" sz="2400" dirty="0" err="1" smtClean="0"/>
                        <a:t>organised</a:t>
                      </a:r>
                      <a:r>
                        <a:rPr lang="en-US" sz="2400" dirty="0" smtClean="0"/>
                        <a:t> by a small, shrewd group of greedy Hutu extremists who believed their self-interest would be enhanced if every one of Rwanda's 1 million Tutsis was annihilated. They came close to total success.</a:t>
                      </a:r>
                      <a:endParaRPr lang="en-US" sz="2400" dirty="0">
                        <a:latin typeface="Comic Sans MS"/>
                        <a:ea typeface="Times New Roman"/>
                        <a:cs typeface="Times New Roman"/>
                      </a:endParaRPr>
                    </a:p>
                  </a:txBody>
                  <a:tcPr marL="114300" marR="114300" marT="0" marB="0">
                    <a:lnL>
                      <a:noFill/>
                    </a:lnL>
                    <a:lnR>
                      <a:noFill/>
                    </a:lnR>
                    <a:lnT>
                      <a:noFill/>
                    </a:lnT>
                    <a:lnB>
                      <a:noFill/>
                    </a:lnB>
                  </a:tcPr>
                </a:tc>
              </a:tr>
            </a:tbl>
          </a:graphicData>
        </a:graphic>
      </p:graphicFrame>
      <p:sp>
        <p:nvSpPr>
          <p:cNvPr id="9" name="Rectangle 8"/>
          <p:cNvSpPr/>
          <p:nvPr/>
        </p:nvSpPr>
        <p:spPr>
          <a:xfrm>
            <a:off x="1643042" y="642918"/>
            <a:ext cx="5572164"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rgbClr val="FF0000"/>
              </a:solidFill>
            </a:endParaRPr>
          </a:p>
          <a:p>
            <a:pPr algn="ctr"/>
            <a:endParaRPr lang="en-GB" b="1" dirty="0">
              <a:solidFill>
                <a:srgbClr val="FF0000"/>
              </a:solidFill>
            </a:endParaRPr>
          </a:p>
          <a:p>
            <a:pPr algn="ctr"/>
            <a:r>
              <a:rPr lang="en-GB" sz="2400" b="1" dirty="0" smtClean="0">
                <a:solidFill>
                  <a:srgbClr val="FF0000"/>
                </a:solidFill>
              </a:rPr>
              <a:t>April 7</a:t>
            </a:r>
            <a:r>
              <a:rPr lang="en-GB" sz="2400" b="1" baseline="30000" dirty="0" smtClean="0">
                <a:solidFill>
                  <a:srgbClr val="FF0000"/>
                </a:solidFill>
              </a:rPr>
              <a:t>th</a:t>
            </a:r>
            <a:r>
              <a:rPr lang="en-GB" sz="2400" b="1" dirty="0" smtClean="0">
                <a:solidFill>
                  <a:srgbClr val="FF0000"/>
                </a:solidFill>
              </a:rPr>
              <a:t> 1994 – </a:t>
            </a:r>
            <a:r>
              <a:rPr lang="en-US" sz="2400" b="1" dirty="0" smtClean="0">
                <a:solidFill>
                  <a:srgbClr val="FF0000"/>
                </a:solidFill>
              </a:rPr>
              <a:t>Rwanda  - Genocide</a:t>
            </a:r>
          </a:p>
          <a:p>
            <a:pPr algn="ctr"/>
            <a:r>
              <a:rPr lang="en-US" sz="2400" b="1" dirty="0" smtClean="0">
                <a:solidFill>
                  <a:srgbClr val="FF0000"/>
                </a:solidFill>
              </a:rPr>
              <a:t>The slaughter of 800,000</a:t>
            </a:r>
            <a:r>
              <a:rPr lang="en-US" sz="2400" dirty="0" smtClean="0">
                <a:solidFill>
                  <a:srgbClr val="FF0000"/>
                </a:solidFill>
              </a:rPr>
              <a:t> </a:t>
            </a:r>
            <a:r>
              <a:rPr lang="en-US" b="1" dirty="0" smtClean="0">
                <a:solidFill>
                  <a:srgbClr val="FF0000"/>
                </a:solidFill>
              </a:rPr>
              <a:t/>
            </a:r>
            <a:br>
              <a:rPr lang="en-US" b="1" dirty="0" smtClean="0">
                <a:solidFill>
                  <a:srgbClr val="FF0000"/>
                </a:solidFill>
              </a:rPr>
            </a:br>
            <a:endParaRPr lang="en-US" dirty="0" smtClean="0">
              <a:solidFill>
                <a:srgbClr val="FF0000"/>
              </a:solidFill>
            </a:endParaRPr>
          </a:p>
          <a:p>
            <a:pPr algn="ctr"/>
            <a:r>
              <a:rPr lang="en-GB" b="1" dirty="0" smtClean="0">
                <a:solidFill>
                  <a:srgbClr val="FF0000"/>
                </a:solidFill>
              </a:rPr>
              <a:t> </a:t>
            </a:r>
            <a:endParaRPr lang="en-US" b="1" dirty="0">
              <a:solidFill>
                <a:srgbClr val="FF0000"/>
              </a:solidFill>
            </a:endParaRPr>
          </a:p>
        </p:txBody>
      </p:sp>
      <p:pic>
        <p:nvPicPr>
          <p:cNvPr id="18434" name="Picture 2" descr="http://www.usafricaonline.com/genociderwanda.gisozi.jpg"/>
          <p:cNvPicPr>
            <a:picLocks noChangeAspect="1" noChangeArrowheads="1"/>
          </p:cNvPicPr>
          <p:nvPr/>
        </p:nvPicPr>
        <p:blipFill>
          <a:blip r:embed="rId2"/>
          <a:srcRect/>
          <a:stretch>
            <a:fillRect/>
          </a:stretch>
        </p:blipFill>
        <p:spPr bwMode="auto">
          <a:xfrm>
            <a:off x="642910" y="3714752"/>
            <a:ext cx="1797892" cy="1643074"/>
          </a:xfrm>
          <a:prstGeom prst="rect">
            <a:avLst/>
          </a:prstGeom>
          <a:noFill/>
        </p:spPr>
      </p:pic>
      <p:pic>
        <p:nvPicPr>
          <p:cNvPr id="18436" name="Picture 4" descr="http://scrapetv.com/News/News%20Pages/Everyone%20Else/images-2/genocide-in-rwanda-skulls.jpg"/>
          <p:cNvPicPr>
            <a:picLocks noChangeAspect="1" noChangeArrowheads="1"/>
          </p:cNvPicPr>
          <p:nvPr/>
        </p:nvPicPr>
        <p:blipFill>
          <a:blip r:embed="rId3"/>
          <a:srcRect/>
          <a:stretch>
            <a:fillRect/>
          </a:stretch>
        </p:blipFill>
        <p:spPr bwMode="auto">
          <a:xfrm>
            <a:off x="4429124" y="3500438"/>
            <a:ext cx="4000528" cy="2647622"/>
          </a:xfrm>
          <a:prstGeom prst="rect">
            <a:avLst/>
          </a:prstGeom>
          <a:noFill/>
        </p:spPr>
      </p:pic>
      <p:pic>
        <p:nvPicPr>
          <p:cNvPr id="18438" name="Picture 6" descr="http://www.usafricaonline.com/genocide.rwanda11.jpg"/>
          <p:cNvPicPr>
            <a:picLocks noChangeAspect="1" noChangeArrowheads="1"/>
          </p:cNvPicPr>
          <p:nvPr/>
        </p:nvPicPr>
        <p:blipFill>
          <a:blip r:embed="rId4"/>
          <a:srcRect/>
          <a:stretch>
            <a:fillRect/>
          </a:stretch>
        </p:blipFill>
        <p:spPr bwMode="auto">
          <a:xfrm>
            <a:off x="2571736" y="3500438"/>
            <a:ext cx="1641735" cy="25329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00042"/>
            <a:ext cx="7786742" cy="58579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0000"/>
                </a:solidFill>
              </a:rPr>
              <a:t>OBEDIENCE</a:t>
            </a:r>
          </a:p>
          <a:p>
            <a:pPr algn="ctr"/>
            <a:endParaRPr lang="en-GB" sz="2000" b="1" dirty="0">
              <a:solidFill>
                <a:schemeClr val="tx1"/>
              </a:solidFill>
            </a:endParaRPr>
          </a:p>
          <a:p>
            <a:pPr algn="ctr"/>
            <a:endParaRPr lang="en-GB" sz="2000" b="1" dirty="0" smtClean="0">
              <a:solidFill>
                <a:schemeClr val="tx1"/>
              </a:solidFill>
            </a:endParaRPr>
          </a:p>
          <a:p>
            <a:r>
              <a:rPr lang="en-GB" sz="2000" b="1" dirty="0" smtClean="0">
                <a:solidFill>
                  <a:schemeClr val="tx1"/>
                </a:solidFill>
              </a:rPr>
              <a:t>As human beings......we have a responsibility to make sure that we learn from the mistakes of the past....</a:t>
            </a:r>
          </a:p>
          <a:p>
            <a:endParaRPr lang="en-GB" sz="2000" b="1" dirty="0">
              <a:solidFill>
                <a:schemeClr val="tx1"/>
              </a:solidFill>
            </a:endParaRPr>
          </a:p>
          <a:p>
            <a:r>
              <a:rPr lang="en-GB" sz="2000" b="1" dirty="0" smtClean="0">
                <a:solidFill>
                  <a:schemeClr val="tx1"/>
                </a:solidFill>
              </a:rPr>
              <a:t>We have a responsibility to make sure that we learn from Social influence research into Obedience....</a:t>
            </a:r>
          </a:p>
          <a:p>
            <a:endParaRPr lang="en-GB" sz="2000" b="1" dirty="0">
              <a:solidFill>
                <a:schemeClr val="tx1"/>
              </a:solidFill>
            </a:endParaRPr>
          </a:p>
          <a:p>
            <a:r>
              <a:rPr lang="en-GB" sz="2000" b="1" dirty="0" smtClean="0">
                <a:solidFill>
                  <a:srgbClr val="FF0000"/>
                </a:solidFill>
              </a:rPr>
              <a:t>What have we learnt? ...................... </a:t>
            </a:r>
          </a:p>
          <a:p>
            <a:r>
              <a:rPr lang="en-GB" sz="2000" b="1" dirty="0" smtClean="0">
                <a:solidFill>
                  <a:srgbClr val="FF0000"/>
                </a:solidFill>
              </a:rPr>
              <a:t>Why do people obey?</a:t>
            </a:r>
          </a:p>
          <a:p>
            <a:r>
              <a:rPr lang="en-GB" sz="2000" b="1" dirty="0" smtClean="0">
                <a:solidFill>
                  <a:srgbClr val="FF0000"/>
                </a:solidFill>
              </a:rPr>
              <a:t>Discuss ...........</a:t>
            </a:r>
          </a:p>
          <a:p>
            <a:endParaRPr lang="en-GB" sz="2000" b="1" dirty="0">
              <a:solidFill>
                <a:schemeClr val="tx1"/>
              </a:solidFill>
            </a:endParaRPr>
          </a:p>
          <a:p>
            <a:endParaRPr lang="en-GB" sz="2000" b="1" dirty="0" smtClean="0">
              <a:solidFill>
                <a:schemeClr val="tx1"/>
              </a:solidFill>
            </a:endParaRPr>
          </a:p>
          <a:p>
            <a:endParaRPr lang="en-GB" sz="2000" b="1" dirty="0">
              <a:solidFill>
                <a:schemeClr val="tx1"/>
              </a:solidFill>
            </a:endParaRPr>
          </a:p>
          <a:p>
            <a:endParaRPr lang="en-GB" sz="2000" b="1" dirty="0" smtClean="0">
              <a:solidFill>
                <a:schemeClr val="tx1"/>
              </a:solidFill>
            </a:endParaRPr>
          </a:p>
          <a:p>
            <a:endParaRPr lang="en-US" sz="2000"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ounded Rectangle 3"/>
          <p:cNvSpPr/>
          <p:nvPr/>
        </p:nvSpPr>
        <p:spPr>
          <a:xfrm>
            <a:off x="642910" y="500042"/>
            <a:ext cx="7786742" cy="58579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0000"/>
                </a:solidFill>
              </a:rPr>
              <a:t>Factors affecting OBEDIENCE</a:t>
            </a:r>
          </a:p>
          <a:p>
            <a:pPr algn="ctr"/>
            <a:endParaRPr lang="en-GB" sz="4000" b="1" dirty="0" smtClean="0">
              <a:solidFill>
                <a:srgbClr val="FF0000"/>
              </a:solidFill>
            </a:endParaRPr>
          </a:p>
          <a:p>
            <a:r>
              <a:rPr lang="en-GB" sz="2000" b="1" dirty="0" smtClean="0">
                <a:solidFill>
                  <a:schemeClr val="tx1"/>
                </a:solidFill>
              </a:rPr>
              <a:t>* Legitimate authority	* </a:t>
            </a:r>
            <a:r>
              <a:rPr lang="en-GB" sz="2000" b="1" dirty="0" err="1" smtClean="0">
                <a:solidFill>
                  <a:schemeClr val="tx1"/>
                </a:solidFill>
              </a:rPr>
              <a:t>Agentic</a:t>
            </a:r>
            <a:r>
              <a:rPr lang="en-GB" sz="2000" b="1" dirty="0" smtClean="0">
                <a:solidFill>
                  <a:schemeClr val="tx1"/>
                </a:solidFill>
              </a:rPr>
              <a:t> State 	* Gradual </a:t>
            </a:r>
            <a:r>
              <a:rPr lang="en-GB" sz="2000" b="1" dirty="0" err="1" smtClean="0">
                <a:solidFill>
                  <a:schemeClr val="tx1"/>
                </a:solidFill>
              </a:rPr>
              <a:t>Comittment</a:t>
            </a:r>
            <a:endParaRPr lang="en-GB" sz="2000" b="1" dirty="0" smtClean="0">
              <a:solidFill>
                <a:schemeClr val="tx1"/>
              </a:solidFill>
            </a:endParaRPr>
          </a:p>
          <a:p>
            <a:endParaRPr lang="en-GB" sz="2000" b="1" dirty="0" smtClean="0">
              <a:solidFill>
                <a:schemeClr val="tx1"/>
              </a:solidFill>
            </a:endParaRPr>
          </a:p>
          <a:p>
            <a:r>
              <a:rPr lang="en-GB" sz="2000" b="1" dirty="0" smtClean="0">
                <a:solidFill>
                  <a:schemeClr val="tx1"/>
                </a:solidFill>
              </a:rPr>
              <a:t>* “Just world”		* Buffers	* Dehumanisation</a:t>
            </a:r>
          </a:p>
          <a:p>
            <a:endParaRPr lang="en-GB" sz="2000" b="1" dirty="0" smtClean="0">
              <a:solidFill>
                <a:schemeClr val="tx1"/>
              </a:solidFill>
            </a:endParaRPr>
          </a:p>
          <a:p>
            <a:r>
              <a:rPr lang="en-GB" sz="2000" b="1" dirty="0" smtClean="0">
                <a:solidFill>
                  <a:schemeClr val="tx1"/>
                </a:solidFill>
              </a:rPr>
              <a:t>* </a:t>
            </a:r>
            <a:r>
              <a:rPr lang="en-GB" sz="2000" b="1" dirty="0" err="1" smtClean="0">
                <a:solidFill>
                  <a:schemeClr val="tx1"/>
                </a:solidFill>
              </a:rPr>
              <a:t>Deindividuation</a:t>
            </a:r>
            <a:r>
              <a:rPr lang="en-GB" sz="2000" b="1" dirty="0" smtClean="0">
                <a:solidFill>
                  <a:schemeClr val="tx1"/>
                </a:solidFill>
              </a:rPr>
              <a:t>	* Importance of taking Personal 				   responsibility	</a:t>
            </a:r>
          </a:p>
          <a:p>
            <a:endParaRPr lang="en-GB" sz="2000" b="1" dirty="0" smtClean="0">
              <a:solidFill>
                <a:schemeClr val="tx1"/>
              </a:solidFill>
            </a:endParaRPr>
          </a:p>
          <a:p>
            <a:r>
              <a:rPr lang="en-GB" sz="2000" b="1" dirty="0" smtClean="0">
                <a:solidFill>
                  <a:schemeClr val="tx1"/>
                </a:solidFill>
              </a:rPr>
              <a:t>* Malevolent authority	* Education	* Past experience</a:t>
            </a:r>
          </a:p>
          <a:p>
            <a:endParaRPr lang="en-GB" sz="2000" b="1" dirty="0" smtClean="0">
              <a:solidFill>
                <a:schemeClr val="tx1"/>
              </a:solidFill>
            </a:endParaRPr>
          </a:p>
          <a:p>
            <a:r>
              <a:rPr lang="en-GB" sz="2000" b="1" dirty="0" smtClean="0">
                <a:solidFill>
                  <a:schemeClr val="tx1"/>
                </a:solidFill>
              </a:rPr>
              <a:t>* Socialisation (upbringing)	* Presence of “allies”</a:t>
            </a:r>
            <a:endParaRPr lang="en-US" sz="2000"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318</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Catherine Eccleston</cp:lastModifiedBy>
  <cp:revision>22</cp:revision>
  <dcterms:created xsi:type="dcterms:W3CDTF">2010-02-03T20:52:20Z</dcterms:created>
  <dcterms:modified xsi:type="dcterms:W3CDTF">2014-10-06T12:36:05Z</dcterms:modified>
</cp:coreProperties>
</file>