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95" r:id="rId3"/>
    <p:sldId id="296" r:id="rId4"/>
    <p:sldId id="257" r:id="rId5"/>
    <p:sldId id="269" r:id="rId6"/>
    <p:sldId id="258" r:id="rId7"/>
    <p:sldId id="292" r:id="rId8"/>
    <p:sldId id="293" r:id="rId9"/>
    <p:sldId id="294" r:id="rId10"/>
    <p:sldId id="297" r:id="rId11"/>
    <p:sldId id="298" r:id="rId12"/>
    <p:sldId id="299" r:id="rId13"/>
    <p:sldId id="300" r:id="rId14"/>
    <p:sldId id="301" r:id="rId15"/>
    <p:sldId id="305" r:id="rId16"/>
    <p:sldId id="302" r:id="rId17"/>
    <p:sldId id="303" r:id="rId18"/>
    <p:sldId id="304" r:id="rId19"/>
  </p:sldIdLst>
  <p:sldSz cx="9144000" cy="6858000" type="screen4x3"/>
  <p:notesSz cx="6797675" cy="992822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42" autoAdjust="0"/>
    <p:restoredTop sz="94660"/>
  </p:normalViewPr>
  <p:slideViewPr>
    <p:cSldViewPr>
      <p:cViewPr varScale="1">
        <p:scale>
          <a:sx n="68" d="100"/>
          <a:sy n="68" d="100"/>
        </p:scale>
        <p:origin x="145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895D62-2671-4D4A-9B4B-D41276C8CEDC}"/>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GB"/>
          </a:p>
        </p:txBody>
      </p:sp>
      <p:sp>
        <p:nvSpPr>
          <p:cNvPr id="3" name="Date Placeholder 2">
            <a:extLst>
              <a:ext uri="{FF2B5EF4-FFF2-40B4-BE49-F238E27FC236}">
                <a16:creationId xmlns:a16="http://schemas.microsoft.com/office/drawing/2014/main" id="{984994EF-179B-4774-8678-404DCB8F3F2D}"/>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1BC6DF8A-ACA7-4D5E-8DBA-C68C349209FE}" type="datetimeFigureOut">
              <a:rPr lang="en-US"/>
              <a:pPr>
                <a:defRPr/>
              </a:pPr>
              <a:t>2/2/2021</a:t>
            </a:fld>
            <a:endParaRPr lang="en-GB"/>
          </a:p>
        </p:txBody>
      </p:sp>
      <p:sp>
        <p:nvSpPr>
          <p:cNvPr id="4" name="Slide Image Placeholder 3">
            <a:extLst>
              <a:ext uri="{FF2B5EF4-FFF2-40B4-BE49-F238E27FC236}">
                <a16:creationId xmlns:a16="http://schemas.microsoft.com/office/drawing/2014/main" id="{6D28CF75-4BE6-44BB-B302-D347A1EF6859}"/>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778F0F11-4B61-4471-87B6-487DCA473DC3}"/>
              </a:ext>
            </a:extLst>
          </p:cNvPr>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502E0C76-2AD8-4648-A508-B4B156CB4246}"/>
              </a:ext>
            </a:extLst>
          </p:cNvPr>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DE0C59C3-9B68-4FEE-8E2A-760E1803DBFC}"/>
              </a:ext>
            </a:extLst>
          </p:cNvPr>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6CDD6E2-7CAD-4E12-A0B3-D6C753AB41B8}"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9BE57AF-90CE-4211-91AC-024C2D2E25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9C73CC02-4DA0-4307-8624-E6544DE8E9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100" name="Slide Number Placeholder 3">
            <a:extLst>
              <a:ext uri="{FF2B5EF4-FFF2-40B4-BE49-F238E27FC236}">
                <a16:creationId xmlns:a16="http://schemas.microsoft.com/office/drawing/2014/main" id="{081D0C68-B2F5-473E-87B6-1B1FD1019C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F7BD7C-FA67-4545-B1D9-39D54B287723}" type="slidenum">
              <a:rPr lang="en-GB" altLang="en-US">
                <a:latin typeface="Arial" panose="020B0604020202020204" pitchFamily="34" charset="0"/>
              </a:rPr>
              <a:pPr>
                <a:spcBef>
                  <a:spcPct val="0"/>
                </a:spcBef>
              </a:pPr>
              <a:t>1</a:t>
            </a:fld>
            <a:endParaRPr lang="en-GB"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09399AD1-5CF0-4D25-8207-7BE937B077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2D86074D-5B6D-47E2-843B-184E1603D1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5604" name="Slide Number Placeholder 3">
            <a:extLst>
              <a:ext uri="{FF2B5EF4-FFF2-40B4-BE49-F238E27FC236}">
                <a16:creationId xmlns:a16="http://schemas.microsoft.com/office/drawing/2014/main" id="{130ADF8A-F960-4B92-850A-B151A01016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3D32DC5-D43A-45D9-97DC-8E636985091D}" type="slidenum">
              <a:rPr lang="en-GB" altLang="en-US">
                <a:solidFill>
                  <a:srgbClr val="000000"/>
                </a:solidFill>
              </a:rPr>
              <a:pPr>
                <a:spcBef>
                  <a:spcPct val="0"/>
                </a:spcBef>
              </a:pPr>
              <a:t>13</a:t>
            </a:fld>
            <a:endParaRPr lang="en-GB" alt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A87749C-56AA-4BB3-BD0B-50788FDBAC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2877DAA3-6A14-4E59-A8F6-A71AECAE8F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7652" name="Slide Number Placeholder 3">
            <a:extLst>
              <a:ext uri="{FF2B5EF4-FFF2-40B4-BE49-F238E27FC236}">
                <a16:creationId xmlns:a16="http://schemas.microsoft.com/office/drawing/2014/main" id="{839F303A-E051-4874-BCE5-C5FC059C6E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D5379B-1472-45E0-A35B-1DC257632F42}" type="slidenum">
              <a:rPr lang="en-GB" altLang="en-US">
                <a:solidFill>
                  <a:srgbClr val="000000"/>
                </a:solidFill>
              </a:rPr>
              <a:pPr>
                <a:spcBef>
                  <a:spcPct val="0"/>
                </a:spcBef>
              </a:pPr>
              <a:t>14</a:t>
            </a:fld>
            <a:endParaRPr lang="en-GB" alt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88276F5D-57D2-4866-B812-A399E998FE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F4C0D914-D04A-4CF2-8AD3-D1D16E0ABC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9700" name="Slide Number Placeholder 3">
            <a:extLst>
              <a:ext uri="{FF2B5EF4-FFF2-40B4-BE49-F238E27FC236}">
                <a16:creationId xmlns:a16="http://schemas.microsoft.com/office/drawing/2014/main" id="{5C2A0F8F-8C85-4DA4-97EB-EEF503AFBE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21F75-3017-4106-A5A3-731BEE5DFA9A}" type="slidenum">
              <a:rPr lang="en-GB" altLang="en-US"/>
              <a:pPr/>
              <a:t>15</a:t>
            </a:fld>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DC42B9C0-6A30-4F24-8EEA-4316C7BC25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F8451BA9-6BFE-4388-8EE2-1CCE18ADDB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1748" name="Slide Number Placeholder 3">
            <a:extLst>
              <a:ext uri="{FF2B5EF4-FFF2-40B4-BE49-F238E27FC236}">
                <a16:creationId xmlns:a16="http://schemas.microsoft.com/office/drawing/2014/main" id="{53491497-5C5F-4BC1-BB9D-DF3A47C2C7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E458CB-2F62-4B61-BC6C-4292638B73DC}" type="slidenum">
              <a:rPr lang="en-GB" altLang="en-US">
                <a:solidFill>
                  <a:srgbClr val="000000"/>
                </a:solidFill>
              </a:rPr>
              <a:pPr>
                <a:spcBef>
                  <a:spcPct val="0"/>
                </a:spcBef>
              </a:pPr>
              <a:t>16</a:t>
            </a:fld>
            <a:endParaRPr lang="en-GB"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DC1E9599-0B7E-43B4-B228-9581544A03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BE6B8E52-DA75-4E3F-BDFB-3971009CD2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196" name="Slide Number Placeholder 3">
            <a:extLst>
              <a:ext uri="{FF2B5EF4-FFF2-40B4-BE49-F238E27FC236}">
                <a16:creationId xmlns:a16="http://schemas.microsoft.com/office/drawing/2014/main" id="{68A4F244-F580-4290-97F3-01B4A6BA63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4AC840F-AF99-4907-8141-A6B2A18BEDFD}" type="slidenum">
              <a:rPr lang="en-GB" altLang="en-US">
                <a:latin typeface="Arial" panose="020B0604020202020204" pitchFamily="34" charset="0"/>
              </a:rPr>
              <a:pPr>
                <a:spcBef>
                  <a:spcPct val="0"/>
                </a:spcBef>
              </a:pPr>
              <a:t>4</a:t>
            </a:fld>
            <a:endParaRPr lang="en-GB"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0554C5BE-3ED6-4055-99D7-B9211A0467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90004D40-CC3C-44A1-B6A3-445439428E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244" name="Slide Number Placeholder 3">
            <a:extLst>
              <a:ext uri="{FF2B5EF4-FFF2-40B4-BE49-F238E27FC236}">
                <a16:creationId xmlns:a16="http://schemas.microsoft.com/office/drawing/2014/main" id="{030B686F-5C63-494A-B187-04F54648BD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677E8A-7101-47E0-B06F-4A3529466B42}" type="slidenum">
              <a:rPr lang="en-GB" altLang="en-US">
                <a:latin typeface="Arial" panose="020B0604020202020204" pitchFamily="34" charset="0"/>
              </a:rPr>
              <a:pPr>
                <a:spcBef>
                  <a:spcPct val="0"/>
                </a:spcBef>
              </a:pPr>
              <a:t>5</a:t>
            </a:fld>
            <a:endParaRPr lang="en-GB"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C3DFAD8A-F5F8-4A1E-AEEA-6C2811D0DA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6B0CA3C2-C844-4DA1-BB9D-452B668A6F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2292" name="Slide Number Placeholder 3">
            <a:extLst>
              <a:ext uri="{FF2B5EF4-FFF2-40B4-BE49-F238E27FC236}">
                <a16:creationId xmlns:a16="http://schemas.microsoft.com/office/drawing/2014/main" id="{8E2A6DC9-F2D5-4C42-B76C-4C68DCF421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29DEF5E-6AFB-4760-A3F9-420A5A1016ED}" type="slidenum">
              <a:rPr lang="en-GB" altLang="en-US">
                <a:latin typeface="Arial" panose="020B0604020202020204" pitchFamily="34" charset="0"/>
              </a:rPr>
              <a:pPr>
                <a:spcBef>
                  <a:spcPct val="0"/>
                </a:spcBef>
              </a:pPr>
              <a:t>6</a:t>
            </a:fld>
            <a:endParaRPr lang="en-GB"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5BB168B0-4838-432F-B373-7FF9CD0C93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2D1FB544-4CD3-41E8-A37D-AB865EFF9B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4340" name="Slide Number Placeholder 3">
            <a:extLst>
              <a:ext uri="{FF2B5EF4-FFF2-40B4-BE49-F238E27FC236}">
                <a16:creationId xmlns:a16="http://schemas.microsoft.com/office/drawing/2014/main" id="{0213E279-8AD1-431D-AA4F-462D650624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0C4156-B8DA-41C0-BC81-6F0697EAE63F}" type="slidenum">
              <a:rPr lang="en-GB" altLang="en-US">
                <a:latin typeface="Arial" panose="020B0604020202020204" pitchFamily="34" charset="0"/>
              </a:rPr>
              <a:pPr>
                <a:spcBef>
                  <a:spcPct val="0"/>
                </a:spcBef>
              </a:pPr>
              <a:t>7</a:t>
            </a:fld>
            <a:endParaRPr lang="en-GB"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BA448E66-E434-4357-8F40-0C2CF263F5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C567FAAA-02F0-453C-8405-14CAE89D55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6388" name="Slide Number Placeholder 3">
            <a:extLst>
              <a:ext uri="{FF2B5EF4-FFF2-40B4-BE49-F238E27FC236}">
                <a16:creationId xmlns:a16="http://schemas.microsoft.com/office/drawing/2014/main" id="{DE03CCC2-6C93-49C0-85CB-E9118FCFD8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1AD3BC-1D0D-400A-98E6-D6050E96D67A}" type="slidenum">
              <a:rPr lang="en-GB" altLang="en-US">
                <a:latin typeface="Arial" panose="020B0604020202020204" pitchFamily="34" charset="0"/>
              </a:rPr>
              <a:pPr>
                <a:spcBef>
                  <a:spcPct val="0"/>
                </a:spcBef>
              </a:pPr>
              <a:t>8</a:t>
            </a:fld>
            <a:endParaRPr lang="en-GB"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FD925C56-8425-4FB7-90AA-2A5061BAE1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C5CDFE9A-F5FB-489E-8B21-3B9343EB34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8436" name="Slide Number Placeholder 3">
            <a:extLst>
              <a:ext uri="{FF2B5EF4-FFF2-40B4-BE49-F238E27FC236}">
                <a16:creationId xmlns:a16="http://schemas.microsoft.com/office/drawing/2014/main" id="{E5718495-BF7C-4DCE-A34F-1BB2CAB875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C364FE-D00B-48EB-A22A-BF9C10B39B98}" type="slidenum">
              <a:rPr lang="en-GB" altLang="en-US">
                <a:latin typeface="Arial" panose="020B0604020202020204" pitchFamily="34" charset="0"/>
              </a:rPr>
              <a:pPr>
                <a:spcBef>
                  <a:spcPct val="0"/>
                </a:spcBef>
              </a:pPr>
              <a:t>9</a:t>
            </a:fld>
            <a:endParaRPr lang="en-GB"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96B2302E-8434-4AD5-852D-B33A9D6A4E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81A9DC94-FCAC-4595-8B12-54D9F3CFA0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0484" name="Slide Number Placeholder 3">
            <a:extLst>
              <a:ext uri="{FF2B5EF4-FFF2-40B4-BE49-F238E27FC236}">
                <a16:creationId xmlns:a16="http://schemas.microsoft.com/office/drawing/2014/main" id="{27DCF3AA-5EB7-4759-94F3-E9C962C771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09942EF-FE40-4CCE-8BC3-F0AE265B7E6F}" type="slidenum">
              <a:rPr lang="en-GB" altLang="en-US">
                <a:solidFill>
                  <a:srgbClr val="000000"/>
                </a:solidFill>
              </a:rPr>
              <a:pPr>
                <a:spcBef>
                  <a:spcPct val="0"/>
                </a:spcBef>
              </a:pPr>
              <a:t>10</a:t>
            </a:fld>
            <a:endParaRPr lang="en-GB" alt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0E7070BF-68A9-409E-9D45-19E29DED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355C477F-6256-4BE9-870F-B08BA4D2BC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3556" name="Slide Number Placeholder 3">
            <a:extLst>
              <a:ext uri="{FF2B5EF4-FFF2-40B4-BE49-F238E27FC236}">
                <a16:creationId xmlns:a16="http://schemas.microsoft.com/office/drawing/2014/main" id="{0607E572-C6AA-498C-925F-24142B5DDB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000341E-E8FD-412D-8212-ECE9BBA62391}" type="slidenum">
              <a:rPr lang="en-GB" altLang="en-US">
                <a:solidFill>
                  <a:srgbClr val="000000"/>
                </a:solidFill>
              </a:rPr>
              <a:pPr>
                <a:spcBef>
                  <a:spcPct val="0"/>
                </a:spcBef>
              </a:pPr>
              <a:t>12</a:t>
            </a:fld>
            <a:endParaRPr lang="en-GB"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593C7BB-901F-4A2F-9239-220D962D6845}"/>
              </a:ext>
            </a:extLst>
          </p:cNvPr>
          <p:cNvSpPr>
            <a:spLocks noGrp="1"/>
          </p:cNvSpPr>
          <p:nvPr>
            <p:ph type="dt" sz="half" idx="10"/>
          </p:nvPr>
        </p:nvSpPr>
        <p:spPr/>
        <p:txBody>
          <a:bodyPr/>
          <a:lstStyle>
            <a:lvl1pPr>
              <a:defRPr/>
            </a:lvl1pPr>
          </a:lstStyle>
          <a:p>
            <a:pPr>
              <a:defRPr/>
            </a:pPr>
            <a:fld id="{EEF6AC7F-1A74-4572-A317-F6BF9E7D1D5D}" type="datetimeFigureOut">
              <a:rPr lang="en-US"/>
              <a:pPr>
                <a:defRPr/>
              </a:pPr>
              <a:t>2/2/2021</a:t>
            </a:fld>
            <a:endParaRPr lang="en-GB"/>
          </a:p>
        </p:txBody>
      </p:sp>
      <p:sp>
        <p:nvSpPr>
          <p:cNvPr id="5" name="Footer Placeholder 4">
            <a:extLst>
              <a:ext uri="{FF2B5EF4-FFF2-40B4-BE49-F238E27FC236}">
                <a16:creationId xmlns:a16="http://schemas.microsoft.com/office/drawing/2014/main" id="{9E8D1571-0DFA-4169-A142-F610EA9342D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50B67FD-1903-4C5B-A3D1-8DC20B2C6557}"/>
              </a:ext>
            </a:extLst>
          </p:cNvPr>
          <p:cNvSpPr>
            <a:spLocks noGrp="1"/>
          </p:cNvSpPr>
          <p:nvPr>
            <p:ph type="sldNum" sz="quarter" idx="12"/>
          </p:nvPr>
        </p:nvSpPr>
        <p:spPr/>
        <p:txBody>
          <a:bodyPr/>
          <a:lstStyle>
            <a:lvl1pPr>
              <a:defRPr/>
            </a:lvl1pPr>
          </a:lstStyle>
          <a:p>
            <a:fld id="{D55C3031-8E3E-4472-943F-E63FD90C42CB}" type="slidenum">
              <a:rPr lang="en-GB" altLang="en-US"/>
              <a:pPr/>
              <a:t>‹#›</a:t>
            </a:fld>
            <a:endParaRPr lang="en-GB" altLang="en-US"/>
          </a:p>
        </p:txBody>
      </p:sp>
    </p:spTree>
    <p:extLst>
      <p:ext uri="{BB962C8B-B14F-4D97-AF65-F5344CB8AC3E}">
        <p14:creationId xmlns:p14="http://schemas.microsoft.com/office/powerpoint/2010/main" val="590271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53F7CB-31CB-41BB-8CE5-4A862658ECB4}"/>
              </a:ext>
            </a:extLst>
          </p:cNvPr>
          <p:cNvSpPr>
            <a:spLocks noGrp="1"/>
          </p:cNvSpPr>
          <p:nvPr>
            <p:ph type="dt" sz="half" idx="10"/>
          </p:nvPr>
        </p:nvSpPr>
        <p:spPr/>
        <p:txBody>
          <a:bodyPr/>
          <a:lstStyle>
            <a:lvl1pPr>
              <a:defRPr/>
            </a:lvl1pPr>
          </a:lstStyle>
          <a:p>
            <a:pPr>
              <a:defRPr/>
            </a:pPr>
            <a:fld id="{59C862F2-F1B6-4352-9220-25D5EA98FB3F}" type="datetimeFigureOut">
              <a:rPr lang="en-US"/>
              <a:pPr>
                <a:defRPr/>
              </a:pPr>
              <a:t>2/2/2021</a:t>
            </a:fld>
            <a:endParaRPr lang="en-GB"/>
          </a:p>
        </p:txBody>
      </p:sp>
      <p:sp>
        <p:nvSpPr>
          <p:cNvPr id="5" name="Footer Placeholder 4">
            <a:extLst>
              <a:ext uri="{FF2B5EF4-FFF2-40B4-BE49-F238E27FC236}">
                <a16:creationId xmlns:a16="http://schemas.microsoft.com/office/drawing/2014/main" id="{222E97BE-27C1-41FA-BD27-3B7AED197B9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FD01C8D-FD4C-43C1-89EB-F1634E3C9A0F}"/>
              </a:ext>
            </a:extLst>
          </p:cNvPr>
          <p:cNvSpPr>
            <a:spLocks noGrp="1"/>
          </p:cNvSpPr>
          <p:nvPr>
            <p:ph type="sldNum" sz="quarter" idx="12"/>
          </p:nvPr>
        </p:nvSpPr>
        <p:spPr/>
        <p:txBody>
          <a:bodyPr/>
          <a:lstStyle>
            <a:lvl1pPr>
              <a:defRPr/>
            </a:lvl1pPr>
          </a:lstStyle>
          <a:p>
            <a:fld id="{855E4281-C588-49B0-A2BF-BFDE3842CF13}" type="slidenum">
              <a:rPr lang="en-GB" altLang="en-US"/>
              <a:pPr/>
              <a:t>‹#›</a:t>
            </a:fld>
            <a:endParaRPr lang="en-GB" altLang="en-US"/>
          </a:p>
        </p:txBody>
      </p:sp>
    </p:spTree>
    <p:extLst>
      <p:ext uri="{BB962C8B-B14F-4D97-AF65-F5344CB8AC3E}">
        <p14:creationId xmlns:p14="http://schemas.microsoft.com/office/powerpoint/2010/main" val="273122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8CB453-A0A5-4682-A560-452C857D534C}"/>
              </a:ext>
            </a:extLst>
          </p:cNvPr>
          <p:cNvSpPr>
            <a:spLocks noGrp="1"/>
          </p:cNvSpPr>
          <p:nvPr>
            <p:ph type="dt" sz="half" idx="10"/>
          </p:nvPr>
        </p:nvSpPr>
        <p:spPr/>
        <p:txBody>
          <a:bodyPr/>
          <a:lstStyle>
            <a:lvl1pPr>
              <a:defRPr/>
            </a:lvl1pPr>
          </a:lstStyle>
          <a:p>
            <a:pPr>
              <a:defRPr/>
            </a:pPr>
            <a:fld id="{ACBDC184-F0B8-45D5-9ADF-4CBB0827DA26}" type="datetimeFigureOut">
              <a:rPr lang="en-US"/>
              <a:pPr>
                <a:defRPr/>
              </a:pPr>
              <a:t>2/2/2021</a:t>
            </a:fld>
            <a:endParaRPr lang="en-GB"/>
          </a:p>
        </p:txBody>
      </p:sp>
      <p:sp>
        <p:nvSpPr>
          <p:cNvPr id="5" name="Footer Placeholder 4">
            <a:extLst>
              <a:ext uri="{FF2B5EF4-FFF2-40B4-BE49-F238E27FC236}">
                <a16:creationId xmlns:a16="http://schemas.microsoft.com/office/drawing/2014/main" id="{B00E6975-5141-42B0-AA66-7F3D6AADA4C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B2EFEB4-C06A-4CC2-8EF3-667F6C6F2507}"/>
              </a:ext>
            </a:extLst>
          </p:cNvPr>
          <p:cNvSpPr>
            <a:spLocks noGrp="1"/>
          </p:cNvSpPr>
          <p:nvPr>
            <p:ph type="sldNum" sz="quarter" idx="12"/>
          </p:nvPr>
        </p:nvSpPr>
        <p:spPr/>
        <p:txBody>
          <a:bodyPr/>
          <a:lstStyle>
            <a:lvl1pPr>
              <a:defRPr/>
            </a:lvl1pPr>
          </a:lstStyle>
          <a:p>
            <a:fld id="{0DF5D9C9-3031-48CA-86F9-0241883337DA}" type="slidenum">
              <a:rPr lang="en-GB" altLang="en-US"/>
              <a:pPr/>
              <a:t>‹#›</a:t>
            </a:fld>
            <a:endParaRPr lang="en-GB" altLang="en-US"/>
          </a:p>
        </p:txBody>
      </p:sp>
    </p:spTree>
    <p:extLst>
      <p:ext uri="{BB962C8B-B14F-4D97-AF65-F5344CB8AC3E}">
        <p14:creationId xmlns:p14="http://schemas.microsoft.com/office/powerpoint/2010/main" val="368058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DAC128-3B9E-445F-9E4C-AEC779123344}"/>
              </a:ext>
            </a:extLst>
          </p:cNvPr>
          <p:cNvSpPr>
            <a:spLocks noGrp="1"/>
          </p:cNvSpPr>
          <p:nvPr>
            <p:ph type="dt" sz="half" idx="10"/>
          </p:nvPr>
        </p:nvSpPr>
        <p:spPr/>
        <p:txBody>
          <a:bodyPr/>
          <a:lstStyle>
            <a:lvl1pPr>
              <a:defRPr/>
            </a:lvl1pPr>
          </a:lstStyle>
          <a:p>
            <a:pPr>
              <a:defRPr/>
            </a:pPr>
            <a:fld id="{15EB20E9-DEEC-4800-A8A3-0542DAB657B3}" type="datetimeFigureOut">
              <a:rPr lang="en-US"/>
              <a:pPr>
                <a:defRPr/>
              </a:pPr>
              <a:t>2/2/2021</a:t>
            </a:fld>
            <a:endParaRPr lang="en-GB"/>
          </a:p>
        </p:txBody>
      </p:sp>
      <p:sp>
        <p:nvSpPr>
          <p:cNvPr id="5" name="Footer Placeholder 4">
            <a:extLst>
              <a:ext uri="{FF2B5EF4-FFF2-40B4-BE49-F238E27FC236}">
                <a16:creationId xmlns:a16="http://schemas.microsoft.com/office/drawing/2014/main" id="{62FB863C-52C5-4EDA-890F-930C908B1E0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909F679-E785-4B20-9E13-300D3D74392A}"/>
              </a:ext>
            </a:extLst>
          </p:cNvPr>
          <p:cNvSpPr>
            <a:spLocks noGrp="1"/>
          </p:cNvSpPr>
          <p:nvPr>
            <p:ph type="sldNum" sz="quarter" idx="12"/>
          </p:nvPr>
        </p:nvSpPr>
        <p:spPr/>
        <p:txBody>
          <a:bodyPr/>
          <a:lstStyle>
            <a:lvl1pPr>
              <a:defRPr/>
            </a:lvl1pPr>
          </a:lstStyle>
          <a:p>
            <a:fld id="{59A8ACDA-63C3-4710-B2E6-CFA782FB00B8}" type="slidenum">
              <a:rPr lang="en-GB" altLang="en-US"/>
              <a:pPr/>
              <a:t>‹#›</a:t>
            </a:fld>
            <a:endParaRPr lang="en-GB" altLang="en-US"/>
          </a:p>
        </p:txBody>
      </p:sp>
    </p:spTree>
    <p:extLst>
      <p:ext uri="{BB962C8B-B14F-4D97-AF65-F5344CB8AC3E}">
        <p14:creationId xmlns:p14="http://schemas.microsoft.com/office/powerpoint/2010/main" val="2755962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63EF5F-6F37-493F-B6B3-45436116A16B}"/>
              </a:ext>
            </a:extLst>
          </p:cNvPr>
          <p:cNvSpPr>
            <a:spLocks noGrp="1"/>
          </p:cNvSpPr>
          <p:nvPr>
            <p:ph type="dt" sz="half" idx="10"/>
          </p:nvPr>
        </p:nvSpPr>
        <p:spPr/>
        <p:txBody>
          <a:bodyPr/>
          <a:lstStyle>
            <a:lvl1pPr>
              <a:defRPr/>
            </a:lvl1pPr>
          </a:lstStyle>
          <a:p>
            <a:pPr>
              <a:defRPr/>
            </a:pPr>
            <a:fld id="{511F6B8C-89A3-4DEE-823C-E6FFF82B9F8D}" type="datetimeFigureOut">
              <a:rPr lang="en-US"/>
              <a:pPr>
                <a:defRPr/>
              </a:pPr>
              <a:t>2/2/2021</a:t>
            </a:fld>
            <a:endParaRPr lang="en-GB"/>
          </a:p>
        </p:txBody>
      </p:sp>
      <p:sp>
        <p:nvSpPr>
          <p:cNvPr id="5" name="Footer Placeholder 4">
            <a:extLst>
              <a:ext uri="{FF2B5EF4-FFF2-40B4-BE49-F238E27FC236}">
                <a16:creationId xmlns:a16="http://schemas.microsoft.com/office/drawing/2014/main" id="{5B63C591-F104-49C4-A8B2-9C45ABF284B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C69B206-0574-41D3-B9EE-7FDBB5C44139}"/>
              </a:ext>
            </a:extLst>
          </p:cNvPr>
          <p:cNvSpPr>
            <a:spLocks noGrp="1"/>
          </p:cNvSpPr>
          <p:nvPr>
            <p:ph type="sldNum" sz="quarter" idx="12"/>
          </p:nvPr>
        </p:nvSpPr>
        <p:spPr/>
        <p:txBody>
          <a:bodyPr/>
          <a:lstStyle>
            <a:lvl1pPr>
              <a:defRPr/>
            </a:lvl1pPr>
          </a:lstStyle>
          <a:p>
            <a:fld id="{5ABA7546-6633-43C0-A1E9-49530391B482}" type="slidenum">
              <a:rPr lang="en-GB" altLang="en-US"/>
              <a:pPr/>
              <a:t>‹#›</a:t>
            </a:fld>
            <a:endParaRPr lang="en-GB" altLang="en-US"/>
          </a:p>
        </p:txBody>
      </p:sp>
    </p:spTree>
    <p:extLst>
      <p:ext uri="{BB962C8B-B14F-4D97-AF65-F5344CB8AC3E}">
        <p14:creationId xmlns:p14="http://schemas.microsoft.com/office/powerpoint/2010/main" val="3908440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D19689B3-70DF-47ED-BDCB-0D9323904B52}"/>
              </a:ext>
            </a:extLst>
          </p:cNvPr>
          <p:cNvSpPr>
            <a:spLocks noGrp="1"/>
          </p:cNvSpPr>
          <p:nvPr>
            <p:ph type="dt" sz="half" idx="10"/>
          </p:nvPr>
        </p:nvSpPr>
        <p:spPr/>
        <p:txBody>
          <a:bodyPr/>
          <a:lstStyle>
            <a:lvl1pPr>
              <a:defRPr/>
            </a:lvl1pPr>
          </a:lstStyle>
          <a:p>
            <a:pPr>
              <a:defRPr/>
            </a:pPr>
            <a:fld id="{5D81232F-4EAA-406E-814F-37234E3B8043}" type="datetimeFigureOut">
              <a:rPr lang="en-US"/>
              <a:pPr>
                <a:defRPr/>
              </a:pPr>
              <a:t>2/2/2021</a:t>
            </a:fld>
            <a:endParaRPr lang="en-GB"/>
          </a:p>
        </p:txBody>
      </p:sp>
      <p:sp>
        <p:nvSpPr>
          <p:cNvPr id="6" name="Footer Placeholder 4">
            <a:extLst>
              <a:ext uri="{FF2B5EF4-FFF2-40B4-BE49-F238E27FC236}">
                <a16:creationId xmlns:a16="http://schemas.microsoft.com/office/drawing/2014/main" id="{5A5C53CC-4FEB-4B70-9891-C1DA0958DCC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3C7180FB-11A6-4813-9B84-8BA81B973853}"/>
              </a:ext>
            </a:extLst>
          </p:cNvPr>
          <p:cNvSpPr>
            <a:spLocks noGrp="1"/>
          </p:cNvSpPr>
          <p:nvPr>
            <p:ph type="sldNum" sz="quarter" idx="12"/>
          </p:nvPr>
        </p:nvSpPr>
        <p:spPr/>
        <p:txBody>
          <a:bodyPr/>
          <a:lstStyle>
            <a:lvl1pPr>
              <a:defRPr/>
            </a:lvl1pPr>
          </a:lstStyle>
          <a:p>
            <a:fld id="{FDFB0F32-A07B-4F5C-84BF-121A32338F62}" type="slidenum">
              <a:rPr lang="en-GB" altLang="en-US"/>
              <a:pPr/>
              <a:t>‹#›</a:t>
            </a:fld>
            <a:endParaRPr lang="en-GB" altLang="en-US"/>
          </a:p>
        </p:txBody>
      </p:sp>
    </p:spTree>
    <p:extLst>
      <p:ext uri="{BB962C8B-B14F-4D97-AF65-F5344CB8AC3E}">
        <p14:creationId xmlns:p14="http://schemas.microsoft.com/office/powerpoint/2010/main" val="3323807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EC59D3CC-1EBB-4572-BCF6-59189F3E84A9}"/>
              </a:ext>
            </a:extLst>
          </p:cNvPr>
          <p:cNvSpPr>
            <a:spLocks noGrp="1"/>
          </p:cNvSpPr>
          <p:nvPr>
            <p:ph type="dt" sz="half" idx="10"/>
          </p:nvPr>
        </p:nvSpPr>
        <p:spPr/>
        <p:txBody>
          <a:bodyPr/>
          <a:lstStyle>
            <a:lvl1pPr>
              <a:defRPr/>
            </a:lvl1pPr>
          </a:lstStyle>
          <a:p>
            <a:pPr>
              <a:defRPr/>
            </a:pPr>
            <a:fld id="{1DDD2339-A7B9-4377-8DEC-A5582E607229}" type="datetimeFigureOut">
              <a:rPr lang="en-US"/>
              <a:pPr>
                <a:defRPr/>
              </a:pPr>
              <a:t>2/2/2021</a:t>
            </a:fld>
            <a:endParaRPr lang="en-GB"/>
          </a:p>
        </p:txBody>
      </p:sp>
      <p:sp>
        <p:nvSpPr>
          <p:cNvPr id="8" name="Footer Placeholder 4">
            <a:extLst>
              <a:ext uri="{FF2B5EF4-FFF2-40B4-BE49-F238E27FC236}">
                <a16:creationId xmlns:a16="http://schemas.microsoft.com/office/drawing/2014/main" id="{25AB1568-EACE-446B-8182-ED44E4716E49}"/>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2820AE43-4FCD-463E-9918-31341E7BE081}"/>
              </a:ext>
            </a:extLst>
          </p:cNvPr>
          <p:cNvSpPr>
            <a:spLocks noGrp="1"/>
          </p:cNvSpPr>
          <p:nvPr>
            <p:ph type="sldNum" sz="quarter" idx="12"/>
          </p:nvPr>
        </p:nvSpPr>
        <p:spPr/>
        <p:txBody>
          <a:bodyPr/>
          <a:lstStyle>
            <a:lvl1pPr>
              <a:defRPr/>
            </a:lvl1pPr>
          </a:lstStyle>
          <a:p>
            <a:fld id="{1E1513A9-C9D3-49FC-9271-C96716DCB2D9}" type="slidenum">
              <a:rPr lang="en-GB" altLang="en-US"/>
              <a:pPr/>
              <a:t>‹#›</a:t>
            </a:fld>
            <a:endParaRPr lang="en-GB" altLang="en-US"/>
          </a:p>
        </p:txBody>
      </p:sp>
    </p:spTree>
    <p:extLst>
      <p:ext uri="{BB962C8B-B14F-4D97-AF65-F5344CB8AC3E}">
        <p14:creationId xmlns:p14="http://schemas.microsoft.com/office/powerpoint/2010/main" val="2819290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005D9289-E440-4E9A-8576-29445EECE700}"/>
              </a:ext>
            </a:extLst>
          </p:cNvPr>
          <p:cNvSpPr>
            <a:spLocks noGrp="1"/>
          </p:cNvSpPr>
          <p:nvPr>
            <p:ph type="dt" sz="half" idx="10"/>
          </p:nvPr>
        </p:nvSpPr>
        <p:spPr/>
        <p:txBody>
          <a:bodyPr/>
          <a:lstStyle>
            <a:lvl1pPr>
              <a:defRPr/>
            </a:lvl1pPr>
          </a:lstStyle>
          <a:p>
            <a:pPr>
              <a:defRPr/>
            </a:pPr>
            <a:fld id="{12FFBA39-AD12-4E25-AB3F-D636629D2521}" type="datetimeFigureOut">
              <a:rPr lang="en-US"/>
              <a:pPr>
                <a:defRPr/>
              </a:pPr>
              <a:t>2/2/2021</a:t>
            </a:fld>
            <a:endParaRPr lang="en-GB"/>
          </a:p>
        </p:txBody>
      </p:sp>
      <p:sp>
        <p:nvSpPr>
          <p:cNvPr id="4" name="Footer Placeholder 4">
            <a:extLst>
              <a:ext uri="{FF2B5EF4-FFF2-40B4-BE49-F238E27FC236}">
                <a16:creationId xmlns:a16="http://schemas.microsoft.com/office/drawing/2014/main" id="{E476A75B-3880-4E87-B116-7FABEC94C0A4}"/>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2DE4987C-57C9-4272-AE1D-8F1626635EE0}"/>
              </a:ext>
            </a:extLst>
          </p:cNvPr>
          <p:cNvSpPr>
            <a:spLocks noGrp="1"/>
          </p:cNvSpPr>
          <p:nvPr>
            <p:ph type="sldNum" sz="quarter" idx="12"/>
          </p:nvPr>
        </p:nvSpPr>
        <p:spPr/>
        <p:txBody>
          <a:bodyPr/>
          <a:lstStyle>
            <a:lvl1pPr>
              <a:defRPr/>
            </a:lvl1pPr>
          </a:lstStyle>
          <a:p>
            <a:fld id="{6C0DC7B7-8745-4288-99A0-696DEA5A3FE2}" type="slidenum">
              <a:rPr lang="en-GB" altLang="en-US"/>
              <a:pPr/>
              <a:t>‹#›</a:t>
            </a:fld>
            <a:endParaRPr lang="en-GB" altLang="en-US"/>
          </a:p>
        </p:txBody>
      </p:sp>
    </p:spTree>
    <p:extLst>
      <p:ext uri="{BB962C8B-B14F-4D97-AF65-F5344CB8AC3E}">
        <p14:creationId xmlns:p14="http://schemas.microsoft.com/office/powerpoint/2010/main" val="3340950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40483A8-0966-4834-8898-CAE647A1AF54}"/>
              </a:ext>
            </a:extLst>
          </p:cNvPr>
          <p:cNvSpPr>
            <a:spLocks noGrp="1"/>
          </p:cNvSpPr>
          <p:nvPr>
            <p:ph type="dt" sz="half" idx="10"/>
          </p:nvPr>
        </p:nvSpPr>
        <p:spPr/>
        <p:txBody>
          <a:bodyPr/>
          <a:lstStyle>
            <a:lvl1pPr>
              <a:defRPr/>
            </a:lvl1pPr>
          </a:lstStyle>
          <a:p>
            <a:pPr>
              <a:defRPr/>
            </a:pPr>
            <a:fld id="{5096C760-D712-4AF5-9210-F691FA87E9F4}" type="datetimeFigureOut">
              <a:rPr lang="en-US"/>
              <a:pPr>
                <a:defRPr/>
              </a:pPr>
              <a:t>2/2/2021</a:t>
            </a:fld>
            <a:endParaRPr lang="en-GB"/>
          </a:p>
        </p:txBody>
      </p:sp>
      <p:sp>
        <p:nvSpPr>
          <p:cNvPr id="3" name="Footer Placeholder 4">
            <a:extLst>
              <a:ext uri="{FF2B5EF4-FFF2-40B4-BE49-F238E27FC236}">
                <a16:creationId xmlns:a16="http://schemas.microsoft.com/office/drawing/2014/main" id="{579AD9B8-A201-4186-A22D-1246A16F772E}"/>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63B99CAA-57D2-4A49-B38C-A3653B7E689C}"/>
              </a:ext>
            </a:extLst>
          </p:cNvPr>
          <p:cNvSpPr>
            <a:spLocks noGrp="1"/>
          </p:cNvSpPr>
          <p:nvPr>
            <p:ph type="sldNum" sz="quarter" idx="12"/>
          </p:nvPr>
        </p:nvSpPr>
        <p:spPr/>
        <p:txBody>
          <a:bodyPr/>
          <a:lstStyle>
            <a:lvl1pPr>
              <a:defRPr/>
            </a:lvl1pPr>
          </a:lstStyle>
          <a:p>
            <a:fld id="{AE758C1A-C282-46FC-B8E6-45CDA3FDB134}" type="slidenum">
              <a:rPr lang="en-GB" altLang="en-US"/>
              <a:pPr/>
              <a:t>‹#›</a:t>
            </a:fld>
            <a:endParaRPr lang="en-GB" altLang="en-US"/>
          </a:p>
        </p:txBody>
      </p:sp>
    </p:spTree>
    <p:extLst>
      <p:ext uri="{BB962C8B-B14F-4D97-AF65-F5344CB8AC3E}">
        <p14:creationId xmlns:p14="http://schemas.microsoft.com/office/powerpoint/2010/main" val="1706857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2A44C33-ABB0-4D48-BB16-9D6A1344E36F}"/>
              </a:ext>
            </a:extLst>
          </p:cNvPr>
          <p:cNvSpPr>
            <a:spLocks noGrp="1"/>
          </p:cNvSpPr>
          <p:nvPr>
            <p:ph type="dt" sz="half" idx="10"/>
          </p:nvPr>
        </p:nvSpPr>
        <p:spPr/>
        <p:txBody>
          <a:bodyPr/>
          <a:lstStyle>
            <a:lvl1pPr>
              <a:defRPr/>
            </a:lvl1pPr>
          </a:lstStyle>
          <a:p>
            <a:pPr>
              <a:defRPr/>
            </a:pPr>
            <a:fld id="{C69BDF4E-14F0-4940-B029-E82070B3F172}" type="datetimeFigureOut">
              <a:rPr lang="en-US"/>
              <a:pPr>
                <a:defRPr/>
              </a:pPr>
              <a:t>2/2/2021</a:t>
            </a:fld>
            <a:endParaRPr lang="en-GB"/>
          </a:p>
        </p:txBody>
      </p:sp>
      <p:sp>
        <p:nvSpPr>
          <p:cNvPr id="6" name="Footer Placeholder 4">
            <a:extLst>
              <a:ext uri="{FF2B5EF4-FFF2-40B4-BE49-F238E27FC236}">
                <a16:creationId xmlns:a16="http://schemas.microsoft.com/office/drawing/2014/main" id="{CF288E82-09BF-4A94-8422-ED3949161412}"/>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1D7D6BA-684F-4929-ADEF-5CD848900A53}"/>
              </a:ext>
            </a:extLst>
          </p:cNvPr>
          <p:cNvSpPr>
            <a:spLocks noGrp="1"/>
          </p:cNvSpPr>
          <p:nvPr>
            <p:ph type="sldNum" sz="quarter" idx="12"/>
          </p:nvPr>
        </p:nvSpPr>
        <p:spPr/>
        <p:txBody>
          <a:bodyPr/>
          <a:lstStyle>
            <a:lvl1pPr>
              <a:defRPr/>
            </a:lvl1pPr>
          </a:lstStyle>
          <a:p>
            <a:fld id="{DAD04B77-8CFD-42B2-8774-317EC1CF3817}" type="slidenum">
              <a:rPr lang="en-GB" altLang="en-US"/>
              <a:pPr/>
              <a:t>‹#›</a:t>
            </a:fld>
            <a:endParaRPr lang="en-GB" altLang="en-US"/>
          </a:p>
        </p:txBody>
      </p:sp>
    </p:spTree>
    <p:extLst>
      <p:ext uri="{BB962C8B-B14F-4D97-AF65-F5344CB8AC3E}">
        <p14:creationId xmlns:p14="http://schemas.microsoft.com/office/powerpoint/2010/main" val="1942269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FC128D2-68F7-4A0E-AE42-A118EC210F68}"/>
              </a:ext>
            </a:extLst>
          </p:cNvPr>
          <p:cNvSpPr>
            <a:spLocks noGrp="1"/>
          </p:cNvSpPr>
          <p:nvPr>
            <p:ph type="dt" sz="half" idx="10"/>
          </p:nvPr>
        </p:nvSpPr>
        <p:spPr/>
        <p:txBody>
          <a:bodyPr/>
          <a:lstStyle>
            <a:lvl1pPr>
              <a:defRPr/>
            </a:lvl1pPr>
          </a:lstStyle>
          <a:p>
            <a:pPr>
              <a:defRPr/>
            </a:pPr>
            <a:fld id="{B5B7C319-74F7-4E1D-ADA8-52EE2442CFBE}" type="datetimeFigureOut">
              <a:rPr lang="en-US"/>
              <a:pPr>
                <a:defRPr/>
              </a:pPr>
              <a:t>2/2/2021</a:t>
            </a:fld>
            <a:endParaRPr lang="en-GB"/>
          </a:p>
        </p:txBody>
      </p:sp>
      <p:sp>
        <p:nvSpPr>
          <p:cNvPr id="6" name="Footer Placeholder 4">
            <a:extLst>
              <a:ext uri="{FF2B5EF4-FFF2-40B4-BE49-F238E27FC236}">
                <a16:creationId xmlns:a16="http://schemas.microsoft.com/office/drawing/2014/main" id="{266FBF5B-D125-4DEE-ABBE-C22A3802A74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AB71F3F-2082-4621-BF5C-6B4211EDA3CD}"/>
              </a:ext>
            </a:extLst>
          </p:cNvPr>
          <p:cNvSpPr>
            <a:spLocks noGrp="1"/>
          </p:cNvSpPr>
          <p:nvPr>
            <p:ph type="sldNum" sz="quarter" idx="12"/>
          </p:nvPr>
        </p:nvSpPr>
        <p:spPr/>
        <p:txBody>
          <a:bodyPr/>
          <a:lstStyle>
            <a:lvl1pPr>
              <a:defRPr/>
            </a:lvl1pPr>
          </a:lstStyle>
          <a:p>
            <a:fld id="{E5889854-A514-47CC-AE28-28111678E00C}" type="slidenum">
              <a:rPr lang="en-GB" altLang="en-US"/>
              <a:pPr/>
              <a:t>‹#›</a:t>
            </a:fld>
            <a:endParaRPr lang="en-GB" altLang="en-US"/>
          </a:p>
        </p:txBody>
      </p:sp>
    </p:spTree>
    <p:extLst>
      <p:ext uri="{BB962C8B-B14F-4D97-AF65-F5344CB8AC3E}">
        <p14:creationId xmlns:p14="http://schemas.microsoft.com/office/powerpoint/2010/main" val="1798026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90BF701-5E5B-4B74-A3A1-0BBA9903826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98CD43EA-88EF-4386-A425-489757C027D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772154E4-D7C1-4B84-B13A-D1D7B7742E7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6DF319F4-6380-4043-B796-DFC775953162}" type="datetimeFigureOut">
              <a:rPr lang="en-US"/>
              <a:pPr>
                <a:defRPr/>
              </a:pPr>
              <a:t>2/2/2021</a:t>
            </a:fld>
            <a:endParaRPr lang="en-GB"/>
          </a:p>
        </p:txBody>
      </p:sp>
      <p:sp>
        <p:nvSpPr>
          <p:cNvPr id="5" name="Footer Placeholder 4">
            <a:extLst>
              <a:ext uri="{FF2B5EF4-FFF2-40B4-BE49-F238E27FC236}">
                <a16:creationId xmlns:a16="http://schemas.microsoft.com/office/drawing/2014/main" id="{ACF15CBD-0C84-49C3-B729-6548AB2D00A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1542100C-0D39-458C-AEF5-0B3FE36C577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24D227C3-DF36-47A6-9192-A69ADFA8A2DE}"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wmf"/></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wmf"/><Relationship Id="rId4" Type="http://schemas.openxmlformats.org/officeDocument/2006/relationships/image" Target="../media/image20.wmf"/></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4D7E3658-CBE9-40B6-B635-3954EB7F8CB5}"/>
              </a:ext>
            </a:extLst>
          </p:cNvPr>
          <p:cNvSpPr>
            <a:spLocks noGrp="1"/>
          </p:cNvSpPr>
          <p:nvPr>
            <p:ph type="ctrTitle"/>
          </p:nvPr>
        </p:nvSpPr>
        <p:spPr>
          <a:xfrm>
            <a:off x="755650" y="2552700"/>
            <a:ext cx="7772400" cy="1470025"/>
          </a:xfrm>
        </p:spPr>
        <p:txBody>
          <a:bodyPr/>
          <a:lstStyle/>
          <a:p>
            <a:pPr eaLnBrk="1" hangingPunct="1"/>
            <a:r>
              <a:rPr lang="en-GB" altLang="en-US" b="1">
                <a:solidFill>
                  <a:srgbClr val="00B050"/>
                </a:solidFill>
                <a:latin typeface="Comic Sans MS" panose="030F0702030302020204" pitchFamily="66" charset="0"/>
              </a:rPr>
              <a:t>Biological Explanation of Obsessive Compulsive Disorder (OCD)</a:t>
            </a:r>
          </a:p>
        </p:txBody>
      </p:sp>
      <p:sp>
        <p:nvSpPr>
          <p:cNvPr id="3075" name="Subtitle 2">
            <a:extLst>
              <a:ext uri="{FF2B5EF4-FFF2-40B4-BE49-F238E27FC236}">
                <a16:creationId xmlns:a16="http://schemas.microsoft.com/office/drawing/2014/main" id="{58192EFD-E04C-48BB-BCA6-C59BD0B072E1}"/>
              </a:ext>
            </a:extLst>
          </p:cNvPr>
          <p:cNvSpPr>
            <a:spLocks noGrp="1"/>
          </p:cNvSpPr>
          <p:nvPr>
            <p:ph type="subTitle" idx="1"/>
          </p:nvPr>
        </p:nvSpPr>
        <p:spPr>
          <a:xfrm>
            <a:off x="928688" y="3886200"/>
            <a:ext cx="7215187" cy="1752600"/>
          </a:xfrm>
        </p:spPr>
        <p:txBody>
          <a:bodyPr/>
          <a:lstStyle/>
          <a:p>
            <a:pPr eaLnBrk="1" hangingPunct="1"/>
            <a:endParaRPr lang="en-GB" altLang="en-US">
              <a:solidFill>
                <a:schemeClr val="tx1"/>
              </a:solidFill>
              <a:latin typeface="Comic Sans MS" panose="030F0702030302020204" pitchFamily="66" charset="0"/>
            </a:endParaRPr>
          </a:p>
          <a:p>
            <a:pPr eaLnBrk="1" hangingPunct="1"/>
            <a:r>
              <a:rPr lang="en-GB" altLang="en-US">
                <a:solidFill>
                  <a:schemeClr val="tx1"/>
                </a:solidFill>
                <a:latin typeface="Comic Sans MS" panose="030F0702030302020204" pitchFamily="66" charset="0"/>
              </a:rPr>
              <a:t>Abnormalities are caused by </a:t>
            </a:r>
            <a:r>
              <a:rPr lang="en-GB" altLang="en-US" b="1" u="sng">
                <a:solidFill>
                  <a:schemeClr val="tx1"/>
                </a:solidFill>
                <a:latin typeface="Comic Sans MS" panose="030F0702030302020204" pitchFamily="66" charset="0"/>
              </a:rPr>
              <a:t>physical problems</a:t>
            </a:r>
            <a:r>
              <a:rPr lang="en-GB" altLang="en-US">
                <a:solidFill>
                  <a:schemeClr val="tx1"/>
                </a:solidFill>
                <a:latin typeface="Comic Sans MS" panose="030F0702030302020204" pitchFamily="66" charset="0"/>
              </a:rPr>
              <a:t> in the </a:t>
            </a:r>
            <a:r>
              <a:rPr lang="en-GB" altLang="en-US" b="1" u="sng">
                <a:solidFill>
                  <a:schemeClr val="tx1"/>
                </a:solidFill>
                <a:latin typeface="Comic Sans MS" panose="030F0702030302020204" pitchFamily="66" charset="0"/>
              </a:rPr>
              <a:t>brain</a:t>
            </a:r>
            <a:r>
              <a:rPr lang="en-GB" altLang="en-US">
                <a:solidFill>
                  <a:schemeClr val="tx1"/>
                </a:solidFill>
                <a:latin typeface="Comic Sans MS" panose="030F0702030302020204" pitchFamily="66" charset="0"/>
              </a:rPr>
              <a:t> or </a:t>
            </a:r>
            <a:r>
              <a:rPr lang="en-GB" altLang="en-US" b="1" u="sng">
                <a:solidFill>
                  <a:schemeClr val="tx1"/>
                </a:solidFill>
                <a:latin typeface="Comic Sans MS" panose="030F0702030302020204" pitchFamily="66" charset="0"/>
              </a:rPr>
              <a:t>body!</a:t>
            </a:r>
          </a:p>
        </p:txBody>
      </p:sp>
      <p:pic>
        <p:nvPicPr>
          <p:cNvPr id="3076" name="Picture 5" descr="http://www.clipartheaven.com/clipart/anatomy/brain_-_mechanical.gif">
            <a:extLst>
              <a:ext uri="{FF2B5EF4-FFF2-40B4-BE49-F238E27FC236}">
                <a16:creationId xmlns:a16="http://schemas.microsoft.com/office/drawing/2014/main" id="{396A6F12-124A-4CF6-8B7D-9BFE4B97F3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30633">
            <a:off x="196850" y="149225"/>
            <a:ext cx="1630363"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1" descr="http://image3.examiner.com/images/blog/EXID27647/images/resized_gene.jpg">
            <a:extLst>
              <a:ext uri="{FF2B5EF4-FFF2-40B4-BE49-F238E27FC236}">
                <a16:creationId xmlns:a16="http://schemas.microsoft.com/office/drawing/2014/main" id="{695CC361-AD8A-4959-91B8-E96AB3FCD8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9438" y="142875"/>
            <a:ext cx="2071687"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EE030-4A8A-4503-8FA2-38625261CA51}"/>
              </a:ext>
            </a:extLst>
          </p:cNvPr>
          <p:cNvSpPr>
            <a:spLocks noGrp="1"/>
          </p:cNvSpPr>
          <p:nvPr>
            <p:ph type="ctrTitle"/>
          </p:nvPr>
        </p:nvSpPr>
        <p:spPr>
          <a:xfrm>
            <a:off x="714348" y="2130425"/>
            <a:ext cx="7743852" cy="2513021"/>
          </a:xfrm>
          <a:ln>
            <a:miter lim="800000"/>
            <a:headEnd/>
            <a:tailEnd/>
          </a:ln>
        </p:spPr>
        <p:txBody>
          <a:bodyPr rtlCol="0">
            <a:normAutofit/>
          </a:bodyPr>
          <a:lstStyle/>
          <a:p>
            <a:pPr eaLnBrk="1" fontAlgn="auto" hangingPunct="1">
              <a:spcAft>
                <a:spcPts val="0"/>
              </a:spcAft>
              <a:defRPr/>
            </a:pPr>
            <a:r>
              <a:rPr lang="en-GB"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tx1">
                      <a:alpha val="60000"/>
                    </a:schemeClr>
                  </a:glow>
                  <a:outerShdw blurRad="50800" algn="tl" rotWithShape="0">
                    <a:srgbClr val="000000"/>
                  </a:outerShdw>
                </a:effectLst>
                <a:latin typeface="Comic Sans MS" pitchFamily="66" charset="0"/>
              </a:rPr>
              <a:t>Therapies based on the Biological Approach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a:extLst>
              <a:ext uri="{FF2B5EF4-FFF2-40B4-BE49-F238E27FC236}">
                <a16:creationId xmlns:a16="http://schemas.microsoft.com/office/drawing/2014/main" id="{1C6EA8AC-1A3C-4ECE-9B27-4C8E689BEC46}"/>
              </a:ext>
            </a:extLst>
          </p:cNvPr>
          <p:cNvSpPr>
            <a:spLocks noGrp="1"/>
          </p:cNvSpPr>
          <p:nvPr>
            <p:ph idx="1"/>
          </p:nvPr>
        </p:nvSpPr>
        <p:spPr/>
        <p:txBody>
          <a:bodyPr/>
          <a:lstStyle/>
          <a:p>
            <a:endParaRPr lang="en-US" altLang="en-US"/>
          </a:p>
        </p:txBody>
      </p:sp>
      <p:sp>
        <p:nvSpPr>
          <p:cNvPr id="4" name="Rounded Rectangle 3">
            <a:extLst>
              <a:ext uri="{FF2B5EF4-FFF2-40B4-BE49-F238E27FC236}">
                <a16:creationId xmlns:a16="http://schemas.microsoft.com/office/drawing/2014/main" id="{6DB35E80-1DE1-4E6B-B00F-8AF8C17D605C}"/>
              </a:ext>
            </a:extLst>
          </p:cNvPr>
          <p:cNvSpPr/>
          <p:nvPr/>
        </p:nvSpPr>
        <p:spPr>
          <a:xfrm>
            <a:off x="428596" y="1571612"/>
            <a:ext cx="8358246" cy="107157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r>
              <a:rPr lang="en-GB" sz="3600" dirty="0">
                <a:solidFill>
                  <a:prstClr val="white"/>
                </a:solidFill>
                <a:latin typeface="Comic Sans MS" pitchFamily="66" charset="0"/>
              </a:rPr>
              <a:t>Physical cause</a:t>
            </a:r>
            <a:endParaRPr lang="en-US" sz="3600" dirty="0">
              <a:solidFill>
                <a:prstClr val="white"/>
              </a:solidFill>
              <a:latin typeface="Comic Sans MS" pitchFamily="66" charset="0"/>
            </a:endParaRPr>
          </a:p>
        </p:txBody>
      </p:sp>
      <p:sp>
        <p:nvSpPr>
          <p:cNvPr id="6" name="Rounded Rectangle 5">
            <a:extLst>
              <a:ext uri="{FF2B5EF4-FFF2-40B4-BE49-F238E27FC236}">
                <a16:creationId xmlns:a16="http://schemas.microsoft.com/office/drawing/2014/main" id="{79BED6F2-1AAF-4521-9016-26ED0A87AD04}"/>
              </a:ext>
            </a:extLst>
          </p:cNvPr>
          <p:cNvSpPr/>
          <p:nvPr/>
        </p:nvSpPr>
        <p:spPr>
          <a:xfrm>
            <a:off x="428596" y="2786058"/>
            <a:ext cx="8358246" cy="1071570"/>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eaLnBrk="1" hangingPunct="1">
              <a:defRPr/>
            </a:pPr>
            <a:r>
              <a:rPr lang="en-GB" sz="2400" b="1" dirty="0">
                <a:solidFill>
                  <a:prstClr val="white"/>
                </a:solidFill>
                <a:latin typeface="Comic Sans MS" pitchFamily="66" charset="0"/>
              </a:rPr>
              <a:t>Brain Differences </a:t>
            </a:r>
            <a:r>
              <a:rPr lang="en-GB" sz="2400" dirty="0">
                <a:solidFill>
                  <a:prstClr val="white"/>
                </a:solidFill>
                <a:latin typeface="Comic Sans MS" pitchFamily="66" charset="0"/>
              </a:rPr>
              <a:t>– </a:t>
            </a:r>
          </a:p>
          <a:p>
            <a:pPr algn="ctr" eaLnBrk="1" hangingPunct="1">
              <a:defRPr/>
            </a:pPr>
            <a:r>
              <a:rPr lang="en-GB" sz="2400" dirty="0">
                <a:solidFill>
                  <a:prstClr val="white"/>
                </a:solidFill>
                <a:latin typeface="Comic Sans MS" pitchFamily="66" charset="0"/>
              </a:rPr>
              <a:t>Structure (e.g. size)</a:t>
            </a:r>
          </a:p>
          <a:p>
            <a:pPr algn="ctr" eaLnBrk="1" hangingPunct="1">
              <a:defRPr/>
            </a:pPr>
            <a:r>
              <a:rPr lang="en-GB" sz="2400" dirty="0">
                <a:solidFill>
                  <a:prstClr val="white"/>
                </a:solidFill>
                <a:latin typeface="Comic Sans MS" pitchFamily="66" charset="0"/>
              </a:rPr>
              <a:t>Function (e.g. biochemical balance)</a:t>
            </a:r>
            <a:endParaRPr lang="en-US" sz="2400" dirty="0">
              <a:solidFill>
                <a:prstClr val="white"/>
              </a:solidFill>
              <a:latin typeface="Comic Sans MS" pitchFamily="66" charset="0"/>
            </a:endParaRPr>
          </a:p>
        </p:txBody>
      </p:sp>
      <p:sp>
        <p:nvSpPr>
          <p:cNvPr id="7" name="Rounded Rectangle 6">
            <a:extLst>
              <a:ext uri="{FF2B5EF4-FFF2-40B4-BE49-F238E27FC236}">
                <a16:creationId xmlns:a16="http://schemas.microsoft.com/office/drawing/2014/main" id="{A146B121-7A08-46A9-B2D8-EF00E4B092F9}"/>
              </a:ext>
            </a:extLst>
          </p:cNvPr>
          <p:cNvSpPr/>
          <p:nvPr/>
        </p:nvSpPr>
        <p:spPr>
          <a:xfrm>
            <a:off x="428596" y="4000504"/>
            <a:ext cx="8358246" cy="1285884"/>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eaLnBrk="1" hangingPunct="1">
              <a:defRPr/>
            </a:pPr>
            <a:r>
              <a:rPr lang="en-GB" sz="2400" b="1" dirty="0">
                <a:solidFill>
                  <a:prstClr val="white"/>
                </a:solidFill>
                <a:latin typeface="Comic Sans MS" pitchFamily="66" charset="0"/>
              </a:rPr>
              <a:t>Genetics</a:t>
            </a:r>
            <a:r>
              <a:rPr lang="en-GB" sz="2400" dirty="0">
                <a:solidFill>
                  <a:prstClr val="white"/>
                </a:solidFill>
                <a:latin typeface="Comic Sans MS" pitchFamily="66" charset="0"/>
              </a:rPr>
              <a:t> – Genetic component - inherited</a:t>
            </a:r>
          </a:p>
          <a:p>
            <a:pPr algn="ctr" eaLnBrk="1" hangingPunct="1">
              <a:defRPr/>
            </a:pPr>
            <a:r>
              <a:rPr lang="en-GB" sz="2400" dirty="0">
                <a:solidFill>
                  <a:prstClr val="white"/>
                </a:solidFill>
                <a:latin typeface="Comic Sans MS" pitchFamily="66" charset="0"/>
              </a:rPr>
              <a:t>Passed through family lines</a:t>
            </a:r>
            <a:endParaRPr lang="en-US" sz="2400" dirty="0">
              <a:solidFill>
                <a:prstClr val="white"/>
              </a:solidFill>
              <a:latin typeface="Comic Sans MS" pitchFamily="66" charset="0"/>
            </a:endParaRPr>
          </a:p>
        </p:txBody>
      </p:sp>
      <p:sp>
        <p:nvSpPr>
          <p:cNvPr id="8" name="Rounded Rectangle 7">
            <a:extLst>
              <a:ext uri="{FF2B5EF4-FFF2-40B4-BE49-F238E27FC236}">
                <a16:creationId xmlns:a16="http://schemas.microsoft.com/office/drawing/2014/main" id="{0A8043E0-C5C8-40DA-BD53-445C03CF1B3E}"/>
              </a:ext>
            </a:extLst>
          </p:cNvPr>
          <p:cNvSpPr/>
          <p:nvPr/>
        </p:nvSpPr>
        <p:spPr>
          <a:xfrm>
            <a:off x="428596" y="5500702"/>
            <a:ext cx="8358246" cy="1071570"/>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en-GB" sz="3600" dirty="0">
                <a:solidFill>
                  <a:prstClr val="white"/>
                </a:solidFill>
                <a:latin typeface="Comic Sans MS" pitchFamily="66" charset="0"/>
              </a:rPr>
              <a:t>Uses twin studies to investigate</a:t>
            </a:r>
            <a:endParaRPr lang="en-US" sz="3600" dirty="0">
              <a:solidFill>
                <a:prstClr val="white"/>
              </a:solidFill>
              <a:latin typeface="Comic Sans MS" pitchFamily="66" charset="0"/>
            </a:endParaRPr>
          </a:p>
        </p:txBody>
      </p:sp>
      <p:sp>
        <p:nvSpPr>
          <p:cNvPr id="9" name="Title 1">
            <a:extLst>
              <a:ext uri="{FF2B5EF4-FFF2-40B4-BE49-F238E27FC236}">
                <a16:creationId xmlns:a16="http://schemas.microsoft.com/office/drawing/2014/main" id="{1D0D38A0-3E70-42CF-95A3-45C141A37549}"/>
              </a:ext>
            </a:extLst>
          </p:cNvPr>
          <p:cNvSpPr>
            <a:spLocks noGrp="1"/>
          </p:cNvSpPr>
          <p:nvPr>
            <p:ph type="title"/>
          </p:nvPr>
        </p:nvSpPr>
        <p:spPr>
          <a:ln>
            <a:miter lim="800000"/>
            <a:headEnd/>
            <a:tailEnd/>
          </a:ln>
        </p:spPr>
        <p:txBody>
          <a:bodyPr rtlCol="0">
            <a:normAutofit fontScale="90000"/>
          </a:bodyPr>
          <a:lstStyle/>
          <a:p>
            <a:pPr eaLnBrk="1" fontAlgn="auto" hangingPunct="1">
              <a:spcAft>
                <a:spcPts val="0"/>
              </a:spcAft>
              <a:defRPr/>
            </a:pPr>
            <a:r>
              <a:rPr lang="en-GB"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rPr>
              <a:t>What can you remember about the Biological Approach?</a:t>
            </a:r>
            <a:endParaRPr lang="en-GB" b="1"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linds(horizontal)">
                                      <p:cBhvr>
                                        <p:cTn id="15" dur="500"/>
                                        <p:tgtEl>
                                          <p:spTgt spid="6">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blinds(horizontal)">
                                      <p:cBhvr>
                                        <p:cTn id="18" dur="5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blinds(horizontal)">
                                      <p:cBhvr>
                                        <p:cTn id="23" dur="500"/>
                                        <p:tgtEl>
                                          <p:spTgt spid="7">
                                            <p:txEl>
                                              <p:pRg st="0" end="0"/>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blinds(horizontal)">
                                      <p:cBhvr>
                                        <p:cTn id="26" dur="500"/>
                                        <p:tgtEl>
                                          <p:spTgt spid="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blinds(horizontal)">
                                      <p:cBhvr>
                                        <p:cTn id="3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5AED24A1-5A29-4926-A410-2332FE78382A}"/>
              </a:ext>
            </a:extLst>
          </p:cNvPr>
          <p:cNvSpPr/>
          <p:nvPr/>
        </p:nvSpPr>
        <p:spPr>
          <a:xfrm>
            <a:off x="500063" y="2071688"/>
            <a:ext cx="8001000" cy="39497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2" name="Title 1">
            <a:extLst>
              <a:ext uri="{FF2B5EF4-FFF2-40B4-BE49-F238E27FC236}">
                <a16:creationId xmlns:a16="http://schemas.microsoft.com/office/drawing/2014/main" id="{F61BC0D7-A548-42C5-9EF7-0AFB4BB785E9}"/>
              </a:ext>
            </a:extLst>
          </p:cNvPr>
          <p:cNvSpPr>
            <a:spLocks noGrp="1"/>
          </p:cNvSpPr>
          <p:nvPr>
            <p:ph type="title"/>
          </p:nvPr>
        </p:nvSpPr>
        <p:spPr>
          <a:ln>
            <a:miter lim="800000"/>
            <a:headEnd/>
            <a:tailEnd/>
          </a:ln>
        </p:spPr>
        <p:txBody>
          <a:bodyPr rtlCol="0">
            <a:normAutofit fontScale="90000"/>
          </a:bodyPr>
          <a:lstStyle/>
          <a:p>
            <a:pPr eaLnBrk="1" fontAlgn="auto" hangingPunct="1">
              <a:spcAft>
                <a:spcPts val="0"/>
              </a:spcAft>
              <a:defRPr/>
            </a:pPr>
            <a:r>
              <a:rPr lang="en-GB"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rPr>
              <a:t>How would the Biological Approach treat OCD?</a:t>
            </a:r>
            <a:endParaRPr lang="en-GB" b="1" dirty="0">
              <a:latin typeface="Comic Sans MS" pitchFamily="66" charset="0"/>
            </a:endParaRPr>
          </a:p>
        </p:txBody>
      </p:sp>
      <p:sp>
        <p:nvSpPr>
          <p:cNvPr id="4101" name="Content Placeholder 2">
            <a:extLst>
              <a:ext uri="{FF2B5EF4-FFF2-40B4-BE49-F238E27FC236}">
                <a16:creationId xmlns:a16="http://schemas.microsoft.com/office/drawing/2014/main" id="{77C19375-A456-4D47-8091-E69D4DB8F69D}"/>
              </a:ext>
            </a:extLst>
          </p:cNvPr>
          <p:cNvSpPr>
            <a:spLocks noGrp="1"/>
          </p:cNvSpPr>
          <p:nvPr>
            <p:ph idx="1"/>
          </p:nvPr>
        </p:nvSpPr>
        <p:spPr>
          <a:xfrm>
            <a:off x="457200" y="1727200"/>
            <a:ext cx="7859713" cy="4637088"/>
          </a:xfrm>
        </p:spPr>
        <p:txBody>
          <a:bodyPr/>
          <a:lstStyle/>
          <a:p>
            <a:pPr eaLnBrk="1" hangingPunct="1">
              <a:defRPr/>
            </a:pPr>
            <a:endParaRPr lang="en-GB" altLang="en-US" dirty="0">
              <a:latin typeface="Comic Sans MS" panose="030F0702030302020204" pitchFamily="66" charset="0"/>
            </a:endParaRPr>
          </a:p>
          <a:p>
            <a:pPr eaLnBrk="1" hangingPunct="1">
              <a:defRPr/>
            </a:pPr>
            <a:r>
              <a:rPr lang="en-GB" altLang="en-US" b="1" u="sng" dirty="0">
                <a:solidFill>
                  <a:schemeClr val="bg1"/>
                </a:solidFill>
                <a:latin typeface="Comic Sans MS" panose="030F0702030302020204" pitchFamily="66" charset="0"/>
              </a:rPr>
              <a:t>Drug Treatments:</a:t>
            </a:r>
          </a:p>
          <a:p>
            <a:pPr lvl="1" eaLnBrk="1" hangingPunct="1">
              <a:defRPr/>
            </a:pPr>
            <a:r>
              <a:rPr lang="en-GB" altLang="en-US" b="1" dirty="0">
                <a:latin typeface="Comic Sans MS" panose="030F0702030302020204" pitchFamily="66" charset="0"/>
              </a:rPr>
              <a:t>Anti-depressants</a:t>
            </a:r>
            <a:r>
              <a:rPr lang="en-GB" altLang="en-US" dirty="0">
                <a:latin typeface="Comic Sans MS" panose="030F0702030302020204" pitchFamily="66" charset="0"/>
              </a:rPr>
              <a:t> (selective serotonin reuptake inhibitors) aim to increase serotonin in the brain</a:t>
            </a:r>
          </a:p>
          <a:p>
            <a:pPr marL="457200" lvl="1" indent="0" eaLnBrk="1" hangingPunct="1">
              <a:buFont typeface="Arial" panose="020B0604020202020204" pitchFamily="34" charset="0"/>
              <a:buNone/>
              <a:defRPr/>
            </a:pPr>
            <a:endParaRPr lang="en-GB" altLang="en-US" dirty="0">
              <a:latin typeface="Comic Sans MS" panose="030F0702030302020204" pitchFamily="66" charset="0"/>
            </a:endParaRPr>
          </a:p>
          <a:p>
            <a:pPr lvl="1" eaLnBrk="1" hangingPunct="1">
              <a:defRPr/>
            </a:pPr>
            <a:r>
              <a:rPr lang="en-GB" altLang="en-US" b="1" dirty="0">
                <a:latin typeface="Comic Sans MS" panose="030F0702030302020204" pitchFamily="66" charset="0"/>
              </a:rPr>
              <a:t>Anti-anxiety drugs </a:t>
            </a:r>
            <a:r>
              <a:rPr lang="en-GB" altLang="en-US" dirty="0">
                <a:latin typeface="Comic Sans MS" panose="030F0702030302020204" pitchFamily="66" charset="0"/>
              </a:rPr>
              <a:t>(benzodiazepines) aim to reduce the anxiety associated with OCD</a:t>
            </a:r>
          </a:p>
          <a:p>
            <a:pPr eaLnBrk="1" hangingPunct="1">
              <a:buFont typeface="Arial" panose="020B0604020202020204" pitchFamily="34" charset="0"/>
              <a:buNone/>
              <a:defRPr/>
            </a:pPr>
            <a:endParaRPr lang="en-GB" altLang="en-US" dirty="0">
              <a:latin typeface="Comic Sans MS" panose="030F0702030302020204" pitchFamily="66" charset="0"/>
            </a:endParaRPr>
          </a:p>
          <a:p>
            <a:pPr eaLnBrk="1" hangingPunct="1">
              <a:buFont typeface="Arial" panose="020B0604020202020204" pitchFamily="34" charset="0"/>
              <a:buNone/>
              <a:defRPr/>
            </a:pPr>
            <a:endParaRPr lang="en-GB" altLang="en-US" dirty="0">
              <a:latin typeface="Comic Sans MS" panose="030F0702030302020204" pitchFamily="66" charset="0"/>
            </a:endParaRPr>
          </a:p>
          <a:p>
            <a:pPr lvl="1" eaLnBrk="1" hangingPunct="1">
              <a:defRPr/>
            </a:pPr>
            <a:endParaRPr lang="en-GB" altLang="en-US" dirty="0">
              <a:latin typeface="Comic Sans MS" panose="030F0702030302020204" pitchFamily="66" charset="0"/>
            </a:endParaRPr>
          </a:p>
        </p:txBody>
      </p:sp>
      <p:pic>
        <p:nvPicPr>
          <p:cNvPr id="22533" name="Picture 2" descr="http://static.guim.co.uk/sys-images/Guardian/Science/pix/2007/08/04/drugs.jpg">
            <a:extLst>
              <a:ext uri="{FF2B5EF4-FFF2-40B4-BE49-F238E27FC236}">
                <a16:creationId xmlns:a16="http://schemas.microsoft.com/office/drawing/2014/main" id="{4E264E72-B649-4892-B791-EAC28A7769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0" y="1500188"/>
            <a:ext cx="2214563"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1FB09E2B-5C3F-475F-A354-28C85A5A7B56}"/>
              </a:ext>
            </a:extLst>
          </p:cNvPr>
          <p:cNvSpPr/>
          <p:nvPr/>
        </p:nvSpPr>
        <p:spPr>
          <a:xfrm>
            <a:off x="214313" y="4071938"/>
            <a:ext cx="6429375" cy="2571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4" name="Rounded Rectangle 3">
            <a:extLst>
              <a:ext uri="{FF2B5EF4-FFF2-40B4-BE49-F238E27FC236}">
                <a16:creationId xmlns:a16="http://schemas.microsoft.com/office/drawing/2014/main" id="{1BB272D0-D6D0-46D3-9F7C-F5450518FE48}"/>
              </a:ext>
            </a:extLst>
          </p:cNvPr>
          <p:cNvSpPr/>
          <p:nvPr/>
        </p:nvSpPr>
        <p:spPr>
          <a:xfrm>
            <a:off x="285750" y="1285875"/>
            <a:ext cx="8572500" cy="271462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2" name="Title 1">
            <a:extLst>
              <a:ext uri="{FF2B5EF4-FFF2-40B4-BE49-F238E27FC236}">
                <a16:creationId xmlns:a16="http://schemas.microsoft.com/office/drawing/2014/main" id="{10D3607F-E74A-4923-BD79-24543611DA1B}"/>
              </a:ext>
            </a:extLst>
          </p:cNvPr>
          <p:cNvSpPr>
            <a:spLocks noGrp="1"/>
          </p:cNvSpPr>
          <p:nvPr>
            <p:ph type="title"/>
          </p:nvPr>
        </p:nvSpPr>
        <p:spPr>
          <a:xfrm>
            <a:off x="500034" y="214290"/>
            <a:ext cx="8229600" cy="1143000"/>
          </a:xfrm>
          <a:ln>
            <a:miter lim="800000"/>
            <a:headEnd/>
            <a:tailEnd/>
          </a:ln>
        </p:spPr>
        <p:txBody>
          <a:bodyPr rtlCol="0">
            <a:normAutofit/>
          </a:bodyPr>
          <a:lstStyle/>
          <a:p>
            <a:pPr eaLnBrk="1" fontAlgn="auto" hangingPunct="1">
              <a:spcAft>
                <a:spcPts val="0"/>
              </a:spcAft>
              <a:defRPr/>
            </a:pPr>
            <a:r>
              <a:rPr lang="en-GB"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rPr>
              <a:t>Over to you...</a:t>
            </a:r>
            <a:endParaRPr lang="en-GB" b="1" dirty="0">
              <a:latin typeface="Comic Sans MS" pitchFamily="66" charset="0"/>
            </a:endParaRPr>
          </a:p>
        </p:txBody>
      </p:sp>
      <p:sp>
        <p:nvSpPr>
          <p:cNvPr id="24581" name="Content Placeholder 2">
            <a:extLst>
              <a:ext uri="{FF2B5EF4-FFF2-40B4-BE49-F238E27FC236}">
                <a16:creationId xmlns:a16="http://schemas.microsoft.com/office/drawing/2014/main" id="{798B74D0-1885-49E0-BB4F-C49422923BAE}"/>
              </a:ext>
            </a:extLst>
          </p:cNvPr>
          <p:cNvSpPr>
            <a:spLocks noGrp="1"/>
          </p:cNvSpPr>
          <p:nvPr>
            <p:ph idx="1"/>
          </p:nvPr>
        </p:nvSpPr>
        <p:spPr>
          <a:xfrm>
            <a:off x="285750" y="1571625"/>
            <a:ext cx="8401050" cy="4471988"/>
          </a:xfrm>
        </p:spPr>
        <p:txBody>
          <a:bodyPr/>
          <a:lstStyle/>
          <a:p>
            <a:pPr eaLnBrk="1" hangingPunct="1">
              <a:buFont typeface="Arial" panose="020B0604020202020204" pitchFamily="34" charset="0"/>
              <a:buNone/>
            </a:pPr>
            <a:r>
              <a:rPr lang="en-GB" altLang="en-US">
                <a:latin typeface="Comic Sans MS" panose="030F0702030302020204" pitchFamily="66" charset="0"/>
              </a:rPr>
              <a:t>   In your groups have a go at the sorting activity and sort the labels into the </a:t>
            </a:r>
            <a:r>
              <a:rPr lang="en-GB" altLang="en-US" b="1">
                <a:solidFill>
                  <a:schemeClr val="bg1"/>
                </a:solidFill>
                <a:latin typeface="Comic Sans MS" panose="030F0702030302020204" pitchFamily="66" charset="0"/>
              </a:rPr>
              <a:t>two types of drugs</a:t>
            </a:r>
            <a:r>
              <a:rPr lang="en-GB" altLang="en-US">
                <a:latin typeface="Comic Sans MS" panose="030F0702030302020204" pitchFamily="66" charset="0"/>
              </a:rPr>
              <a:t> – anti depressants</a:t>
            </a:r>
          </a:p>
          <a:p>
            <a:pPr eaLnBrk="1" hangingPunct="1">
              <a:buFont typeface="Arial" panose="020B0604020202020204" pitchFamily="34" charset="0"/>
              <a:buNone/>
            </a:pPr>
            <a:r>
              <a:rPr lang="en-GB" altLang="en-US">
                <a:latin typeface="Comic Sans MS" panose="030F0702030302020204" pitchFamily="66" charset="0"/>
              </a:rPr>
              <a:t>				     - anti anxiety drugs</a:t>
            </a:r>
          </a:p>
          <a:p>
            <a:pPr eaLnBrk="1" hangingPunct="1">
              <a:buFont typeface="Arial" panose="020B0604020202020204" pitchFamily="34" charset="0"/>
              <a:buNone/>
            </a:pPr>
            <a:endParaRPr lang="en-GB" altLang="en-US">
              <a:latin typeface="Comic Sans MS" panose="030F0702030302020204" pitchFamily="66" charset="0"/>
            </a:endParaRPr>
          </a:p>
          <a:p>
            <a:pPr eaLnBrk="1" hangingPunct="1">
              <a:buFont typeface="Arial" panose="020B0604020202020204" pitchFamily="34" charset="0"/>
              <a:buNone/>
            </a:pPr>
            <a:r>
              <a:rPr lang="en-GB" altLang="en-US">
                <a:latin typeface="Comic Sans MS" panose="030F0702030302020204" pitchFamily="66" charset="0"/>
              </a:rPr>
              <a:t>       </a:t>
            </a:r>
            <a:r>
              <a:rPr lang="en-GB" altLang="en-US" sz="2800" b="1">
                <a:solidFill>
                  <a:schemeClr val="bg1"/>
                </a:solidFill>
                <a:latin typeface="Comic Sans MS" panose="030F0702030302020204" pitchFamily="66" charset="0"/>
              </a:rPr>
              <a:t>Remember to think about;</a:t>
            </a:r>
          </a:p>
          <a:p>
            <a:pPr eaLnBrk="1" hangingPunct="1">
              <a:buFont typeface="Arial" panose="020B0604020202020204" pitchFamily="34" charset="0"/>
              <a:buNone/>
            </a:pPr>
            <a:r>
              <a:rPr lang="en-GB" altLang="en-US" sz="2800">
                <a:latin typeface="Comic Sans MS" panose="030F0702030302020204" pitchFamily="66" charset="0"/>
              </a:rPr>
              <a:t>		- How the drugs are used</a:t>
            </a:r>
          </a:p>
          <a:p>
            <a:pPr eaLnBrk="1" hangingPunct="1">
              <a:buFont typeface="Arial" panose="020B0604020202020204" pitchFamily="34" charset="0"/>
              <a:buNone/>
            </a:pPr>
            <a:r>
              <a:rPr lang="en-GB" altLang="en-US" sz="2800">
                <a:latin typeface="Comic Sans MS" panose="030F0702030302020204" pitchFamily="66" charset="0"/>
              </a:rPr>
              <a:t>	     - How they work</a:t>
            </a:r>
          </a:p>
          <a:p>
            <a:pPr eaLnBrk="1" hangingPunct="1">
              <a:buFont typeface="Arial" panose="020B0604020202020204" pitchFamily="34" charset="0"/>
              <a:buNone/>
            </a:pPr>
            <a:r>
              <a:rPr lang="en-GB" altLang="en-US" sz="2800">
                <a:latin typeface="Comic Sans MS" panose="030F0702030302020204" pitchFamily="66" charset="0"/>
              </a:rPr>
              <a:t>		-The side effects</a:t>
            </a:r>
          </a:p>
        </p:txBody>
      </p:sp>
      <p:pic>
        <p:nvPicPr>
          <p:cNvPr id="24582" name="Picture 4" descr="http://www.fotosearch.com/bthumb/UNC/UNC251/u10916050.jpg">
            <a:extLst>
              <a:ext uri="{FF2B5EF4-FFF2-40B4-BE49-F238E27FC236}">
                <a16:creationId xmlns:a16="http://schemas.microsoft.com/office/drawing/2014/main" id="{36C13994-B6BC-4496-9D56-A6ABB48F0B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125" y="4143375"/>
            <a:ext cx="2214563"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8F4BD662-C342-40FD-A779-E790EC008EA5}"/>
              </a:ext>
            </a:extLst>
          </p:cNvPr>
          <p:cNvSpPr/>
          <p:nvPr/>
        </p:nvSpPr>
        <p:spPr>
          <a:xfrm>
            <a:off x="214313" y="4500563"/>
            <a:ext cx="8643937" cy="207168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a:solidFill>
                <a:prstClr val="white"/>
              </a:solidFill>
            </a:endParaRPr>
          </a:p>
        </p:txBody>
      </p:sp>
      <p:sp>
        <p:nvSpPr>
          <p:cNvPr id="5" name="Rounded Rectangle 4">
            <a:extLst>
              <a:ext uri="{FF2B5EF4-FFF2-40B4-BE49-F238E27FC236}">
                <a16:creationId xmlns:a16="http://schemas.microsoft.com/office/drawing/2014/main" id="{C9D98295-C64D-4F2B-96F7-741B35F43E0F}"/>
              </a:ext>
            </a:extLst>
          </p:cNvPr>
          <p:cNvSpPr/>
          <p:nvPr/>
        </p:nvSpPr>
        <p:spPr>
          <a:xfrm>
            <a:off x="214313" y="2571750"/>
            <a:ext cx="8643937" cy="185737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solidFill>
                <a:prstClr val="white"/>
              </a:solidFill>
            </a:endParaRPr>
          </a:p>
        </p:txBody>
      </p:sp>
      <p:sp>
        <p:nvSpPr>
          <p:cNvPr id="4" name="Rounded Rectangle 3">
            <a:extLst>
              <a:ext uri="{FF2B5EF4-FFF2-40B4-BE49-F238E27FC236}">
                <a16:creationId xmlns:a16="http://schemas.microsoft.com/office/drawing/2014/main" id="{7C36939E-C7F4-4948-AEFD-BA1DDDD87F56}"/>
              </a:ext>
            </a:extLst>
          </p:cNvPr>
          <p:cNvSpPr/>
          <p:nvPr/>
        </p:nvSpPr>
        <p:spPr>
          <a:xfrm>
            <a:off x="285750" y="1285875"/>
            <a:ext cx="8572500" cy="12144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 name="Title 1">
            <a:extLst>
              <a:ext uri="{FF2B5EF4-FFF2-40B4-BE49-F238E27FC236}">
                <a16:creationId xmlns:a16="http://schemas.microsoft.com/office/drawing/2014/main" id="{101692D6-89AC-4DD1-A898-B95173D916AA}"/>
              </a:ext>
            </a:extLst>
          </p:cNvPr>
          <p:cNvSpPr>
            <a:spLocks noGrp="1"/>
          </p:cNvSpPr>
          <p:nvPr>
            <p:ph type="title"/>
          </p:nvPr>
        </p:nvSpPr>
        <p:spPr>
          <a:ln>
            <a:miter lim="800000"/>
            <a:headEnd/>
            <a:tailEnd/>
          </a:ln>
        </p:spPr>
        <p:txBody>
          <a:bodyPr rtlCol="0">
            <a:normAutofit/>
          </a:bodyPr>
          <a:lstStyle/>
          <a:p>
            <a:pPr eaLnBrk="1" fontAlgn="auto" hangingPunct="1">
              <a:spcAft>
                <a:spcPts val="0"/>
              </a:spcAft>
              <a:defRPr/>
            </a:pPr>
            <a:r>
              <a:rPr lang="en-GB"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rPr>
              <a:t>Anti-Depressants</a:t>
            </a:r>
          </a:p>
        </p:txBody>
      </p:sp>
      <p:sp>
        <p:nvSpPr>
          <p:cNvPr id="3" name="Content Placeholder 2">
            <a:extLst>
              <a:ext uri="{FF2B5EF4-FFF2-40B4-BE49-F238E27FC236}">
                <a16:creationId xmlns:a16="http://schemas.microsoft.com/office/drawing/2014/main" id="{511CD5B0-F5A2-4275-A3BA-2C761328FB93}"/>
              </a:ext>
            </a:extLst>
          </p:cNvPr>
          <p:cNvSpPr>
            <a:spLocks noGrp="1"/>
          </p:cNvSpPr>
          <p:nvPr>
            <p:ph idx="1"/>
          </p:nvPr>
        </p:nvSpPr>
        <p:spPr>
          <a:xfrm>
            <a:off x="214313" y="1357313"/>
            <a:ext cx="8715375" cy="5143500"/>
          </a:xfrm>
        </p:spPr>
        <p:txBody>
          <a:bodyPr rtlCol="0">
            <a:normAutofit fontScale="62500" lnSpcReduction="20000"/>
          </a:bodyPr>
          <a:lstStyle/>
          <a:p>
            <a:pPr eaLnBrk="1" fontAlgn="auto" hangingPunct="1">
              <a:spcAft>
                <a:spcPts val="0"/>
              </a:spcAft>
              <a:defRPr/>
            </a:pPr>
            <a:r>
              <a:rPr lang="en-GB" sz="3100" b="1" dirty="0">
                <a:solidFill>
                  <a:schemeClr val="bg1"/>
                </a:solidFill>
                <a:latin typeface="Comic Sans MS" pitchFamily="66" charset="0"/>
              </a:rPr>
              <a:t>What are they used for?</a:t>
            </a:r>
          </a:p>
          <a:p>
            <a:pPr lvl="1" eaLnBrk="1" fontAlgn="auto" hangingPunct="1">
              <a:spcAft>
                <a:spcPts val="0"/>
              </a:spcAft>
              <a:defRPr/>
            </a:pPr>
            <a:r>
              <a:rPr lang="en-GB" dirty="0">
                <a:latin typeface="Comic Sans MS" pitchFamily="66" charset="0"/>
              </a:rPr>
              <a:t>To treat depression (mainly)</a:t>
            </a:r>
          </a:p>
          <a:p>
            <a:pPr lvl="1" eaLnBrk="1" fontAlgn="auto" hangingPunct="1">
              <a:spcAft>
                <a:spcPts val="0"/>
              </a:spcAft>
              <a:defRPr/>
            </a:pPr>
            <a:r>
              <a:rPr lang="en-GB" dirty="0">
                <a:latin typeface="Comic Sans MS" pitchFamily="66" charset="0"/>
              </a:rPr>
              <a:t>To treat OCD</a:t>
            </a:r>
          </a:p>
          <a:p>
            <a:pPr marL="355600" lvl="1" indent="-355600" eaLnBrk="1" fontAlgn="auto" hangingPunct="1">
              <a:spcAft>
                <a:spcPts val="0"/>
              </a:spcAft>
              <a:buFont typeface="Arial" charset="0"/>
              <a:buNone/>
              <a:defRPr/>
            </a:pPr>
            <a:endParaRPr lang="en-GB" sz="3100" b="1" dirty="0">
              <a:latin typeface="Comic Sans MS" pitchFamily="66" charset="0"/>
            </a:endParaRPr>
          </a:p>
          <a:p>
            <a:pPr marL="355600" lvl="1" indent="-355600" eaLnBrk="1" fontAlgn="auto" hangingPunct="1">
              <a:spcAft>
                <a:spcPts val="0"/>
              </a:spcAft>
              <a:buFont typeface="Arial" panose="020B0604020202020204" pitchFamily="34" charset="0"/>
              <a:buChar char="•"/>
              <a:defRPr/>
            </a:pPr>
            <a:endParaRPr lang="en-GB" sz="3100" b="1" dirty="0">
              <a:solidFill>
                <a:schemeClr val="bg1"/>
              </a:solidFill>
              <a:latin typeface="Comic Sans MS" pitchFamily="66" charset="0"/>
            </a:endParaRPr>
          </a:p>
          <a:p>
            <a:pPr marL="355600" lvl="1" indent="-355600" eaLnBrk="1" fontAlgn="auto" hangingPunct="1">
              <a:spcAft>
                <a:spcPts val="0"/>
              </a:spcAft>
              <a:buFont typeface="Arial" panose="020B0604020202020204" pitchFamily="34" charset="0"/>
              <a:buChar char="•"/>
              <a:defRPr/>
            </a:pPr>
            <a:r>
              <a:rPr lang="en-GB" sz="3100" b="1" dirty="0">
                <a:solidFill>
                  <a:schemeClr val="bg1"/>
                </a:solidFill>
                <a:latin typeface="Comic Sans MS" pitchFamily="66" charset="0"/>
              </a:rPr>
              <a:t>How do they work?</a:t>
            </a:r>
          </a:p>
          <a:p>
            <a:pPr marL="755650" lvl="2" indent="-355600" eaLnBrk="1" fontAlgn="auto" hangingPunct="1">
              <a:spcAft>
                <a:spcPts val="0"/>
              </a:spcAft>
              <a:buFontTx/>
              <a:buChar char="-"/>
              <a:defRPr/>
            </a:pPr>
            <a:r>
              <a:rPr lang="en-GB" sz="2800" dirty="0">
                <a:latin typeface="Comic Sans MS" pitchFamily="66" charset="0"/>
              </a:rPr>
              <a:t>Raise levels of serotonin in the brain (low levels of serotonin are linked to OCD symptoms</a:t>
            </a:r>
          </a:p>
          <a:p>
            <a:pPr marL="755650" lvl="2" indent="-355600" eaLnBrk="1" fontAlgn="auto" hangingPunct="1">
              <a:spcAft>
                <a:spcPts val="0"/>
              </a:spcAft>
              <a:buFontTx/>
              <a:buChar char="-"/>
              <a:defRPr/>
            </a:pPr>
            <a:r>
              <a:rPr lang="en-GB" sz="2800" dirty="0">
                <a:latin typeface="Comic Sans MS" pitchFamily="66" charset="0"/>
              </a:rPr>
              <a:t>Prozac reduces the rate of re-absorption of serotonin (serotonin levels don’t drop, mood remains constant).</a:t>
            </a:r>
          </a:p>
          <a:p>
            <a:pPr marL="755650" lvl="2" indent="-355600" eaLnBrk="1" fontAlgn="auto" hangingPunct="1">
              <a:spcAft>
                <a:spcPts val="0"/>
              </a:spcAft>
              <a:buFontTx/>
              <a:buChar char="-"/>
              <a:defRPr/>
            </a:pPr>
            <a:r>
              <a:rPr lang="en-GB" sz="2800" dirty="0">
                <a:latin typeface="Comic Sans MS" pitchFamily="66" charset="0"/>
              </a:rPr>
              <a:t>Prozac can be a long term treatment (also used to treat OCD)</a:t>
            </a:r>
          </a:p>
          <a:p>
            <a:pPr marL="755650" lvl="2" indent="-355600" eaLnBrk="1" fontAlgn="auto" hangingPunct="1">
              <a:spcAft>
                <a:spcPts val="0"/>
              </a:spcAft>
              <a:buFontTx/>
              <a:buChar char="-"/>
              <a:defRPr/>
            </a:pPr>
            <a:endParaRPr lang="en-GB" sz="2800" dirty="0">
              <a:latin typeface="Comic Sans MS" pitchFamily="66" charset="0"/>
            </a:endParaRPr>
          </a:p>
          <a:p>
            <a:pPr marL="273050" lvl="2" indent="-273050" eaLnBrk="1" fontAlgn="auto" hangingPunct="1">
              <a:spcAft>
                <a:spcPts val="0"/>
              </a:spcAft>
              <a:defRPr/>
            </a:pPr>
            <a:endParaRPr lang="en-GB" sz="3100" b="1" dirty="0">
              <a:latin typeface="Comic Sans MS" pitchFamily="66" charset="0"/>
            </a:endParaRPr>
          </a:p>
          <a:p>
            <a:pPr marL="273050" lvl="2" indent="-273050" eaLnBrk="1" fontAlgn="auto" hangingPunct="1">
              <a:spcAft>
                <a:spcPts val="0"/>
              </a:spcAft>
              <a:defRPr/>
            </a:pPr>
            <a:r>
              <a:rPr lang="en-GB" sz="3100" b="1" dirty="0">
                <a:solidFill>
                  <a:schemeClr val="bg1"/>
                </a:solidFill>
                <a:latin typeface="Comic Sans MS" pitchFamily="66" charset="0"/>
              </a:rPr>
              <a:t>Are there any side effects?</a:t>
            </a:r>
          </a:p>
          <a:p>
            <a:pPr marL="730250" lvl="3" indent="-273050" eaLnBrk="1" fontAlgn="auto" hangingPunct="1">
              <a:spcAft>
                <a:spcPts val="0"/>
              </a:spcAft>
              <a:defRPr/>
            </a:pPr>
            <a:r>
              <a:rPr lang="en-GB" sz="2900" dirty="0">
                <a:latin typeface="Comic Sans MS" pitchFamily="66" charset="0"/>
              </a:rPr>
              <a:t>Nausea,</a:t>
            </a:r>
          </a:p>
          <a:p>
            <a:pPr marL="730250" lvl="3" indent="-273050" eaLnBrk="1" fontAlgn="auto" hangingPunct="1">
              <a:spcAft>
                <a:spcPts val="0"/>
              </a:spcAft>
              <a:defRPr/>
            </a:pPr>
            <a:r>
              <a:rPr lang="en-GB" sz="2900" dirty="0">
                <a:latin typeface="Comic Sans MS" pitchFamily="66" charset="0"/>
              </a:rPr>
              <a:t>Insomnia</a:t>
            </a:r>
          </a:p>
          <a:p>
            <a:pPr marL="730250" lvl="3" indent="-273050" eaLnBrk="1" fontAlgn="auto" hangingPunct="1">
              <a:spcAft>
                <a:spcPts val="0"/>
              </a:spcAft>
              <a:defRPr/>
            </a:pPr>
            <a:r>
              <a:rPr lang="en-GB" sz="2900" dirty="0">
                <a:latin typeface="Comic Sans MS" pitchFamily="66" charset="0"/>
              </a:rPr>
              <a:t>Sexual dysfunction</a:t>
            </a:r>
          </a:p>
          <a:p>
            <a:pPr marL="730250" lvl="3" indent="-273050" eaLnBrk="1" fontAlgn="auto" hangingPunct="1">
              <a:spcAft>
                <a:spcPts val="0"/>
              </a:spcAft>
              <a:defRPr/>
            </a:pPr>
            <a:r>
              <a:rPr lang="en-GB" sz="2900" dirty="0">
                <a:latin typeface="Comic Sans MS" pitchFamily="66" charset="0"/>
              </a:rPr>
              <a:t>Suicidal morbidity</a:t>
            </a:r>
          </a:p>
          <a:p>
            <a:pPr lvl="1" eaLnBrk="1" fontAlgn="auto" hangingPunct="1">
              <a:spcAft>
                <a:spcPts val="0"/>
              </a:spcAft>
              <a:buFont typeface="Arial" panose="020B0604020202020204" pitchFamily="34" charset="0"/>
              <a:buChar char="•"/>
              <a:defRPr/>
            </a:pPr>
            <a:endParaRPr lang="en-GB" dirty="0">
              <a:latin typeface="Comic Sans MS" pitchFamily="66" charset="0"/>
            </a:endParaRPr>
          </a:p>
        </p:txBody>
      </p:sp>
      <p:pic>
        <p:nvPicPr>
          <p:cNvPr id="26631" name="Picture 4" descr="C:\Documents and Settings\User\Local Settings\Temporary Internet Files\Content.IE5\YH3V3GMR\MCj00787390000[1].wmf">
            <a:extLst>
              <a:ext uri="{FF2B5EF4-FFF2-40B4-BE49-F238E27FC236}">
                <a16:creationId xmlns:a16="http://schemas.microsoft.com/office/drawing/2014/main" id="{ECF4DB37-0591-4027-9DAB-5B979BCC11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8063" y="4643438"/>
            <a:ext cx="858837"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5" descr="C:\Documents and Settings\User\Local Settings\Temporary Internet Files\Content.IE5\MU24WVUW\MCj03392220000[1].wmf">
            <a:extLst>
              <a:ext uri="{FF2B5EF4-FFF2-40B4-BE49-F238E27FC236}">
                <a16:creationId xmlns:a16="http://schemas.microsoft.com/office/drawing/2014/main" id="{1315C364-7106-455B-921C-0B3C22666E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82550"/>
            <a:ext cx="1260475"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7BAD5060-82C4-48C2-A58F-5124E258A7D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13575" y="306388"/>
            <a:ext cx="20701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Effect transition="in" filter="diamond(in)">
                                      <p:cBhvr>
                                        <p:cTn id="31" dur="500"/>
                                        <p:tgtEl>
                                          <p:spTgt spid="3">
                                            <p:txEl>
                                              <p:pRg st="12" end="12"/>
                                            </p:txEl>
                                          </p:spTgt>
                                        </p:tgtEl>
                                      </p:cBhvr>
                                    </p:animEffect>
                                  </p:childTnLst>
                                </p:cTn>
                              </p:par>
                              <p:par>
                                <p:cTn id="32" presetID="8" presetClass="entr" presetSubtype="16" fill="hold" nodeType="withEffect">
                                  <p:stCondLst>
                                    <p:cond delay="0"/>
                                  </p:stCondLst>
                                  <p:childTnLst>
                                    <p:set>
                                      <p:cBhvr>
                                        <p:cTn id="33" dur="1" fill="hold">
                                          <p:stCondLst>
                                            <p:cond delay="0"/>
                                          </p:stCondLst>
                                        </p:cTn>
                                        <p:tgtEl>
                                          <p:spTgt spid="3">
                                            <p:txEl>
                                              <p:pRg st="13" end="13"/>
                                            </p:txEl>
                                          </p:spTgt>
                                        </p:tgtEl>
                                        <p:attrNameLst>
                                          <p:attrName>style.visibility</p:attrName>
                                        </p:attrNameLst>
                                      </p:cBhvr>
                                      <p:to>
                                        <p:strVal val="visible"/>
                                      </p:to>
                                    </p:set>
                                    <p:animEffect transition="in" filter="diamond(in)">
                                      <p:cBhvr>
                                        <p:cTn id="34" dur="500"/>
                                        <p:tgtEl>
                                          <p:spTgt spid="3">
                                            <p:txEl>
                                              <p:pRg st="13" end="13"/>
                                            </p:txEl>
                                          </p:spTgt>
                                        </p:tgtEl>
                                      </p:cBhvr>
                                    </p:animEffect>
                                  </p:childTnLst>
                                </p:cTn>
                              </p:par>
                              <p:par>
                                <p:cTn id="35" presetID="8" presetClass="entr" presetSubtype="16" fill="hold"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animEffect transition="in" filter="diamond(in)">
                                      <p:cBhvr>
                                        <p:cTn id="37" dur="500"/>
                                        <p:tgtEl>
                                          <p:spTgt spid="3">
                                            <p:txEl>
                                              <p:pRg st="14" end="14"/>
                                            </p:txEl>
                                          </p:spTgt>
                                        </p:tgtEl>
                                      </p:cBhvr>
                                    </p:animEffect>
                                  </p:childTnLst>
                                </p:cTn>
                              </p:par>
                              <p:par>
                                <p:cTn id="38" presetID="8" presetClass="entr" presetSubtype="16" fill="hold" nodeType="withEffect">
                                  <p:stCondLst>
                                    <p:cond delay="0"/>
                                  </p:stCondLst>
                                  <p:childTnLst>
                                    <p:set>
                                      <p:cBhvr>
                                        <p:cTn id="39" dur="1" fill="hold">
                                          <p:stCondLst>
                                            <p:cond delay="0"/>
                                          </p:stCondLst>
                                        </p:cTn>
                                        <p:tgtEl>
                                          <p:spTgt spid="3">
                                            <p:txEl>
                                              <p:pRg st="15" end="15"/>
                                            </p:txEl>
                                          </p:spTgt>
                                        </p:tgtEl>
                                        <p:attrNameLst>
                                          <p:attrName>style.visibility</p:attrName>
                                        </p:attrNameLst>
                                      </p:cBhvr>
                                      <p:to>
                                        <p:strVal val="visible"/>
                                      </p:to>
                                    </p:set>
                                    <p:animEffect transition="in" filter="diamond(in)">
                                      <p:cBhvr>
                                        <p:cTn id="40" dur="500"/>
                                        <p:tgtEl>
                                          <p:spTgt spid="3">
                                            <p:txEl>
                                              <p:pRg st="15" end="15"/>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6" presetClass="entr" presetSubtype="21"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arn(inVertical)">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How Do Antidepressants Work -">
            <a:hlinkClick r:id="" action="ppaction://media"/>
            <a:extLst>
              <a:ext uri="{FF2B5EF4-FFF2-40B4-BE49-F238E27FC236}">
                <a16:creationId xmlns:a16="http://schemas.microsoft.com/office/drawing/2014/main" id="{FB10A792-20B6-4C83-BFE4-83347571BDF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11188" y="333375"/>
            <a:ext cx="7921625" cy="5938838"/>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730911FE-F2B2-4E70-8842-ED30B74D3B7F}"/>
              </a:ext>
            </a:extLst>
          </p:cNvPr>
          <p:cNvSpPr/>
          <p:nvPr/>
        </p:nvSpPr>
        <p:spPr>
          <a:xfrm>
            <a:off x="428625" y="5143500"/>
            <a:ext cx="8501063" cy="142875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a:solidFill>
                <a:prstClr val="white"/>
              </a:solidFill>
            </a:endParaRPr>
          </a:p>
        </p:txBody>
      </p:sp>
      <p:sp>
        <p:nvSpPr>
          <p:cNvPr id="5" name="Rounded Rectangle 4">
            <a:extLst>
              <a:ext uri="{FF2B5EF4-FFF2-40B4-BE49-F238E27FC236}">
                <a16:creationId xmlns:a16="http://schemas.microsoft.com/office/drawing/2014/main" id="{B389083F-485D-42E6-88B6-97E8975846CB}"/>
              </a:ext>
            </a:extLst>
          </p:cNvPr>
          <p:cNvSpPr/>
          <p:nvPr/>
        </p:nvSpPr>
        <p:spPr>
          <a:xfrm>
            <a:off x="428625" y="2786063"/>
            <a:ext cx="8501063" cy="2286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a:solidFill>
                <a:prstClr val="white"/>
              </a:solidFill>
            </a:endParaRPr>
          </a:p>
        </p:txBody>
      </p:sp>
      <p:sp>
        <p:nvSpPr>
          <p:cNvPr id="4" name="Rounded Rectangle 3">
            <a:extLst>
              <a:ext uri="{FF2B5EF4-FFF2-40B4-BE49-F238E27FC236}">
                <a16:creationId xmlns:a16="http://schemas.microsoft.com/office/drawing/2014/main" id="{EC553983-BB85-499F-BA4E-65C40BE0DC3E}"/>
              </a:ext>
            </a:extLst>
          </p:cNvPr>
          <p:cNvSpPr/>
          <p:nvPr/>
        </p:nvSpPr>
        <p:spPr>
          <a:xfrm>
            <a:off x="357188" y="1214438"/>
            <a:ext cx="8572500" cy="1428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 name="Title 1">
            <a:extLst>
              <a:ext uri="{FF2B5EF4-FFF2-40B4-BE49-F238E27FC236}">
                <a16:creationId xmlns:a16="http://schemas.microsoft.com/office/drawing/2014/main" id="{451BB5FA-57EB-440A-9C5C-519EA8C80E91}"/>
              </a:ext>
            </a:extLst>
          </p:cNvPr>
          <p:cNvSpPr>
            <a:spLocks noGrp="1"/>
          </p:cNvSpPr>
          <p:nvPr>
            <p:ph type="title"/>
          </p:nvPr>
        </p:nvSpPr>
        <p:spPr>
          <a:ln>
            <a:miter lim="800000"/>
            <a:headEnd/>
            <a:tailEnd/>
          </a:ln>
        </p:spPr>
        <p:txBody>
          <a:bodyPr rtlCol="0">
            <a:normAutofit/>
          </a:bodyPr>
          <a:lstStyle/>
          <a:p>
            <a:pPr eaLnBrk="1" fontAlgn="auto" hangingPunct="1">
              <a:spcAft>
                <a:spcPts val="0"/>
              </a:spcAft>
              <a:defRPr/>
            </a:pPr>
            <a:r>
              <a:rPr lang="en-GB"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rPr>
              <a:t>Anti-anxiety drugs</a:t>
            </a:r>
          </a:p>
        </p:txBody>
      </p:sp>
      <p:sp>
        <p:nvSpPr>
          <p:cNvPr id="3" name="Content Placeholder 2">
            <a:extLst>
              <a:ext uri="{FF2B5EF4-FFF2-40B4-BE49-F238E27FC236}">
                <a16:creationId xmlns:a16="http://schemas.microsoft.com/office/drawing/2014/main" id="{39950C3E-E0CE-4603-91AD-23432DDAB429}"/>
              </a:ext>
            </a:extLst>
          </p:cNvPr>
          <p:cNvSpPr>
            <a:spLocks noGrp="1"/>
          </p:cNvSpPr>
          <p:nvPr>
            <p:ph idx="1"/>
          </p:nvPr>
        </p:nvSpPr>
        <p:spPr>
          <a:xfrm>
            <a:off x="457200" y="1357313"/>
            <a:ext cx="8229600" cy="5143500"/>
          </a:xfrm>
        </p:spPr>
        <p:txBody>
          <a:bodyPr rtlCol="0">
            <a:normAutofit fontScale="62500" lnSpcReduction="20000"/>
          </a:bodyPr>
          <a:lstStyle/>
          <a:p>
            <a:pPr eaLnBrk="1" fontAlgn="auto" hangingPunct="1">
              <a:spcAft>
                <a:spcPts val="0"/>
              </a:spcAft>
              <a:defRPr/>
            </a:pPr>
            <a:r>
              <a:rPr lang="en-GB" sz="3100" b="1" dirty="0">
                <a:solidFill>
                  <a:schemeClr val="bg1"/>
                </a:solidFill>
                <a:latin typeface="Comic Sans MS" pitchFamily="66" charset="0"/>
              </a:rPr>
              <a:t>What are they used for?</a:t>
            </a:r>
          </a:p>
          <a:p>
            <a:pPr lvl="1" eaLnBrk="1" fontAlgn="auto" hangingPunct="1">
              <a:spcAft>
                <a:spcPts val="0"/>
              </a:spcAft>
              <a:defRPr/>
            </a:pPr>
            <a:r>
              <a:rPr lang="en-GB" dirty="0">
                <a:latin typeface="Comic Sans MS" pitchFamily="66" charset="0"/>
              </a:rPr>
              <a:t>Range of anxiety disorders (phobias, panic attacks and sleep disorders)</a:t>
            </a:r>
          </a:p>
          <a:p>
            <a:pPr lvl="1" eaLnBrk="1" fontAlgn="auto" hangingPunct="1">
              <a:spcAft>
                <a:spcPts val="0"/>
              </a:spcAft>
              <a:defRPr/>
            </a:pPr>
            <a:r>
              <a:rPr lang="en-GB" dirty="0">
                <a:latin typeface="Comic Sans MS" pitchFamily="66" charset="0"/>
              </a:rPr>
              <a:t>OCD</a:t>
            </a:r>
          </a:p>
          <a:p>
            <a:pPr lvl="1" eaLnBrk="1" fontAlgn="auto" hangingPunct="1">
              <a:spcAft>
                <a:spcPts val="0"/>
              </a:spcAft>
              <a:buFont typeface="Arial" panose="020B0604020202020204" pitchFamily="34" charset="0"/>
              <a:buNone/>
              <a:defRPr/>
            </a:pPr>
            <a:endParaRPr lang="en-GB" b="1" dirty="0">
              <a:solidFill>
                <a:schemeClr val="bg1"/>
              </a:solidFill>
              <a:latin typeface="Comic Sans MS" pitchFamily="66" charset="0"/>
            </a:endParaRPr>
          </a:p>
          <a:p>
            <a:pPr marL="355600" lvl="1" indent="-355600" eaLnBrk="1" fontAlgn="auto" hangingPunct="1">
              <a:spcAft>
                <a:spcPts val="0"/>
              </a:spcAft>
              <a:buFont typeface="Arial" panose="020B0604020202020204" pitchFamily="34" charset="0"/>
              <a:buChar char="•"/>
              <a:defRPr/>
            </a:pPr>
            <a:endParaRPr lang="en-GB" sz="3100" b="1" dirty="0">
              <a:solidFill>
                <a:schemeClr val="bg1"/>
              </a:solidFill>
              <a:latin typeface="Comic Sans MS" pitchFamily="66" charset="0"/>
            </a:endParaRPr>
          </a:p>
          <a:p>
            <a:pPr marL="355600" lvl="1" indent="-355600" eaLnBrk="1" fontAlgn="auto" hangingPunct="1">
              <a:spcAft>
                <a:spcPts val="0"/>
              </a:spcAft>
              <a:buFont typeface="Arial" panose="020B0604020202020204" pitchFamily="34" charset="0"/>
              <a:buChar char="•"/>
              <a:defRPr/>
            </a:pPr>
            <a:r>
              <a:rPr lang="en-GB" sz="3100" b="1" dirty="0">
                <a:solidFill>
                  <a:schemeClr val="bg1"/>
                </a:solidFill>
                <a:latin typeface="Comic Sans MS" pitchFamily="66" charset="0"/>
              </a:rPr>
              <a:t>How do they work?</a:t>
            </a:r>
          </a:p>
          <a:p>
            <a:pPr marL="755650" lvl="2" indent="-355600" eaLnBrk="1" fontAlgn="auto" hangingPunct="1">
              <a:spcAft>
                <a:spcPts val="0"/>
              </a:spcAft>
              <a:buFontTx/>
              <a:buChar char="-"/>
              <a:defRPr/>
            </a:pPr>
            <a:r>
              <a:rPr lang="en-GB" sz="2800" dirty="0">
                <a:latin typeface="Comic Sans MS" pitchFamily="66" charset="0"/>
              </a:rPr>
              <a:t>GABA has a natural ‘quietening’ effect on neurons in the brain – OCD sufferers experiences lots of anxiety</a:t>
            </a:r>
          </a:p>
          <a:p>
            <a:pPr marL="755650" lvl="2" indent="-355600" eaLnBrk="1" fontAlgn="auto" hangingPunct="1">
              <a:spcAft>
                <a:spcPts val="0"/>
              </a:spcAft>
              <a:buFontTx/>
              <a:buChar char="-"/>
              <a:defRPr/>
            </a:pPr>
            <a:r>
              <a:rPr lang="en-GB" sz="2800" dirty="0">
                <a:latin typeface="Comic Sans MS" pitchFamily="66" charset="0"/>
              </a:rPr>
              <a:t>GABA locks into the receptor sites of the brain, increasing the flow of chloride ions into the neuron (slows down brain activity)</a:t>
            </a:r>
          </a:p>
          <a:p>
            <a:pPr marL="755650" lvl="2" indent="-355600" eaLnBrk="1" fontAlgn="auto" hangingPunct="1">
              <a:spcAft>
                <a:spcPts val="0"/>
              </a:spcAft>
              <a:buFontTx/>
              <a:buChar char="-"/>
              <a:defRPr/>
            </a:pPr>
            <a:r>
              <a:rPr lang="en-GB" sz="2800" dirty="0">
                <a:latin typeface="Comic Sans MS" pitchFamily="66" charset="0"/>
              </a:rPr>
              <a:t>Acts as a sedative that decreases heart and respiration rate (reduce tension and nervousness) </a:t>
            </a:r>
          </a:p>
          <a:p>
            <a:pPr marL="755650" lvl="2" indent="-355600" eaLnBrk="1" fontAlgn="auto" hangingPunct="1">
              <a:spcAft>
                <a:spcPts val="0"/>
              </a:spcAft>
              <a:buFontTx/>
              <a:buChar char="-"/>
              <a:defRPr/>
            </a:pPr>
            <a:r>
              <a:rPr lang="en-GB" sz="2800" dirty="0">
                <a:latin typeface="Comic Sans MS" pitchFamily="66" charset="0"/>
              </a:rPr>
              <a:t>Calming effect</a:t>
            </a:r>
          </a:p>
          <a:p>
            <a:pPr marL="755650" lvl="2" indent="-355600" eaLnBrk="1" fontAlgn="auto" hangingPunct="1">
              <a:spcAft>
                <a:spcPts val="0"/>
              </a:spcAft>
              <a:buFontTx/>
              <a:buChar char="-"/>
              <a:defRPr/>
            </a:pPr>
            <a:endParaRPr lang="en-GB" sz="2800" dirty="0">
              <a:solidFill>
                <a:schemeClr val="bg1"/>
              </a:solidFill>
              <a:latin typeface="Comic Sans MS" pitchFamily="66" charset="0"/>
            </a:endParaRPr>
          </a:p>
          <a:p>
            <a:pPr marL="273050" lvl="2" indent="-273050" eaLnBrk="1" fontAlgn="auto" hangingPunct="1">
              <a:spcAft>
                <a:spcPts val="0"/>
              </a:spcAft>
              <a:defRPr/>
            </a:pPr>
            <a:r>
              <a:rPr lang="en-GB" sz="3100" b="1" dirty="0">
                <a:solidFill>
                  <a:schemeClr val="bg1"/>
                </a:solidFill>
                <a:latin typeface="Comic Sans MS" pitchFamily="66" charset="0"/>
              </a:rPr>
              <a:t>Are there any side effects?</a:t>
            </a:r>
          </a:p>
          <a:p>
            <a:pPr lvl="1" eaLnBrk="1" fontAlgn="auto" hangingPunct="1">
              <a:spcAft>
                <a:spcPts val="0"/>
              </a:spcAft>
              <a:buFont typeface="Arial" panose="020B0604020202020204" pitchFamily="34" charset="0"/>
              <a:buChar char="•"/>
              <a:defRPr/>
            </a:pPr>
            <a:r>
              <a:rPr lang="en-GB" dirty="0">
                <a:latin typeface="Comic Sans MS" pitchFamily="66" charset="0"/>
              </a:rPr>
              <a:t>Dependency (addiction)</a:t>
            </a:r>
          </a:p>
          <a:p>
            <a:pPr lvl="1" eaLnBrk="1" fontAlgn="auto" hangingPunct="1">
              <a:spcAft>
                <a:spcPts val="0"/>
              </a:spcAft>
              <a:buFont typeface="Arial" panose="020B0604020202020204" pitchFamily="34" charset="0"/>
              <a:buChar char="•"/>
              <a:defRPr/>
            </a:pPr>
            <a:r>
              <a:rPr lang="en-GB" dirty="0">
                <a:latin typeface="Comic Sans MS" pitchFamily="66" charset="0"/>
              </a:rPr>
              <a:t>Drowsiness and lethargy</a:t>
            </a:r>
          </a:p>
          <a:p>
            <a:pPr lvl="1" eaLnBrk="1" fontAlgn="auto" hangingPunct="1">
              <a:spcAft>
                <a:spcPts val="0"/>
              </a:spcAft>
              <a:buFont typeface="Arial" panose="020B0604020202020204" pitchFamily="34" charset="0"/>
              <a:buChar char="•"/>
              <a:defRPr/>
            </a:pPr>
            <a:r>
              <a:rPr lang="en-GB" dirty="0">
                <a:latin typeface="Comic Sans MS" pitchFamily="66" charset="0"/>
              </a:rPr>
              <a:t>Toxic – overdose can lead to death</a:t>
            </a:r>
          </a:p>
        </p:txBody>
      </p:sp>
      <p:pic>
        <p:nvPicPr>
          <p:cNvPr id="30727" name="Picture 5" descr="C:\Documents and Settings\User\Local Settings\Temporary Internet Files\Content.IE5\35QUGFUQ\MCj00787180000[1].wmf">
            <a:extLst>
              <a:ext uri="{FF2B5EF4-FFF2-40B4-BE49-F238E27FC236}">
                <a16:creationId xmlns:a16="http://schemas.microsoft.com/office/drawing/2014/main" id="{F20C189D-638F-4EA5-B813-40712446C5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3000" y="1928813"/>
            <a:ext cx="1120775"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7" descr="C:\Documents and Settings\User\Local Settings\Temporary Internet Files\Content.IE5\ZD45MCS8\MCj04246220000[1].wmf">
            <a:extLst>
              <a:ext uri="{FF2B5EF4-FFF2-40B4-BE49-F238E27FC236}">
                <a16:creationId xmlns:a16="http://schemas.microsoft.com/office/drawing/2014/main" id="{06F1B336-BFFF-4E92-8A2A-4C5CEEFF5F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00" y="4286250"/>
            <a:ext cx="1462088"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8" descr="C:\Documents and Settings\User\Local Settings\Temporary Internet Files\Content.IE5\5LB3W068\MCj04344130000[1].wmf">
            <a:extLst>
              <a:ext uri="{FF2B5EF4-FFF2-40B4-BE49-F238E27FC236}">
                <a16:creationId xmlns:a16="http://schemas.microsoft.com/office/drawing/2014/main" id="{DBD59E25-4A83-49BD-9E29-CA091978DC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250" y="5143500"/>
            <a:ext cx="15065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box(in)">
                                      <p:cBhvr>
                                        <p:cTn id="37" dur="500"/>
                                        <p:tgtEl>
                                          <p:spTgt spid="3">
                                            <p:txEl>
                                              <p:pRg st="12" end="12"/>
                                            </p:txEl>
                                          </p:spTgt>
                                        </p:tgtEl>
                                      </p:cBhvr>
                                    </p:animEffect>
                                  </p:childTnLst>
                                </p:cTn>
                              </p:par>
                              <p:par>
                                <p:cTn id="38" presetID="4" presetClass="entr" presetSubtype="16" fill="hold" nodeType="withEffect">
                                  <p:stCondLst>
                                    <p:cond delay="0"/>
                                  </p:stCondLst>
                                  <p:childTnLst>
                                    <p:set>
                                      <p:cBhvr>
                                        <p:cTn id="39" dur="1" fill="hold">
                                          <p:stCondLst>
                                            <p:cond delay="0"/>
                                          </p:stCondLst>
                                        </p:cTn>
                                        <p:tgtEl>
                                          <p:spTgt spid="3">
                                            <p:txEl>
                                              <p:pRg st="13" end="13"/>
                                            </p:txEl>
                                          </p:spTgt>
                                        </p:tgtEl>
                                        <p:attrNameLst>
                                          <p:attrName>style.visibility</p:attrName>
                                        </p:attrNameLst>
                                      </p:cBhvr>
                                      <p:to>
                                        <p:strVal val="visible"/>
                                      </p:to>
                                    </p:set>
                                    <p:animEffect transition="in" filter="box(in)">
                                      <p:cBhvr>
                                        <p:cTn id="40" dur="500"/>
                                        <p:tgtEl>
                                          <p:spTgt spid="3">
                                            <p:txEl>
                                              <p:pRg st="13" end="13"/>
                                            </p:txEl>
                                          </p:spTgt>
                                        </p:tgtEl>
                                      </p:cBhvr>
                                    </p:animEffect>
                                  </p:childTnLst>
                                </p:cTn>
                              </p:par>
                              <p:par>
                                <p:cTn id="41" presetID="4" presetClass="entr" presetSubtype="16" fill="hold" nodeType="with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animEffect transition="in" filter="box(in)">
                                      <p:cBhvr>
                                        <p:cTn id="43"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A12AB096-CAD8-4162-918A-8719CD3DED93}"/>
              </a:ext>
            </a:extLst>
          </p:cNvPr>
          <p:cNvSpPr/>
          <p:nvPr/>
        </p:nvSpPr>
        <p:spPr>
          <a:xfrm>
            <a:off x="571500" y="2214563"/>
            <a:ext cx="7500938" cy="1000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3" name="Content Placeholder 2">
            <a:extLst>
              <a:ext uri="{FF2B5EF4-FFF2-40B4-BE49-F238E27FC236}">
                <a16:creationId xmlns:a16="http://schemas.microsoft.com/office/drawing/2014/main" id="{94D87B2F-0209-422E-9886-8326680B14FD}"/>
              </a:ext>
            </a:extLst>
          </p:cNvPr>
          <p:cNvSpPr>
            <a:spLocks noGrp="1"/>
          </p:cNvSpPr>
          <p:nvPr>
            <p:ph idx="1"/>
          </p:nvPr>
        </p:nvSpPr>
        <p:spPr>
          <a:xfrm>
            <a:off x="428625" y="1643063"/>
            <a:ext cx="8229600" cy="5000625"/>
          </a:xfrm>
          <a:ln w="63500">
            <a:solidFill>
              <a:srgbClr val="33CCCC"/>
            </a:solidFill>
            <a:miter lim="800000"/>
            <a:headEnd/>
            <a:tailEnd/>
          </a:ln>
        </p:spPr>
        <p:txBody>
          <a:bodyPr/>
          <a:lstStyle/>
          <a:p>
            <a:r>
              <a:rPr lang="en-GB" altLang="en-US">
                <a:solidFill>
                  <a:srgbClr val="0070C0"/>
                </a:solidFill>
                <a:latin typeface="Comic Sans MS" panose="030F0702030302020204" pitchFamily="66" charset="0"/>
              </a:rPr>
              <a:t>What do you think?</a:t>
            </a:r>
          </a:p>
          <a:p>
            <a:pPr lvl="1"/>
            <a:r>
              <a:rPr lang="en-GB" altLang="en-US" b="1">
                <a:solidFill>
                  <a:schemeClr val="bg1"/>
                </a:solidFill>
                <a:latin typeface="Comic Sans MS" panose="030F0702030302020204" pitchFamily="66" charset="0"/>
              </a:rPr>
              <a:t>Very effective treatment </a:t>
            </a:r>
          </a:p>
          <a:p>
            <a:pPr lvl="1"/>
            <a:r>
              <a:rPr lang="en-GB" altLang="en-US" b="1">
                <a:solidFill>
                  <a:schemeClr val="bg1"/>
                </a:solidFill>
                <a:latin typeface="Comic Sans MS" panose="030F0702030302020204" pitchFamily="66" charset="0"/>
              </a:rPr>
              <a:t>Usually quick acting </a:t>
            </a:r>
            <a:r>
              <a:rPr lang="en-GB" altLang="en-US" sz="1600" b="1">
                <a:solidFill>
                  <a:schemeClr val="bg1"/>
                </a:solidFill>
                <a:latin typeface="Comic Sans MS" panose="030F0702030302020204" pitchFamily="66" charset="0"/>
              </a:rPr>
              <a:t>(compared to other therapies)</a:t>
            </a:r>
            <a:endParaRPr lang="en-GB" altLang="en-US">
              <a:solidFill>
                <a:srgbClr val="0070C0"/>
              </a:solidFill>
              <a:latin typeface="Comic Sans MS" panose="030F0702030302020204" pitchFamily="66" charset="0"/>
            </a:endParaRPr>
          </a:p>
          <a:p>
            <a:pPr>
              <a:buFont typeface="Wingdings" panose="05000000000000000000" pitchFamily="2" charset="2"/>
              <a:buChar char="ü"/>
            </a:pPr>
            <a:r>
              <a:rPr lang="en-GB" altLang="en-US">
                <a:solidFill>
                  <a:srgbClr val="00B050"/>
                </a:solidFill>
                <a:latin typeface="Comic Sans MS" panose="030F0702030302020204" pitchFamily="66" charset="0"/>
              </a:rPr>
              <a:t> </a:t>
            </a:r>
            <a:r>
              <a:rPr lang="en-GB" altLang="en-US" sz="2800">
                <a:solidFill>
                  <a:srgbClr val="00B050"/>
                </a:solidFill>
                <a:latin typeface="Comic Sans MS" panose="030F0702030302020204" pitchFamily="66" charset="0"/>
              </a:rPr>
              <a:t>Soomro et al (2008) reviewed 17 studies of the use of SSRIs with OCD patients</a:t>
            </a:r>
          </a:p>
          <a:p>
            <a:pPr>
              <a:buFont typeface="Wingdings" panose="05000000000000000000" pitchFamily="2" charset="2"/>
              <a:buChar char="ü"/>
            </a:pPr>
            <a:r>
              <a:rPr lang="en-GB" altLang="en-US" sz="2800">
                <a:solidFill>
                  <a:srgbClr val="00B050"/>
                </a:solidFill>
                <a:latin typeface="Comic Sans MS" panose="030F0702030302020204" pitchFamily="66" charset="0"/>
              </a:rPr>
              <a:t>Found the SSRIs to be more effective than placebos (after three months of receiving treatment)</a:t>
            </a:r>
          </a:p>
          <a:p>
            <a:pPr>
              <a:buFont typeface="Wingdings" panose="05000000000000000000" pitchFamily="2" charset="2"/>
              <a:buChar char="ü"/>
            </a:pPr>
            <a:r>
              <a:rPr lang="en-GB" altLang="en-US" sz="2600">
                <a:solidFill>
                  <a:srgbClr val="00B050"/>
                </a:solidFill>
                <a:latin typeface="Comic Sans MS" panose="030F0702030302020204" pitchFamily="66" charset="0"/>
              </a:rPr>
              <a:t>What does this mean?</a:t>
            </a:r>
          </a:p>
          <a:p>
            <a:endParaRPr lang="en-US" altLang="en-US">
              <a:solidFill>
                <a:srgbClr val="0070C0"/>
              </a:solidFill>
              <a:latin typeface="Comic Sans MS" panose="030F0702030302020204" pitchFamily="66" charset="0"/>
            </a:endParaRPr>
          </a:p>
        </p:txBody>
      </p:sp>
      <p:sp>
        <p:nvSpPr>
          <p:cNvPr id="4" name="Title 1">
            <a:extLst>
              <a:ext uri="{FF2B5EF4-FFF2-40B4-BE49-F238E27FC236}">
                <a16:creationId xmlns:a16="http://schemas.microsoft.com/office/drawing/2014/main" id="{756CCDFC-A9A3-44AC-B2BE-DF07F3BA8EC7}"/>
              </a:ext>
            </a:extLst>
          </p:cNvPr>
          <p:cNvSpPr>
            <a:spLocks noGrp="1"/>
          </p:cNvSpPr>
          <p:nvPr>
            <p:ph type="title"/>
          </p:nvPr>
        </p:nvSpPr>
        <p:spPr>
          <a:ln>
            <a:miter lim="800000"/>
            <a:headEnd/>
            <a:tailEnd/>
          </a:ln>
        </p:spPr>
        <p:txBody>
          <a:bodyPr rtlCol="0">
            <a:normAutofit fontScale="90000"/>
          </a:bodyPr>
          <a:lstStyle/>
          <a:p>
            <a:pPr eaLnBrk="1" fontAlgn="auto" hangingPunct="1">
              <a:spcAft>
                <a:spcPts val="0"/>
              </a:spcAft>
              <a:defRPr/>
            </a:pPr>
            <a:r>
              <a:rPr lang="en-GB"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rPr>
              <a:t>Are drugs an effective treatment?</a:t>
            </a:r>
            <a:endParaRPr lang="en-GB" b="1" dirty="0">
              <a:latin typeface="Comic Sans MS" pitchFamily="66" charset="0"/>
            </a:endParaRPr>
          </a:p>
        </p:txBody>
      </p:sp>
      <p:pic>
        <p:nvPicPr>
          <p:cNvPr id="32773" name="Picture 2" descr="http://school.discoveryeducation.com/clipart/images/thinkingcapwhoa_color.gif">
            <a:extLst>
              <a:ext uri="{FF2B5EF4-FFF2-40B4-BE49-F238E27FC236}">
                <a16:creationId xmlns:a16="http://schemas.microsoft.com/office/drawing/2014/main" id="{84E0078E-ADAA-480B-8F13-8F2B81F4DF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0" y="214313"/>
            <a:ext cx="1500188"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
            <a:extLst>
              <a:ext uri="{FF2B5EF4-FFF2-40B4-BE49-F238E27FC236}">
                <a16:creationId xmlns:a16="http://schemas.microsoft.com/office/drawing/2014/main" id="{FECE229F-FEC9-4276-ADEE-5112D4346BB7}"/>
              </a:ext>
            </a:extLst>
          </p:cNvPr>
          <p:cNvGrpSpPr>
            <a:grpSpLocks/>
          </p:cNvGrpSpPr>
          <p:nvPr/>
        </p:nvGrpSpPr>
        <p:grpSpPr bwMode="auto">
          <a:xfrm>
            <a:off x="4970463" y="5110163"/>
            <a:ext cx="3286125" cy="1754187"/>
            <a:chOff x="4971188" y="5110939"/>
            <a:chExt cx="3286148" cy="1753971"/>
          </a:xfrm>
        </p:grpSpPr>
        <p:sp>
          <p:nvSpPr>
            <p:cNvPr id="7" name="Explosion 2 6">
              <a:extLst>
                <a:ext uri="{FF2B5EF4-FFF2-40B4-BE49-F238E27FC236}">
                  <a16:creationId xmlns:a16="http://schemas.microsoft.com/office/drawing/2014/main" id="{A6E62E03-BF6D-4578-865E-C13A8EF668A1}"/>
                </a:ext>
              </a:extLst>
            </p:cNvPr>
            <p:cNvSpPr/>
            <p:nvPr/>
          </p:nvSpPr>
          <p:spPr>
            <a:xfrm rot="556094">
              <a:off x="4971188" y="5110939"/>
              <a:ext cx="3286148" cy="175397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32776" name="TextBox 7">
              <a:extLst>
                <a:ext uri="{FF2B5EF4-FFF2-40B4-BE49-F238E27FC236}">
                  <a16:creationId xmlns:a16="http://schemas.microsoft.com/office/drawing/2014/main" id="{09ACAE1C-6098-4DF0-B6D8-7F472D20A844}"/>
                </a:ext>
              </a:extLst>
            </p:cNvPr>
            <p:cNvSpPr txBox="1">
              <a:spLocks noChangeArrowheads="1"/>
            </p:cNvSpPr>
            <p:nvPr/>
          </p:nvSpPr>
          <p:spPr bwMode="auto">
            <a:xfrm>
              <a:off x="5715008" y="5643578"/>
              <a:ext cx="1571636" cy="64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solidFill>
                    <a:srgbClr val="FFFFFF"/>
                  </a:solidFill>
                  <a:latin typeface="Comic Sans MS" panose="030F0702030302020204" pitchFamily="66" charset="0"/>
                </a:rPr>
                <a:t>Effective Treatment!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ox(in)">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4D46B7C-6160-4B58-A27A-BC57F370E27C}"/>
              </a:ext>
            </a:extLst>
          </p:cNvPr>
          <p:cNvSpPr>
            <a:spLocks noGrp="1"/>
          </p:cNvSpPr>
          <p:nvPr>
            <p:ph type="title"/>
          </p:nvPr>
        </p:nvSpPr>
        <p:spPr>
          <a:xfrm>
            <a:off x="25177" y="138694"/>
            <a:ext cx="9036496" cy="1143000"/>
          </a:xfrm>
          <a:ln>
            <a:miter lim="800000"/>
            <a:headEnd/>
            <a:tailEnd/>
          </a:ln>
        </p:spPr>
        <p:txBody>
          <a:bodyPr rtlCol="0">
            <a:normAutofit fontScale="90000"/>
          </a:bodyPr>
          <a:lstStyle/>
          <a:p>
            <a:pPr algn="l" eaLnBrk="1" fontAlgn="auto" hangingPunct="1">
              <a:spcAft>
                <a:spcPts val="0"/>
              </a:spcAft>
              <a:defRPr/>
            </a:pPr>
            <a:r>
              <a:rPr lang="en-GB"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rPr>
              <a:t>      Are drugs an effective       </a:t>
            </a:r>
            <a:br>
              <a:rPr lang="en-GB"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rPr>
            </a:br>
            <a:r>
              <a:rPr lang="en-GB"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rPr>
              <a:t>              treatment?</a:t>
            </a:r>
            <a:endParaRPr lang="en-GB" b="1" dirty="0">
              <a:latin typeface="Comic Sans MS" pitchFamily="66" charset="0"/>
            </a:endParaRPr>
          </a:p>
        </p:txBody>
      </p:sp>
      <p:sp>
        <p:nvSpPr>
          <p:cNvPr id="6" name="Content Placeholder 2">
            <a:extLst>
              <a:ext uri="{FF2B5EF4-FFF2-40B4-BE49-F238E27FC236}">
                <a16:creationId xmlns:a16="http://schemas.microsoft.com/office/drawing/2014/main" id="{C4D086C8-1FA4-4548-B8C7-32FE2D6ED2D9}"/>
              </a:ext>
            </a:extLst>
          </p:cNvPr>
          <p:cNvSpPr>
            <a:spLocks noGrp="1"/>
          </p:cNvSpPr>
          <p:nvPr>
            <p:ph idx="1"/>
          </p:nvPr>
        </p:nvSpPr>
        <p:spPr>
          <a:xfrm>
            <a:off x="428625" y="1346200"/>
            <a:ext cx="8229600" cy="5322888"/>
          </a:xfrm>
          <a:ln w="63500">
            <a:solidFill>
              <a:srgbClr val="33CCCC"/>
            </a:solidFill>
          </a:ln>
        </p:spPr>
        <p:txBody>
          <a:bodyPr/>
          <a:lstStyle/>
          <a:p>
            <a:pPr>
              <a:buFont typeface="Arial" charset="0"/>
              <a:buChar char="•"/>
              <a:defRPr/>
            </a:pPr>
            <a:r>
              <a:rPr lang="en-GB" sz="2100" dirty="0">
                <a:solidFill>
                  <a:srgbClr val="0070C0"/>
                </a:solidFill>
                <a:latin typeface="Comic Sans MS" pitchFamily="66" charset="0"/>
              </a:rPr>
              <a:t>What do you think?</a:t>
            </a:r>
            <a:endParaRPr lang="en-GB" sz="2100" dirty="0">
              <a:solidFill>
                <a:srgbClr val="00B050"/>
              </a:solidFill>
              <a:latin typeface="Comic Sans MS" pitchFamily="66" charset="0"/>
            </a:endParaRPr>
          </a:p>
          <a:p>
            <a:pPr>
              <a:buFont typeface="Arial" charset="0"/>
              <a:buBlip>
                <a:blip r:embed="rId2"/>
              </a:buBlip>
              <a:defRPr/>
            </a:pPr>
            <a:r>
              <a:rPr lang="en-GB" sz="2000" b="1" u="sng" dirty="0">
                <a:solidFill>
                  <a:srgbClr val="FF0000"/>
                </a:solidFill>
                <a:latin typeface="Comic Sans MS" pitchFamily="66" charset="0"/>
              </a:rPr>
              <a:t>Negative/potentially harmful side effects.</a:t>
            </a:r>
          </a:p>
          <a:p>
            <a:pPr lvl="1">
              <a:buFont typeface="Arial" charset="0"/>
              <a:buBlip>
                <a:blip r:embed="rId2"/>
              </a:buBlip>
              <a:defRPr/>
            </a:pPr>
            <a:r>
              <a:rPr lang="en-GB" sz="1800" dirty="0">
                <a:solidFill>
                  <a:srgbClr val="FF0000"/>
                </a:solidFill>
                <a:latin typeface="Comic Sans MS" pitchFamily="66" charset="0"/>
              </a:rPr>
              <a:t>Prozac (AD) Nausea, insomnia, suicidal morbidity –</a:t>
            </a:r>
            <a:r>
              <a:rPr lang="en-GB" sz="1800" b="1" u="sng" dirty="0">
                <a:solidFill>
                  <a:srgbClr val="FF0000"/>
                </a:solidFill>
                <a:latin typeface="Comic Sans MS" pitchFamily="66" charset="0"/>
              </a:rPr>
              <a:t>patients should be made aware</a:t>
            </a:r>
          </a:p>
          <a:p>
            <a:pPr lvl="1">
              <a:buFont typeface="Arial" charset="0"/>
              <a:buBlip>
                <a:blip r:embed="rId2"/>
              </a:buBlip>
              <a:defRPr/>
            </a:pPr>
            <a:r>
              <a:rPr lang="en-GB" sz="1800" dirty="0">
                <a:solidFill>
                  <a:srgbClr val="FF0000"/>
                </a:solidFill>
                <a:latin typeface="Comic Sans MS" pitchFamily="66" charset="0"/>
              </a:rPr>
              <a:t>Weakness – safety of such drugs should be questioned!! </a:t>
            </a:r>
          </a:p>
          <a:p>
            <a:pPr lvl="1">
              <a:buFont typeface="Arial" charset="0"/>
              <a:buBlip>
                <a:blip r:embed="rId2"/>
              </a:buBlip>
              <a:defRPr/>
            </a:pPr>
            <a:endParaRPr lang="en-GB" sz="2400" dirty="0">
              <a:solidFill>
                <a:srgbClr val="FF0000"/>
              </a:solidFill>
              <a:latin typeface="Comic Sans MS" pitchFamily="66" charset="0"/>
            </a:endParaRPr>
          </a:p>
          <a:p>
            <a:pPr marL="365125" lvl="1" indent="-365125">
              <a:buFont typeface="Arial" charset="0"/>
              <a:buBlip>
                <a:blip r:embed="rId2"/>
              </a:buBlip>
              <a:defRPr/>
            </a:pPr>
            <a:r>
              <a:rPr lang="en-GB" sz="2000" b="1" i="1" dirty="0">
                <a:solidFill>
                  <a:srgbClr val="FF0000"/>
                </a:solidFill>
                <a:latin typeface="Comic Sans MS" pitchFamily="66" charset="0"/>
              </a:rPr>
              <a:t>Drug treatments often treat the symptoms but do not cure the disorder</a:t>
            </a:r>
          </a:p>
          <a:p>
            <a:pPr marL="765175" lvl="2" indent="-365125">
              <a:buFont typeface="Arial" charset="0"/>
              <a:buBlip>
                <a:blip r:embed="rId2"/>
              </a:buBlip>
              <a:defRPr/>
            </a:pPr>
            <a:r>
              <a:rPr lang="en-GB" sz="1800" dirty="0">
                <a:solidFill>
                  <a:srgbClr val="FF0000"/>
                </a:solidFill>
                <a:latin typeface="Comic Sans MS" pitchFamily="66" charset="0"/>
              </a:rPr>
              <a:t>For example, many patients report a significant decrease in their symptoms of OCD (report having less obsessions and compulsions, feel that they are able to cope more with everyday life. Yet, when patients stop the drug treatments the symptoms often return.</a:t>
            </a:r>
          </a:p>
          <a:p>
            <a:pPr marL="765175" lvl="2" indent="-365125">
              <a:buFont typeface="Arial" charset="0"/>
              <a:buBlip>
                <a:blip r:embed="rId2"/>
              </a:buBlip>
              <a:defRPr/>
            </a:pPr>
            <a:r>
              <a:rPr lang="en-GB" sz="1800" dirty="0">
                <a:solidFill>
                  <a:srgbClr val="FF0000"/>
                </a:solidFill>
                <a:latin typeface="Comic Sans MS" pitchFamily="66" charset="0"/>
              </a:rPr>
              <a:t>This is a weakness because, the drug treatments can be seen to only mask the negative symptoms of OCD, in the short term they are good at giving patients a break from the symptoms yet, in the long term a more appropriate treatment to remove the OCD completely is needed.</a:t>
            </a:r>
          </a:p>
          <a:p>
            <a:pPr lvl="1">
              <a:buFont typeface="Arial" charset="0"/>
              <a:buBlip>
                <a:blip r:embed="rId2"/>
              </a:buBlip>
              <a:defRPr/>
            </a:pPr>
            <a:endParaRPr lang="en-GB" sz="2400" dirty="0">
              <a:solidFill>
                <a:srgbClr val="FF0000"/>
              </a:solidFill>
              <a:latin typeface="Comic Sans MS" pitchFamily="66" charset="0"/>
            </a:endParaRPr>
          </a:p>
          <a:p>
            <a:pPr marL="365125" lvl="1" indent="-365125">
              <a:buFont typeface="Arial" charset="0"/>
              <a:buBlip>
                <a:blip r:embed="rId2"/>
              </a:buBlip>
              <a:defRPr/>
            </a:pPr>
            <a:endParaRPr lang="en-GB" sz="2400" dirty="0">
              <a:solidFill>
                <a:srgbClr val="FF0000"/>
              </a:solidFill>
              <a:latin typeface="Comic Sans MS" pitchFamily="66" charset="0"/>
            </a:endParaRPr>
          </a:p>
          <a:p>
            <a:pPr lvl="1">
              <a:buFont typeface="Arial" charset="0"/>
              <a:buBlip>
                <a:blip r:embed="rId2"/>
              </a:buBlip>
              <a:defRPr/>
            </a:pPr>
            <a:endParaRPr lang="en-GB" sz="2400" dirty="0">
              <a:solidFill>
                <a:srgbClr val="FF0000"/>
              </a:solidFill>
              <a:latin typeface="Comic Sans MS" pitchFamily="66" charset="0"/>
            </a:endParaRPr>
          </a:p>
          <a:p>
            <a:pPr lvl="1">
              <a:buFont typeface="Arial" charset="0"/>
              <a:buBlip>
                <a:blip r:embed="rId2"/>
              </a:buBlip>
              <a:defRPr/>
            </a:pPr>
            <a:endParaRPr lang="en-GB" sz="2400" dirty="0">
              <a:solidFill>
                <a:srgbClr val="FF0000"/>
              </a:solidFill>
              <a:latin typeface="Comic Sans MS" pitchFamily="66" charset="0"/>
            </a:endParaRPr>
          </a:p>
          <a:p>
            <a:pPr>
              <a:buFont typeface="Arial" charset="0"/>
              <a:buBlip>
                <a:blip r:embed="rId2"/>
              </a:buBlip>
              <a:defRPr/>
            </a:pPr>
            <a:endParaRPr lang="en-US" sz="2800" dirty="0">
              <a:solidFill>
                <a:srgbClr val="FF0000"/>
              </a:solidFill>
              <a:latin typeface="Comic Sans MS" pitchFamily="66" charset="0"/>
            </a:endParaRPr>
          </a:p>
        </p:txBody>
      </p:sp>
      <p:pic>
        <p:nvPicPr>
          <p:cNvPr id="33796" name="Picture 2">
            <a:extLst>
              <a:ext uri="{FF2B5EF4-FFF2-40B4-BE49-F238E27FC236}">
                <a16:creationId xmlns:a16="http://schemas.microsoft.com/office/drawing/2014/main" id="{0D637BE2-ABBF-4A45-BF9D-61206EDA3B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5650" y="214313"/>
            <a:ext cx="203835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2" presetClass="entr" presetSubtype="4" fill="hold" nodeType="after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 calcmode="lin" valueType="num">
                                      <p:cBhvr additive="base">
                                        <p:cTn id="18"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000"/>
                            </p:stCondLst>
                            <p:childTnLst>
                              <p:par>
                                <p:cTn id="21" presetID="2" presetClass="entr" presetSubtype="4" fill="hold" nodeType="after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1500"/>
                            </p:stCondLst>
                            <p:childTnLst>
                              <p:par>
                                <p:cTn id="26" presetID="2" presetClass="entr" presetSubtype="4" fill="hold" nodeType="after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 calcmode="lin" valueType="num">
                                      <p:cBhvr additive="base">
                                        <p:cTn id="28"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2000"/>
                            </p:stCondLst>
                            <p:childTnLst>
                              <p:par>
                                <p:cTn id="31" presetID="2" presetClass="entr" presetSubtype="4" fill="hold" nodeType="after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 calcmode="lin" valueType="num">
                                      <p:cBhvr additive="base">
                                        <p:cTn id="3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2500"/>
                            </p:stCondLst>
                            <p:childTnLst>
                              <p:par>
                                <p:cTn id="36" presetID="2" presetClass="entr" presetSubtype="4" fill="hold" nodeType="afterEffect">
                                  <p:stCondLst>
                                    <p:cond delay="0"/>
                                  </p:stCondLst>
                                  <p:childTnLst>
                                    <p:set>
                                      <p:cBhvr>
                                        <p:cTn id="37" dur="1" fill="hold">
                                          <p:stCondLst>
                                            <p:cond delay="0"/>
                                          </p:stCondLst>
                                        </p:cTn>
                                        <p:tgtEl>
                                          <p:spTgt spid="6">
                                            <p:txEl>
                                              <p:pRg st="7" end="7"/>
                                            </p:txEl>
                                          </p:spTgt>
                                        </p:tgtEl>
                                        <p:attrNameLst>
                                          <p:attrName>style.visibility</p:attrName>
                                        </p:attrNameLst>
                                      </p:cBhvr>
                                      <p:to>
                                        <p:strVal val="visible"/>
                                      </p:to>
                                    </p:set>
                                    <p:anim calcmode="lin" valueType="num">
                                      <p:cBhvr additive="base">
                                        <p:cTn id="38"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0ED47D-898B-431C-9F8A-874A5C038590}"/>
              </a:ext>
            </a:extLst>
          </p:cNvPr>
          <p:cNvSpPr/>
          <p:nvPr/>
        </p:nvSpPr>
        <p:spPr>
          <a:xfrm>
            <a:off x="323850" y="1268413"/>
            <a:ext cx="8362950" cy="1223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dirty="0">
                <a:latin typeface="Comic Sans MS" panose="030F0702030302020204" pitchFamily="66" charset="0"/>
              </a:rPr>
              <a:t>OCD is an anxiety disorder where sufferers experience persistent and intrusive thoughts occurring as obsessions, compulsions or a combination of the two. </a:t>
            </a:r>
          </a:p>
        </p:txBody>
      </p:sp>
      <p:sp>
        <p:nvSpPr>
          <p:cNvPr id="5" name="Rounded Rectangle 4">
            <a:extLst>
              <a:ext uri="{FF2B5EF4-FFF2-40B4-BE49-F238E27FC236}">
                <a16:creationId xmlns:a16="http://schemas.microsoft.com/office/drawing/2014/main" id="{F394D45D-5187-4B2F-8422-4C93E2DF6390}"/>
              </a:ext>
            </a:extLst>
          </p:cNvPr>
          <p:cNvSpPr/>
          <p:nvPr/>
        </p:nvSpPr>
        <p:spPr>
          <a:xfrm>
            <a:off x="276225" y="2973388"/>
            <a:ext cx="4248150" cy="364807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GB" sz="2400" b="1" dirty="0">
                <a:latin typeface="Comic Sans MS" panose="030F0702030302020204" pitchFamily="66" charset="0"/>
              </a:rPr>
              <a:t>Obsessions</a:t>
            </a:r>
          </a:p>
          <a:p>
            <a:pPr marL="342900" indent="-342900" algn="ctr">
              <a:buFont typeface="Arial" panose="020B0604020202020204" pitchFamily="34" charset="0"/>
              <a:buChar char="•"/>
              <a:defRPr/>
            </a:pPr>
            <a:endParaRPr lang="en-GB" sz="2400" b="1" dirty="0">
              <a:latin typeface="Comic Sans MS" panose="030F0702030302020204" pitchFamily="66" charset="0"/>
            </a:endParaRPr>
          </a:p>
          <a:p>
            <a:pPr marL="342900" indent="-342900" algn="ctr">
              <a:buFont typeface="Arial" panose="020B0604020202020204" pitchFamily="34" charset="0"/>
              <a:buChar char="•"/>
              <a:defRPr/>
            </a:pPr>
            <a:r>
              <a:rPr lang="en-GB" sz="2400" dirty="0">
                <a:latin typeface="Comic Sans MS" panose="030F0702030302020204" pitchFamily="66" charset="0"/>
              </a:rPr>
              <a:t>Internal</a:t>
            </a:r>
          </a:p>
          <a:p>
            <a:pPr marL="342900" indent="-342900" algn="ctr">
              <a:buFont typeface="Arial" panose="020B0604020202020204" pitchFamily="34" charset="0"/>
              <a:buChar char="•"/>
              <a:defRPr/>
            </a:pPr>
            <a:r>
              <a:rPr lang="en-GB" sz="2400" dirty="0">
                <a:latin typeface="Comic Sans MS" panose="030F0702030302020204" pitchFamily="66" charset="0"/>
              </a:rPr>
              <a:t>The things that people think about</a:t>
            </a:r>
          </a:p>
          <a:p>
            <a:pPr marL="342900" indent="-342900" algn="ctr">
              <a:buFont typeface="Arial" panose="020B0604020202020204" pitchFamily="34" charset="0"/>
              <a:buChar char="•"/>
              <a:defRPr/>
            </a:pPr>
            <a:r>
              <a:rPr lang="en-GB" sz="2400" dirty="0">
                <a:latin typeface="Comic Sans MS" panose="030F0702030302020204" pitchFamily="66" charset="0"/>
              </a:rPr>
              <a:t>Forbidden and intrusive ideas and visual images</a:t>
            </a:r>
          </a:p>
          <a:p>
            <a:pPr marL="342900" indent="-342900" algn="ctr">
              <a:buFont typeface="Arial" panose="020B0604020202020204" pitchFamily="34" charset="0"/>
              <a:buChar char="•"/>
              <a:defRPr/>
            </a:pPr>
            <a:r>
              <a:rPr lang="en-GB" sz="2400" dirty="0">
                <a:latin typeface="Comic Sans MS" panose="030F0702030302020204" pitchFamily="66" charset="0"/>
              </a:rPr>
              <a:t>Not based in reality</a:t>
            </a:r>
          </a:p>
        </p:txBody>
      </p:sp>
      <p:sp>
        <p:nvSpPr>
          <p:cNvPr id="6" name="Rounded Rectangle 5">
            <a:extLst>
              <a:ext uri="{FF2B5EF4-FFF2-40B4-BE49-F238E27FC236}">
                <a16:creationId xmlns:a16="http://schemas.microsoft.com/office/drawing/2014/main" id="{B35969ED-159D-46FF-BA2B-9A58B25CDDFB}"/>
              </a:ext>
            </a:extLst>
          </p:cNvPr>
          <p:cNvSpPr/>
          <p:nvPr/>
        </p:nvSpPr>
        <p:spPr>
          <a:xfrm>
            <a:off x="4683125" y="2947988"/>
            <a:ext cx="4249738" cy="364966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GB" sz="2400" b="1" dirty="0">
                <a:latin typeface="Comic Sans MS" panose="030F0702030302020204" pitchFamily="66" charset="0"/>
              </a:rPr>
              <a:t>Compulsions</a:t>
            </a:r>
          </a:p>
          <a:p>
            <a:pPr marL="342900" indent="-342900" algn="ctr">
              <a:buFont typeface="Arial" panose="020B0604020202020204" pitchFamily="34" charset="0"/>
              <a:buChar char="•"/>
              <a:defRPr/>
            </a:pPr>
            <a:endParaRPr lang="en-GB" sz="2400" b="1" dirty="0">
              <a:latin typeface="Comic Sans MS" panose="030F0702030302020204" pitchFamily="66" charset="0"/>
            </a:endParaRPr>
          </a:p>
          <a:p>
            <a:pPr marL="342900" indent="-342900" algn="ctr">
              <a:buFont typeface="Arial" panose="020B0604020202020204" pitchFamily="34" charset="0"/>
              <a:buChar char="•"/>
              <a:defRPr/>
            </a:pPr>
            <a:r>
              <a:rPr lang="en-GB" sz="2100" dirty="0">
                <a:latin typeface="Comic Sans MS" panose="030F0702030302020204" pitchFamily="66" charset="0"/>
              </a:rPr>
              <a:t>External</a:t>
            </a:r>
          </a:p>
          <a:p>
            <a:pPr marL="342900" indent="-342900" algn="ctr">
              <a:buFont typeface="Arial" panose="020B0604020202020204" pitchFamily="34" charset="0"/>
              <a:buChar char="•"/>
              <a:defRPr/>
            </a:pPr>
            <a:r>
              <a:rPr lang="en-GB" sz="2100" dirty="0">
                <a:latin typeface="Comic Sans MS" panose="030F0702030302020204" pitchFamily="66" charset="0"/>
              </a:rPr>
              <a:t>What people do as a result of the obsessions</a:t>
            </a:r>
          </a:p>
          <a:p>
            <a:pPr marL="342900" indent="-342900" algn="ctr">
              <a:buFont typeface="Arial" panose="020B0604020202020204" pitchFamily="34" charset="0"/>
              <a:buChar char="•"/>
              <a:defRPr/>
            </a:pPr>
            <a:r>
              <a:rPr lang="en-GB" sz="2100" dirty="0">
                <a:latin typeface="Comic Sans MS" panose="030F0702030302020204" pitchFamily="66" charset="0"/>
              </a:rPr>
              <a:t>Comprise of intense, uncontrollable urges to repetitively perform tasks and behaviours</a:t>
            </a:r>
          </a:p>
        </p:txBody>
      </p:sp>
      <p:sp>
        <p:nvSpPr>
          <p:cNvPr id="5125" name="Title 1">
            <a:extLst>
              <a:ext uri="{FF2B5EF4-FFF2-40B4-BE49-F238E27FC236}">
                <a16:creationId xmlns:a16="http://schemas.microsoft.com/office/drawing/2014/main" id="{C4A798D5-0291-47E9-8286-4B1EF3009B7C}"/>
              </a:ext>
            </a:extLst>
          </p:cNvPr>
          <p:cNvSpPr>
            <a:spLocks noGrp="1"/>
          </p:cNvSpPr>
          <p:nvPr>
            <p:ph type="title"/>
          </p:nvPr>
        </p:nvSpPr>
        <p:spPr>
          <a:xfrm>
            <a:off x="457200" y="125413"/>
            <a:ext cx="8229600" cy="1143000"/>
          </a:xfrm>
        </p:spPr>
        <p:txBody>
          <a:bodyPr/>
          <a:lstStyle/>
          <a:p>
            <a:pPr eaLnBrk="1" hangingPunct="1"/>
            <a:r>
              <a:rPr lang="en-GB" altLang="en-US" b="1">
                <a:solidFill>
                  <a:srgbClr val="00B050"/>
                </a:solidFill>
                <a:latin typeface="Comic Sans MS" panose="030F0702030302020204" pitchFamily="66" charset="0"/>
              </a:rPr>
              <a:t>OCD - Characteristics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90BDBC-40F6-409A-BC92-76EA31993DB1}"/>
              </a:ext>
            </a:extLst>
          </p:cNvPr>
          <p:cNvSpPr/>
          <p:nvPr/>
        </p:nvSpPr>
        <p:spPr>
          <a:xfrm>
            <a:off x="268288" y="2125663"/>
            <a:ext cx="2625725" cy="42560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GB" sz="2100" b="1" u="sng" dirty="0">
                <a:latin typeface="Comic Sans MS" panose="030F0702030302020204" pitchFamily="66" charset="0"/>
              </a:rPr>
              <a:t>Behavioural</a:t>
            </a:r>
          </a:p>
          <a:p>
            <a:pPr algn="ctr">
              <a:defRPr/>
            </a:pPr>
            <a:endParaRPr lang="en-GB" sz="2100" dirty="0">
              <a:latin typeface="Comic Sans MS" panose="030F0702030302020204" pitchFamily="66" charset="0"/>
            </a:endParaRPr>
          </a:p>
          <a:p>
            <a:pPr marL="342900" indent="-342900">
              <a:buFont typeface="Arial" panose="020B0604020202020204" pitchFamily="34" charset="0"/>
              <a:buChar char="•"/>
              <a:defRPr/>
            </a:pPr>
            <a:r>
              <a:rPr lang="en-GB" sz="2100" dirty="0">
                <a:latin typeface="Comic Sans MS" panose="030F0702030302020204" pitchFamily="66" charset="0"/>
              </a:rPr>
              <a:t>Hinder everyday functioning</a:t>
            </a:r>
          </a:p>
          <a:p>
            <a:pPr marL="342900" indent="-342900">
              <a:buFont typeface="Arial" panose="020B0604020202020204" pitchFamily="34" charset="0"/>
              <a:buChar char="•"/>
              <a:defRPr/>
            </a:pPr>
            <a:r>
              <a:rPr lang="en-GB" sz="2100" dirty="0">
                <a:latin typeface="Comic Sans MS" panose="030F0702030302020204" pitchFamily="66" charset="0"/>
              </a:rPr>
              <a:t>Social impairment</a:t>
            </a:r>
          </a:p>
          <a:p>
            <a:pPr marL="342900" indent="-342900">
              <a:buFont typeface="Arial" panose="020B0604020202020204" pitchFamily="34" charset="0"/>
              <a:buChar char="•"/>
              <a:defRPr/>
            </a:pPr>
            <a:r>
              <a:rPr lang="en-GB" sz="2100" dirty="0">
                <a:latin typeface="Comic Sans MS" panose="030F0702030302020204" pitchFamily="66" charset="0"/>
              </a:rPr>
              <a:t>Repetitive behaviour</a:t>
            </a:r>
          </a:p>
        </p:txBody>
      </p:sp>
      <p:sp>
        <p:nvSpPr>
          <p:cNvPr id="5" name="Rectangle 4">
            <a:extLst>
              <a:ext uri="{FF2B5EF4-FFF2-40B4-BE49-F238E27FC236}">
                <a16:creationId xmlns:a16="http://schemas.microsoft.com/office/drawing/2014/main" id="{D1BA43BD-3A1F-4676-85C7-BF759E2EBBFB}"/>
              </a:ext>
            </a:extLst>
          </p:cNvPr>
          <p:cNvSpPr/>
          <p:nvPr/>
        </p:nvSpPr>
        <p:spPr>
          <a:xfrm>
            <a:off x="3270250" y="2125663"/>
            <a:ext cx="2625725" cy="425608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GB" sz="2100" b="1" u="sng" dirty="0">
                <a:latin typeface="Comic Sans MS" panose="030F0702030302020204" pitchFamily="66" charset="0"/>
              </a:rPr>
              <a:t>Emotional</a:t>
            </a:r>
          </a:p>
          <a:p>
            <a:pPr algn="ctr">
              <a:defRPr/>
            </a:pPr>
            <a:endParaRPr lang="en-GB" sz="2100" dirty="0">
              <a:latin typeface="Comic Sans MS" panose="030F0702030302020204" pitchFamily="66" charset="0"/>
            </a:endParaRPr>
          </a:p>
          <a:p>
            <a:pPr marL="342900" indent="-342900">
              <a:buFont typeface="Arial" panose="020B0604020202020204" pitchFamily="34" charset="0"/>
              <a:buChar char="•"/>
              <a:defRPr/>
            </a:pPr>
            <a:r>
              <a:rPr lang="en-GB" sz="2100" dirty="0">
                <a:latin typeface="Comic Sans MS" panose="030F0702030302020204" pitchFamily="66" charset="0"/>
              </a:rPr>
              <a:t>Extreme anxiety</a:t>
            </a:r>
          </a:p>
          <a:p>
            <a:pPr marL="342900" indent="-342900">
              <a:buFont typeface="Arial" panose="020B0604020202020204" pitchFamily="34" charset="0"/>
              <a:buChar char="•"/>
              <a:defRPr/>
            </a:pPr>
            <a:r>
              <a:rPr lang="en-GB" sz="2100" dirty="0">
                <a:latin typeface="Comic Sans MS" panose="030F0702030302020204" pitchFamily="66" charset="0"/>
              </a:rPr>
              <a:t>Distress</a:t>
            </a:r>
          </a:p>
        </p:txBody>
      </p:sp>
      <p:sp>
        <p:nvSpPr>
          <p:cNvPr id="6" name="Rectangle 5">
            <a:extLst>
              <a:ext uri="{FF2B5EF4-FFF2-40B4-BE49-F238E27FC236}">
                <a16:creationId xmlns:a16="http://schemas.microsoft.com/office/drawing/2014/main" id="{651CD543-9742-42C1-A5ED-34C5A6A51C02}"/>
              </a:ext>
            </a:extLst>
          </p:cNvPr>
          <p:cNvSpPr/>
          <p:nvPr/>
        </p:nvSpPr>
        <p:spPr>
          <a:xfrm>
            <a:off x="6088063" y="2125663"/>
            <a:ext cx="2814637" cy="42560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GB" sz="2100" b="1" u="sng" dirty="0">
                <a:latin typeface="Comic Sans MS" panose="030F0702030302020204" pitchFamily="66" charset="0"/>
              </a:rPr>
              <a:t>Cognitive</a:t>
            </a:r>
          </a:p>
          <a:p>
            <a:pPr>
              <a:defRPr/>
            </a:pPr>
            <a:endParaRPr lang="en-GB" sz="2100" dirty="0">
              <a:latin typeface="Comic Sans MS" panose="030F0702030302020204" pitchFamily="66" charset="0"/>
            </a:endParaRPr>
          </a:p>
          <a:p>
            <a:pPr marL="342900" indent="-342900">
              <a:buFont typeface="Arial" panose="020B0604020202020204" pitchFamily="34" charset="0"/>
              <a:buChar char="•"/>
              <a:defRPr/>
            </a:pPr>
            <a:r>
              <a:rPr lang="en-GB" sz="2100" dirty="0">
                <a:latin typeface="Comic Sans MS" panose="030F0702030302020204" pitchFamily="66" charset="0"/>
              </a:rPr>
              <a:t>Recurrent and persistent thoughts</a:t>
            </a:r>
          </a:p>
          <a:p>
            <a:pPr marL="342900" indent="-342900">
              <a:buFont typeface="Arial" panose="020B0604020202020204" pitchFamily="34" charset="0"/>
              <a:buChar char="•"/>
              <a:defRPr/>
            </a:pPr>
            <a:r>
              <a:rPr lang="en-GB" sz="2100" dirty="0">
                <a:latin typeface="Comic Sans MS" panose="030F0702030302020204" pitchFamily="66" charset="0"/>
              </a:rPr>
              <a:t>Recognised as self-perpetuating</a:t>
            </a:r>
          </a:p>
          <a:p>
            <a:pPr marL="342900" indent="-342900">
              <a:buFont typeface="Arial" panose="020B0604020202020204" pitchFamily="34" charset="0"/>
              <a:buChar char="•"/>
              <a:defRPr/>
            </a:pPr>
            <a:r>
              <a:rPr lang="en-GB" sz="2100" dirty="0">
                <a:latin typeface="Comic Sans MS" panose="030F0702030302020204" pitchFamily="66" charset="0"/>
              </a:rPr>
              <a:t>Realisation of inappropriate</a:t>
            </a:r>
          </a:p>
          <a:p>
            <a:pPr marL="342900" indent="-342900">
              <a:buFont typeface="Arial" panose="020B0604020202020204" pitchFamily="34" charset="0"/>
              <a:buChar char="•"/>
              <a:defRPr/>
            </a:pPr>
            <a:r>
              <a:rPr lang="en-GB" sz="2100" dirty="0">
                <a:latin typeface="Comic Sans MS" panose="030F0702030302020204" pitchFamily="66" charset="0"/>
              </a:rPr>
              <a:t>Attentional bias</a:t>
            </a:r>
          </a:p>
          <a:p>
            <a:pPr marL="342900" indent="-342900">
              <a:buFont typeface="Arial" panose="020B0604020202020204" pitchFamily="34" charset="0"/>
              <a:buChar char="•"/>
              <a:defRPr/>
            </a:pPr>
            <a:r>
              <a:rPr lang="en-GB" sz="2100" dirty="0">
                <a:latin typeface="Comic Sans MS" panose="030F0702030302020204" pitchFamily="66" charset="0"/>
              </a:rPr>
              <a:t>Uncontrollable urges</a:t>
            </a:r>
          </a:p>
        </p:txBody>
      </p:sp>
      <p:sp>
        <p:nvSpPr>
          <p:cNvPr id="6149" name="Title 1">
            <a:extLst>
              <a:ext uri="{FF2B5EF4-FFF2-40B4-BE49-F238E27FC236}">
                <a16:creationId xmlns:a16="http://schemas.microsoft.com/office/drawing/2014/main" id="{5E04E49F-C422-4B36-8A1C-37FAD2B9DB2F}"/>
              </a:ext>
            </a:extLst>
          </p:cNvPr>
          <p:cNvSpPr>
            <a:spLocks noGrp="1"/>
          </p:cNvSpPr>
          <p:nvPr>
            <p:ph type="title"/>
          </p:nvPr>
        </p:nvSpPr>
        <p:spPr>
          <a:xfrm>
            <a:off x="673100" y="115888"/>
            <a:ext cx="8229600" cy="1143000"/>
          </a:xfrm>
        </p:spPr>
        <p:txBody>
          <a:bodyPr/>
          <a:lstStyle/>
          <a:p>
            <a:pPr eaLnBrk="1" hangingPunct="1"/>
            <a:r>
              <a:rPr lang="en-GB" altLang="en-US" b="1">
                <a:solidFill>
                  <a:srgbClr val="00B050"/>
                </a:solidFill>
                <a:latin typeface="Comic Sans MS" panose="030F0702030302020204" pitchFamily="66" charset="0"/>
              </a:rPr>
              <a:t>OCD - Characteristics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4A8AC-9514-4FE3-A3CA-3E8EFBFE36A7}"/>
              </a:ext>
            </a:extLst>
          </p:cNvPr>
          <p:cNvSpPr>
            <a:spLocks noGrp="1"/>
          </p:cNvSpPr>
          <p:nvPr>
            <p:ph type="title"/>
          </p:nvPr>
        </p:nvSpPr>
        <p:spPr/>
        <p:txBody>
          <a:bodyPr rtlCol="0">
            <a:normAutofit fontScale="90000"/>
          </a:bodyPr>
          <a:lstStyle/>
          <a:p>
            <a:pPr eaLnBrk="1" fontAlgn="auto" hangingPunct="1">
              <a:spcAft>
                <a:spcPts val="0"/>
              </a:spcAft>
              <a:defRPr/>
            </a:pPr>
            <a:r>
              <a:rPr lang="en-GB" b="1" dirty="0">
                <a:solidFill>
                  <a:srgbClr val="00B050"/>
                </a:solidFill>
                <a:latin typeface="Comic Sans MS" pitchFamily="66" charset="0"/>
              </a:rPr>
              <a:t>What Biological Psychologists believe...</a:t>
            </a:r>
          </a:p>
        </p:txBody>
      </p:sp>
      <p:sp>
        <p:nvSpPr>
          <p:cNvPr id="3" name="Content Placeholder 2">
            <a:extLst>
              <a:ext uri="{FF2B5EF4-FFF2-40B4-BE49-F238E27FC236}">
                <a16:creationId xmlns:a16="http://schemas.microsoft.com/office/drawing/2014/main" id="{9643F1A2-4D25-4E0E-B890-34E8875E8FE5}"/>
              </a:ext>
            </a:extLst>
          </p:cNvPr>
          <p:cNvSpPr>
            <a:spLocks noGrp="1"/>
          </p:cNvSpPr>
          <p:nvPr>
            <p:ph idx="1"/>
          </p:nvPr>
        </p:nvSpPr>
        <p:spPr>
          <a:xfrm>
            <a:off x="357188" y="1500188"/>
            <a:ext cx="8229600" cy="4786312"/>
          </a:xfrm>
          <a:ln w="63500">
            <a:solidFill>
              <a:srgbClr val="00B050"/>
            </a:solidFill>
          </a:ln>
        </p:spPr>
        <p:txBody>
          <a:bodyPr rtlCol="0">
            <a:normAutofit fontScale="92500"/>
          </a:bodyPr>
          <a:lstStyle/>
          <a:p>
            <a:pPr eaLnBrk="1" fontAlgn="auto" hangingPunct="1">
              <a:spcAft>
                <a:spcPts val="0"/>
              </a:spcAft>
              <a:defRPr/>
            </a:pPr>
            <a:r>
              <a:rPr lang="en-GB" dirty="0">
                <a:latin typeface="Comic Sans MS" pitchFamily="66" charset="0"/>
              </a:rPr>
              <a:t>Abnormalities – physical problems.</a:t>
            </a:r>
          </a:p>
          <a:p>
            <a:pPr eaLnBrk="1" fontAlgn="auto" hangingPunct="1">
              <a:spcAft>
                <a:spcPts val="0"/>
              </a:spcAft>
              <a:buFont typeface="Arial" panose="020B0604020202020204" pitchFamily="34" charset="0"/>
              <a:buNone/>
              <a:defRPr/>
            </a:pPr>
            <a:endParaRPr lang="en-GB" dirty="0">
              <a:latin typeface="Comic Sans MS" pitchFamily="66" charset="0"/>
            </a:endParaRPr>
          </a:p>
          <a:p>
            <a:pPr eaLnBrk="1" fontAlgn="auto" hangingPunct="1">
              <a:spcAft>
                <a:spcPts val="0"/>
              </a:spcAft>
              <a:defRPr/>
            </a:pPr>
            <a:r>
              <a:rPr lang="en-GB" dirty="0">
                <a:latin typeface="Comic Sans MS" pitchFamily="66" charset="0"/>
              </a:rPr>
              <a:t>Brain/body.</a:t>
            </a:r>
          </a:p>
          <a:p>
            <a:pPr eaLnBrk="1" fontAlgn="auto" hangingPunct="1">
              <a:spcAft>
                <a:spcPts val="0"/>
              </a:spcAft>
              <a:buFont typeface="Arial" panose="020B0604020202020204" pitchFamily="34" charset="0"/>
              <a:buNone/>
              <a:defRPr/>
            </a:pPr>
            <a:endParaRPr lang="en-GB" dirty="0">
              <a:latin typeface="Comic Sans MS" pitchFamily="66" charset="0"/>
            </a:endParaRPr>
          </a:p>
          <a:p>
            <a:pPr eaLnBrk="1" fontAlgn="auto" hangingPunct="1">
              <a:spcAft>
                <a:spcPts val="0"/>
              </a:spcAft>
              <a:defRPr/>
            </a:pPr>
            <a:r>
              <a:rPr lang="en-GB" dirty="0">
                <a:latin typeface="Comic Sans MS" pitchFamily="66" charset="0"/>
              </a:rPr>
              <a:t>Mental illnesses diagnosed in same way as physical illnesses.</a:t>
            </a:r>
          </a:p>
          <a:p>
            <a:pPr eaLnBrk="1" fontAlgn="auto" hangingPunct="1">
              <a:spcAft>
                <a:spcPts val="0"/>
              </a:spcAft>
              <a:buFont typeface="Arial" panose="020B0604020202020204" pitchFamily="34" charset="0"/>
              <a:buNone/>
              <a:defRPr/>
            </a:pPr>
            <a:endParaRPr lang="en-GB" dirty="0">
              <a:latin typeface="Comic Sans MS" pitchFamily="66" charset="0"/>
            </a:endParaRPr>
          </a:p>
          <a:p>
            <a:pPr eaLnBrk="1" fontAlgn="auto" hangingPunct="1">
              <a:spcAft>
                <a:spcPts val="0"/>
              </a:spcAft>
              <a:defRPr/>
            </a:pPr>
            <a:r>
              <a:rPr lang="en-GB" dirty="0">
                <a:latin typeface="Comic Sans MS" pitchFamily="66" charset="0"/>
              </a:rPr>
              <a:t>Approach favoured by medicine/psychiatry (specialists in mental disorders).</a:t>
            </a:r>
          </a:p>
          <a:p>
            <a:pPr eaLnBrk="1" fontAlgn="auto" hangingPunct="1">
              <a:spcAft>
                <a:spcPts val="0"/>
              </a:spcAft>
              <a:defRPr/>
            </a:pPr>
            <a:endParaRPr lang="en-GB" dirty="0">
              <a:latin typeface="Comic Sans MS" pitchFamily="66" charset="0"/>
            </a:endParaRPr>
          </a:p>
        </p:txBody>
      </p:sp>
      <p:pic>
        <p:nvPicPr>
          <p:cNvPr id="7172" name="Picture 4" descr="C:\Users\catherine.eccleston\AppData\Local\Microsoft\Windows\Temporary Internet Files\Content.IE5\H1SMP44T\MCj02875010000[1].wmf">
            <a:extLst>
              <a:ext uri="{FF2B5EF4-FFF2-40B4-BE49-F238E27FC236}">
                <a16:creationId xmlns:a16="http://schemas.microsoft.com/office/drawing/2014/main" id="{1F655503-290F-4910-84ED-52B98B0C43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9438" y="1143000"/>
            <a:ext cx="1651000"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C:\Users\catherine.eccleston\AppData\Local\Microsoft\Windows\Temporary Internet Files\Content.IE5\H1SMP44T\MCj02875010000[1].wmf">
            <a:extLst>
              <a:ext uri="{FF2B5EF4-FFF2-40B4-BE49-F238E27FC236}">
                <a16:creationId xmlns:a16="http://schemas.microsoft.com/office/drawing/2014/main" id="{16F365F4-0B2E-4ECA-A1E2-CF242FEE9D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8063" y="4071938"/>
            <a:ext cx="1651000" cy="248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loud Callout 6">
            <a:extLst>
              <a:ext uri="{FF2B5EF4-FFF2-40B4-BE49-F238E27FC236}">
                <a16:creationId xmlns:a16="http://schemas.microsoft.com/office/drawing/2014/main" id="{D42C4294-EE29-4437-AA5F-4AAF44F6B19D}"/>
              </a:ext>
            </a:extLst>
          </p:cNvPr>
          <p:cNvSpPr/>
          <p:nvPr/>
        </p:nvSpPr>
        <p:spPr>
          <a:xfrm>
            <a:off x="0" y="214313"/>
            <a:ext cx="8858250" cy="4643437"/>
          </a:xfrm>
          <a:prstGeom prst="cloudCallout">
            <a:avLst>
              <a:gd name="adj1" fmla="val 32794"/>
              <a:gd name="adj2" fmla="val 625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 name="Title 1">
            <a:extLst>
              <a:ext uri="{FF2B5EF4-FFF2-40B4-BE49-F238E27FC236}">
                <a16:creationId xmlns:a16="http://schemas.microsoft.com/office/drawing/2014/main" id="{811EC640-DDE2-4974-B852-627670837E25}"/>
              </a:ext>
            </a:extLst>
          </p:cNvPr>
          <p:cNvSpPr>
            <a:spLocks noGrp="1"/>
          </p:cNvSpPr>
          <p:nvPr>
            <p:ph type="title"/>
          </p:nvPr>
        </p:nvSpPr>
        <p:spPr>
          <a:xfrm>
            <a:off x="571500" y="2000250"/>
            <a:ext cx="8229600" cy="1143000"/>
          </a:xfrm>
        </p:spPr>
        <p:txBody>
          <a:bodyPr rtlCol="0">
            <a:normAutofit fontScale="90000"/>
          </a:bodyPr>
          <a:lstStyle/>
          <a:p>
            <a:pPr eaLnBrk="1" fontAlgn="auto" hangingPunct="1">
              <a:spcAft>
                <a:spcPts val="0"/>
              </a:spcAft>
              <a:defRPr/>
            </a:pPr>
            <a:r>
              <a:rPr lang="en-GB" b="1" dirty="0">
                <a:solidFill>
                  <a:srgbClr val="00B050"/>
                </a:solidFill>
                <a:latin typeface="Comic Sans MS" pitchFamily="66" charset="0"/>
              </a:rPr>
              <a:t>What physical problems in the body could cause an abnormality???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8811F-341C-4C75-BF6F-FDC631E684B0}"/>
              </a:ext>
            </a:extLst>
          </p:cNvPr>
          <p:cNvSpPr>
            <a:spLocks noGrp="1"/>
          </p:cNvSpPr>
          <p:nvPr>
            <p:ph type="title"/>
          </p:nvPr>
        </p:nvSpPr>
        <p:spPr>
          <a:xfrm>
            <a:off x="142875" y="274638"/>
            <a:ext cx="8786813" cy="1143000"/>
          </a:xfrm>
        </p:spPr>
        <p:txBody>
          <a:bodyPr rtlCol="0">
            <a:normAutofit fontScale="90000"/>
          </a:bodyPr>
          <a:lstStyle/>
          <a:p>
            <a:pPr eaLnBrk="1" fontAlgn="auto" hangingPunct="1">
              <a:spcAft>
                <a:spcPts val="0"/>
              </a:spcAft>
              <a:defRPr/>
            </a:pPr>
            <a:r>
              <a:rPr lang="en-GB" b="1" dirty="0">
                <a:solidFill>
                  <a:srgbClr val="00B050"/>
                </a:solidFill>
                <a:latin typeface="Comic Sans MS" pitchFamily="66" charset="0"/>
              </a:rPr>
              <a:t>Key features of the biological approach to psychopathology...</a:t>
            </a:r>
          </a:p>
        </p:txBody>
      </p:sp>
      <p:sp>
        <p:nvSpPr>
          <p:cNvPr id="11267" name="Content Placeholder 2">
            <a:extLst>
              <a:ext uri="{FF2B5EF4-FFF2-40B4-BE49-F238E27FC236}">
                <a16:creationId xmlns:a16="http://schemas.microsoft.com/office/drawing/2014/main" id="{7C46EA9E-FB63-4DA0-95DF-894F60756C38}"/>
              </a:ext>
            </a:extLst>
          </p:cNvPr>
          <p:cNvSpPr>
            <a:spLocks noGrp="1"/>
          </p:cNvSpPr>
          <p:nvPr>
            <p:ph idx="1"/>
          </p:nvPr>
        </p:nvSpPr>
        <p:spPr>
          <a:xfrm>
            <a:off x="214313" y="1643063"/>
            <a:ext cx="8786812" cy="4786312"/>
          </a:xfrm>
          <a:ln w="63500">
            <a:solidFill>
              <a:srgbClr val="00B050"/>
            </a:solidFill>
            <a:miter lim="800000"/>
            <a:headEnd/>
            <a:tailEnd/>
          </a:ln>
        </p:spPr>
        <p:txBody>
          <a:bodyPr/>
          <a:lstStyle/>
          <a:p>
            <a:pPr eaLnBrk="1" hangingPunct="1"/>
            <a:r>
              <a:rPr lang="en-GB" altLang="en-US" sz="2200" b="1" u="sng">
                <a:latin typeface="Comic Sans MS" panose="030F0702030302020204" pitchFamily="66" charset="0"/>
              </a:rPr>
              <a:t>It’s all the brain’s fault - Brain Differences</a:t>
            </a:r>
          </a:p>
          <a:p>
            <a:pPr eaLnBrk="1" hangingPunct="1">
              <a:buFont typeface="Arial" panose="020B0604020202020204" pitchFamily="34" charset="0"/>
              <a:buNone/>
            </a:pPr>
            <a:endParaRPr lang="en-GB" altLang="en-US" sz="2200" b="1" u="sng">
              <a:latin typeface="Comic Sans MS" panose="030F0702030302020204" pitchFamily="66" charset="0"/>
            </a:endParaRPr>
          </a:p>
          <a:p>
            <a:pPr eaLnBrk="1" hangingPunct="1"/>
            <a:r>
              <a:rPr lang="en-GB" altLang="en-US" sz="2200">
                <a:latin typeface="Comic Sans MS" panose="030F0702030302020204" pitchFamily="66" charset="0"/>
              </a:rPr>
              <a:t>Don’t blame it on the boogie, blame it on the brain.</a:t>
            </a:r>
          </a:p>
          <a:p>
            <a:pPr eaLnBrk="1" hangingPunct="1">
              <a:buFont typeface="Arial" panose="020B0604020202020204" pitchFamily="34" charset="0"/>
              <a:buNone/>
            </a:pPr>
            <a:endParaRPr lang="en-GB" altLang="en-US" sz="2200">
              <a:latin typeface="Comic Sans MS" panose="030F0702030302020204" pitchFamily="66" charset="0"/>
            </a:endParaRPr>
          </a:p>
          <a:p>
            <a:pPr eaLnBrk="1" hangingPunct="1"/>
            <a:r>
              <a:rPr lang="en-GB" altLang="en-US" sz="2200">
                <a:latin typeface="Comic Sans MS" panose="030F0702030302020204" pitchFamily="66" charset="0"/>
              </a:rPr>
              <a:t>Changes in the structure (size)</a:t>
            </a:r>
          </a:p>
          <a:p>
            <a:pPr eaLnBrk="1" hangingPunct="1">
              <a:buFont typeface="Arial" panose="020B0604020202020204" pitchFamily="34" charset="0"/>
              <a:buNone/>
            </a:pPr>
            <a:endParaRPr lang="en-GB" altLang="en-US" sz="2200">
              <a:latin typeface="Comic Sans MS" panose="030F0702030302020204" pitchFamily="66" charset="0"/>
            </a:endParaRPr>
          </a:p>
          <a:p>
            <a:pPr eaLnBrk="1" hangingPunct="1"/>
            <a:r>
              <a:rPr lang="en-GB" altLang="en-US" sz="2200">
                <a:latin typeface="Comic Sans MS" panose="030F0702030302020204" pitchFamily="66" charset="0"/>
              </a:rPr>
              <a:t>Changes in the activity (neurotransmitters/hormones/biochemicals)</a:t>
            </a:r>
          </a:p>
          <a:p>
            <a:pPr eaLnBrk="1" hangingPunct="1">
              <a:buFont typeface="Arial" panose="020B0604020202020204" pitchFamily="34" charset="0"/>
              <a:buNone/>
            </a:pPr>
            <a:endParaRPr lang="en-GB" altLang="en-US" sz="2200">
              <a:latin typeface="Comic Sans MS" panose="030F0702030302020204" pitchFamily="66" charset="0"/>
            </a:endParaRPr>
          </a:p>
          <a:p>
            <a:pPr eaLnBrk="1" hangingPunct="1"/>
            <a:r>
              <a:rPr lang="en-GB" altLang="en-US" sz="2200">
                <a:latin typeface="Comic Sans MS" panose="030F0702030302020204" pitchFamily="66" charset="0"/>
              </a:rPr>
              <a:t>May be too much or too little of a neurotransmitter/hormone.</a:t>
            </a:r>
          </a:p>
          <a:p>
            <a:pPr eaLnBrk="1" hangingPunct="1">
              <a:buFont typeface="Arial" panose="020B0604020202020204" pitchFamily="34" charset="0"/>
              <a:buNone/>
            </a:pPr>
            <a:endParaRPr lang="en-GB" altLang="en-US" sz="2200">
              <a:latin typeface="Comic Sans MS" panose="030F0702030302020204" pitchFamily="66" charset="0"/>
            </a:endParaRPr>
          </a:p>
          <a:p>
            <a:pPr eaLnBrk="1" hangingPunct="1"/>
            <a:r>
              <a:rPr lang="en-GB" altLang="en-US" sz="2200">
                <a:latin typeface="Comic Sans MS" panose="030F0702030302020204" pitchFamily="66" charset="0"/>
              </a:rPr>
              <a:t>Can affect mood and behaviour (mental illness)</a:t>
            </a:r>
          </a:p>
          <a:p>
            <a:pPr eaLnBrk="1" hangingPunct="1"/>
            <a:endParaRPr lang="en-GB" altLang="en-US" sz="2200">
              <a:latin typeface="Comic Sans MS" panose="030F0702030302020204" pitchFamily="66" charset="0"/>
            </a:endParaRPr>
          </a:p>
        </p:txBody>
      </p:sp>
      <p:pic>
        <p:nvPicPr>
          <p:cNvPr id="11268" name="Picture 7" descr="http://www.coconutstudio.com/Brain%20Development_files/homer%20simpson%20from%20osel_cz%20x.jpg">
            <a:extLst>
              <a:ext uri="{FF2B5EF4-FFF2-40B4-BE49-F238E27FC236}">
                <a16:creationId xmlns:a16="http://schemas.microsoft.com/office/drawing/2014/main" id="{7A37CE57-768B-42DB-B743-C5A1389C1C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625" y="1857375"/>
            <a:ext cx="1296988"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1" descr="C:\Users\catherine.eccleston\AppData\Local\Microsoft\Windows\Temporary Internet Files\Content.IE5\NA6RTAGF\MCIN00461_0000[1].wmf">
            <a:extLst>
              <a:ext uri="{FF2B5EF4-FFF2-40B4-BE49-F238E27FC236}">
                <a16:creationId xmlns:a16="http://schemas.microsoft.com/office/drawing/2014/main" id="{402F4324-2D66-4E48-A068-375C6759D6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6625" y="3643313"/>
            <a:ext cx="1357313"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4" descr="C:\Users\catherine.eccleston\AppData\Local\Microsoft\Windows\Temporary Internet Files\Content.IE5\9XXZ1ZL9\MCj04338180000[1].png">
            <a:extLst>
              <a:ext uri="{FF2B5EF4-FFF2-40B4-BE49-F238E27FC236}">
                <a16:creationId xmlns:a16="http://schemas.microsoft.com/office/drawing/2014/main" id="{3E643E27-B2B6-4B6C-842D-5EE02EA0BA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9500" y="5643563"/>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CDD2E90F-EEA5-4797-905F-A76994D1D757}"/>
              </a:ext>
            </a:extLst>
          </p:cNvPr>
          <p:cNvSpPr>
            <a:spLocks noGrp="1"/>
          </p:cNvSpPr>
          <p:nvPr>
            <p:ph type="title"/>
          </p:nvPr>
        </p:nvSpPr>
        <p:spPr>
          <a:xfrm>
            <a:off x="142875" y="274638"/>
            <a:ext cx="8786813" cy="1143000"/>
          </a:xfrm>
        </p:spPr>
        <p:txBody>
          <a:bodyPr/>
          <a:lstStyle/>
          <a:p>
            <a:pPr eaLnBrk="1" hangingPunct="1"/>
            <a:r>
              <a:rPr lang="en-GB" altLang="en-US" b="1">
                <a:solidFill>
                  <a:srgbClr val="00B050"/>
                </a:solidFill>
                <a:latin typeface="Comic Sans MS" panose="030F0702030302020204" pitchFamily="66" charset="0"/>
              </a:rPr>
              <a:t>Genetic Explanations</a:t>
            </a:r>
          </a:p>
        </p:txBody>
      </p:sp>
      <p:sp>
        <p:nvSpPr>
          <p:cNvPr id="9219" name="Content Placeholder 2">
            <a:extLst>
              <a:ext uri="{FF2B5EF4-FFF2-40B4-BE49-F238E27FC236}">
                <a16:creationId xmlns:a16="http://schemas.microsoft.com/office/drawing/2014/main" id="{A1A98855-B571-4B6F-9C2E-8C672903319E}"/>
              </a:ext>
            </a:extLst>
          </p:cNvPr>
          <p:cNvSpPr>
            <a:spLocks noGrp="1"/>
          </p:cNvSpPr>
          <p:nvPr>
            <p:ph idx="1"/>
          </p:nvPr>
        </p:nvSpPr>
        <p:spPr>
          <a:xfrm>
            <a:off x="142875" y="1409700"/>
            <a:ext cx="8786813" cy="5027613"/>
          </a:xfrm>
          <a:ln w="63500">
            <a:solidFill>
              <a:srgbClr val="00B050"/>
            </a:solidFill>
            <a:miter lim="800000"/>
            <a:headEnd/>
            <a:tailEnd/>
          </a:ln>
        </p:spPr>
        <p:txBody>
          <a:bodyPr/>
          <a:lstStyle/>
          <a:p>
            <a:pPr marL="0" indent="0" eaLnBrk="1" hangingPunct="1">
              <a:buFont typeface="Arial" panose="020B0604020202020204" pitchFamily="34" charset="0"/>
              <a:buNone/>
              <a:defRPr/>
            </a:pPr>
            <a:r>
              <a:rPr lang="en-GB" altLang="en-US" sz="2200" b="1" u="sng" dirty="0">
                <a:latin typeface="Comic Sans MS" panose="030F0702030302020204" pitchFamily="66" charset="0"/>
              </a:rPr>
              <a:t>It’s all in your Genes!</a:t>
            </a:r>
          </a:p>
          <a:p>
            <a:pPr eaLnBrk="1" hangingPunct="1">
              <a:defRPr/>
            </a:pPr>
            <a:r>
              <a:rPr lang="en-GB" altLang="en-US" sz="2200" dirty="0">
                <a:latin typeface="Comic Sans MS" panose="030F0702030302020204" pitchFamily="66" charset="0"/>
              </a:rPr>
              <a:t>A popular explanation for this disorder is that it was </a:t>
            </a:r>
            <a:r>
              <a:rPr lang="en-GB" altLang="en-US" sz="2200" b="1" dirty="0">
                <a:latin typeface="Comic Sans MS" panose="030F0702030302020204" pitchFamily="66" charset="0"/>
              </a:rPr>
              <a:t>inherited</a:t>
            </a:r>
            <a:r>
              <a:rPr lang="en-GB" altLang="en-US" sz="2200" dirty="0">
                <a:latin typeface="Comic Sans MS" panose="030F0702030302020204" pitchFamily="66" charset="0"/>
              </a:rPr>
              <a:t> (specific genes are passed on from biological parents).</a:t>
            </a:r>
          </a:p>
          <a:p>
            <a:pPr marL="0" indent="0" eaLnBrk="1" hangingPunct="1">
              <a:buFont typeface="Arial" panose="020B0604020202020204" pitchFamily="34" charset="0"/>
              <a:buNone/>
              <a:defRPr/>
            </a:pPr>
            <a:endParaRPr lang="en-GB" altLang="en-US" sz="2200" dirty="0">
              <a:latin typeface="Comic Sans MS" panose="030F0702030302020204" pitchFamily="66" charset="0"/>
            </a:endParaRPr>
          </a:p>
          <a:p>
            <a:pPr eaLnBrk="1" hangingPunct="1">
              <a:defRPr/>
            </a:pPr>
            <a:r>
              <a:rPr lang="en-GB" altLang="en-US" sz="2200" b="1" dirty="0">
                <a:latin typeface="Comic Sans MS" panose="030F0702030302020204" pitchFamily="66" charset="0"/>
              </a:rPr>
              <a:t>Two types of genes: </a:t>
            </a:r>
            <a:r>
              <a:rPr lang="en-GB" altLang="en-US" sz="2200" dirty="0">
                <a:latin typeface="Comic Sans MS" panose="030F0702030302020204" pitchFamily="66" charset="0"/>
              </a:rPr>
              <a:t>COMT and SERT!</a:t>
            </a:r>
          </a:p>
          <a:p>
            <a:pPr eaLnBrk="1" hangingPunct="1">
              <a:defRPr/>
            </a:pPr>
            <a:r>
              <a:rPr lang="en-GB" altLang="en-US" sz="2200" b="1" dirty="0">
                <a:latin typeface="Comic Sans MS" panose="030F0702030302020204" pitchFamily="66" charset="0"/>
              </a:rPr>
              <a:t>The COMT:</a:t>
            </a:r>
          </a:p>
          <a:p>
            <a:pPr lvl="1" eaLnBrk="1" hangingPunct="1">
              <a:defRPr/>
            </a:pPr>
            <a:r>
              <a:rPr lang="en-GB" altLang="en-US" sz="1800" dirty="0">
                <a:latin typeface="Comic Sans MS" panose="030F0702030302020204" pitchFamily="66" charset="0"/>
              </a:rPr>
              <a:t>Gene maybe involved in the onset of OCD</a:t>
            </a:r>
          </a:p>
          <a:p>
            <a:pPr lvl="1" eaLnBrk="1" hangingPunct="1">
              <a:defRPr/>
            </a:pPr>
            <a:r>
              <a:rPr lang="en-GB" altLang="en-US" sz="1800" dirty="0">
                <a:latin typeface="Comic Sans MS" panose="030F0702030302020204" pitchFamily="66" charset="0"/>
              </a:rPr>
              <a:t>Called the COMT because it involved the production of </a:t>
            </a:r>
            <a:r>
              <a:rPr lang="en-GB" altLang="en-US" sz="1800" b="1" i="1" dirty="0">
                <a:latin typeface="Comic Sans MS" panose="030F0702030302020204" pitchFamily="66" charset="0"/>
              </a:rPr>
              <a:t>catechol-O-</a:t>
            </a:r>
            <a:r>
              <a:rPr lang="en-GB" altLang="en-US" sz="1800" b="1" i="1" dirty="0" err="1">
                <a:latin typeface="Comic Sans MS" panose="030F0702030302020204" pitchFamily="66" charset="0"/>
              </a:rPr>
              <a:t>methyltransferase</a:t>
            </a:r>
            <a:endParaRPr lang="en-GB" altLang="en-US" sz="1800" i="1" dirty="0">
              <a:latin typeface="Comic Sans MS" panose="030F0702030302020204" pitchFamily="66" charset="0"/>
            </a:endParaRPr>
          </a:p>
          <a:p>
            <a:pPr lvl="1" eaLnBrk="1" hangingPunct="1">
              <a:defRPr/>
            </a:pPr>
            <a:r>
              <a:rPr lang="en-GB" altLang="en-US" sz="1800" dirty="0">
                <a:latin typeface="Comic Sans MS" panose="030F0702030302020204" pitchFamily="66" charset="0"/>
              </a:rPr>
              <a:t>COMT regulates the production of the neurotransmitter </a:t>
            </a:r>
            <a:r>
              <a:rPr lang="en-GB" altLang="en-US" sz="1800" b="1" i="1" dirty="0">
                <a:latin typeface="Comic Sans MS" panose="030F0702030302020204" pitchFamily="66" charset="0"/>
              </a:rPr>
              <a:t>dopamine</a:t>
            </a:r>
          </a:p>
          <a:p>
            <a:pPr lvl="1" eaLnBrk="1" hangingPunct="1">
              <a:defRPr/>
            </a:pPr>
            <a:r>
              <a:rPr lang="en-GB" altLang="en-US" sz="1800" dirty="0">
                <a:latin typeface="Comic Sans MS" panose="030F0702030302020204" pitchFamily="66" charset="0"/>
              </a:rPr>
              <a:t>All genes are different but </a:t>
            </a:r>
            <a:r>
              <a:rPr lang="en-GB" altLang="en-US" sz="1800" b="1" dirty="0">
                <a:latin typeface="Comic Sans MS" panose="030F0702030302020204" pitchFamily="66" charset="0"/>
              </a:rPr>
              <a:t>one form</a:t>
            </a:r>
            <a:r>
              <a:rPr lang="en-GB" altLang="en-US" sz="1800" dirty="0">
                <a:latin typeface="Comic Sans MS" panose="030F0702030302020204" pitchFamily="66" charset="0"/>
              </a:rPr>
              <a:t> of the </a:t>
            </a:r>
            <a:r>
              <a:rPr lang="en-GB" altLang="en-US" sz="1800" b="1" dirty="0">
                <a:latin typeface="Comic Sans MS" panose="030F0702030302020204" pitchFamily="66" charset="0"/>
              </a:rPr>
              <a:t>COMT </a:t>
            </a:r>
            <a:r>
              <a:rPr lang="en-GB" altLang="en-US" sz="1800" dirty="0">
                <a:latin typeface="Comic Sans MS" panose="030F0702030302020204" pitchFamily="66" charset="0"/>
              </a:rPr>
              <a:t>gene has been found to be more common in individuals with OCD (</a:t>
            </a:r>
            <a:r>
              <a:rPr lang="en-GB" altLang="en-US" sz="1800" b="1" i="1" dirty="0" err="1">
                <a:latin typeface="Comic Sans MS" panose="030F0702030302020204" pitchFamily="66" charset="0"/>
              </a:rPr>
              <a:t>Tukel</a:t>
            </a:r>
            <a:r>
              <a:rPr lang="en-GB" altLang="en-US" sz="1800" b="1" i="1" dirty="0">
                <a:latin typeface="Comic Sans MS" panose="030F0702030302020204" pitchFamily="66" charset="0"/>
              </a:rPr>
              <a:t> et al, 2013)</a:t>
            </a:r>
          </a:p>
          <a:p>
            <a:pPr lvl="1" eaLnBrk="1" hangingPunct="1">
              <a:defRPr/>
            </a:pPr>
            <a:r>
              <a:rPr lang="en-GB" altLang="en-US" sz="1800" dirty="0">
                <a:latin typeface="Comic Sans MS" panose="030F0702030302020204" pitchFamily="66" charset="0"/>
              </a:rPr>
              <a:t>This form of the COMT gene produces </a:t>
            </a:r>
            <a:r>
              <a:rPr lang="en-GB" altLang="en-US" sz="1800" b="1" i="1" dirty="0">
                <a:latin typeface="Comic Sans MS" panose="030F0702030302020204" pitchFamily="66" charset="0"/>
              </a:rPr>
              <a:t>lower activity of the gene</a:t>
            </a:r>
            <a:r>
              <a:rPr lang="en-GB" altLang="en-US" sz="1800" dirty="0">
                <a:latin typeface="Comic Sans MS" panose="030F0702030302020204" pitchFamily="66" charset="0"/>
              </a:rPr>
              <a:t> and </a:t>
            </a:r>
            <a:r>
              <a:rPr lang="en-GB" altLang="en-US" sz="1800" b="1" i="1" dirty="0">
                <a:latin typeface="Comic Sans MS" panose="030F0702030302020204" pitchFamily="66" charset="0"/>
              </a:rPr>
              <a:t>higher levels of dopamine.</a:t>
            </a:r>
            <a:endParaRPr lang="en-GB" altLang="en-US" sz="1800" dirty="0">
              <a:latin typeface="Comic Sans MS" panose="030F0702030302020204" pitchFamily="66" charset="0"/>
            </a:endParaRPr>
          </a:p>
          <a:p>
            <a:pPr eaLnBrk="1" hangingPunct="1">
              <a:defRPr/>
            </a:pPr>
            <a:endParaRPr lang="en-GB" altLang="en-US" sz="2200" dirty="0">
              <a:latin typeface="Comic Sans MS" panose="030F0702030302020204" pitchFamily="66" charset="0"/>
            </a:endParaRPr>
          </a:p>
        </p:txBody>
      </p:sp>
      <p:pic>
        <p:nvPicPr>
          <p:cNvPr id="13316" name="Picture 2" descr="Las terroríficas consecuencias de insertar genes de otras especies ...">
            <a:extLst>
              <a:ext uri="{FF2B5EF4-FFF2-40B4-BE49-F238E27FC236}">
                <a16:creationId xmlns:a16="http://schemas.microsoft.com/office/drawing/2014/main" id="{7DCE856A-0A8F-4FB3-9A77-251E961FDE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2565400"/>
            <a:ext cx="241935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AD5FA9E-440F-4732-A0B5-156951E3FB8F}"/>
              </a:ext>
            </a:extLst>
          </p:cNvPr>
          <p:cNvSpPr/>
          <p:nvPr/>
        </p:nvSpPr>
        <p:spPr>
          <a:xfrm>
            <a:off x="142875" y="192088"/>
            <a:ext cx="8786813" cy="23066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marL="285750" indent="-285750">
              <a:buFont typeface="Arial" panose="020B0604020202020204" pitchFamily="34" charset="0"/>
              <a:buChar char="•"/>
              <a:defRPr/>
            </a:pPr>
            <a:r>
              <a:rPr lang="en-GB" sz="2400" dirty="0">
                <a:latin typeface="Comic Sans MS" panose="030F0702030302020204" pitchFamily="66" charset="0"/>
              </a:rPr>
              <a:t>The </a:t>
            </a:r>
            <a:r>
              <a:rPr lang="en-GB" sz="2400" b="1" dirty="0">
                <a:latin typeface="Comic Sans MS" panose="030F0702030302020204" pitchFamily="66" charset="0"/>
              </a:rPr>
              <a:t>SERT gene:</a:t>
            </a:r>
          </a:p>
          <a:p>
            <a:pPr marL="742950" lvl="1" indent="-285750">
              <a:buFont typeface="Arial" panose="020B0604020202020204" pitchFamily="34" charset="0"/>
              <a:buChar char="•"/>
              <a:defRPr/>
            </a:pPr>
            <a:r>
              <a:rPr lang="en-GB" sz="2400" dirty="0">
                <a:latin typeface="Comic Sans MS" panose="030F0702030302020204" pitchFamily="66" charset="0"/>
              </a:rPr>
              <a:t>Also called 5-HTT is thought to affect the transport of </a:t>
            </a:r>
            <a:r>
              <a:rPr lang="en-GB" sz="2400" b="1" i="1" dirty="0">
                <a:latin typeface="Comic Sans MS" panose="030F0702030302020204" pitchFamily="66" charset="0"/>
              </a:rPr>
              <a:t>serotonin </a:t>
            </a:r>
            <a:r>
              <a:rPr lang="en-GB" sz="2400" i="1" dirty="0">
                <a:latin typeface="Comic Sans MS" panose="030F0702030302020204" pitchFamily="66" charset="0"/>
              </a:rPr>
              <a:t>(creating</a:t>
            </a:r>
            <a:r>
              <a:rPr lang="en-GB" sz="2400" b="1" i="1" dirty="0">
                <a:latin typeface="Comic Sans MS" panose="030F0702030302020204" pitchFamily="66" charset="0"/>
              </a:rPr>
              <a:t> lower levels </a:t>
            </a:r>
            <a:r>
              <a:rPr lang="en-GB" sz="2400" i="1" dirty="0">
                <a:latin typeface="Comic Sans MS" panose="030F0702030302020204" pitchFamily="66" charset="0"/>
              </a:rPr>
              <a:t>of the neurotransmitter)</a:t>
            </a:r>
          </a:p>
          <a:p>
            <a:pPr marL="742950" lvl="1" indent="-285750">
              <a:buFont typeface="Arial" panose="020B0604020202020204" pitchFamily="34" charset="0"/>
              <a:buChar char="•"/>
              <a:defRPr/>
            </a:pPr>
            <a:r>
              <a:rPr lang="en-GB" sz="2400" dirty="0">
                <a:latin typeface="Comic Sans MS" panose="030F0702030302020204" pitchFamily="66" charset="0"/>
              </a:rPr>
              <a:t>These changes in serotonin are also implicated in OCD</a:t>
            </a:r>
          </a:p>
        </p:txBody>
      </p:sp>
      <p:sp>
        <p:nvSpPr>
          <p:cNvPr id="6" name="Rectangle 5">
            <a:extLst>
              <a:ext uri="{FF2B5EF4-FFF2-40B4-BE49-F238E27FC236}">
                <a16:creationId xmlns:a16="http://schemas.microsoft.com/office/drawing/2014/main" id="{7F099178-22F1-4157-9F2F-506B04C13226}"/>
              </a:ext>
            </a:extLst>
          </p:cNvPr>
          <p:cNvSpPr/>
          <p:nvPr/>
        </p:nvSpPr>
        <p:spPr>
          <a:xfrm>
            <a:off x="88900" y="2498725"/>
            <a:ext cx="8894763" cy="417036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GB" sz="2200" b="1" u="sng" dirty="0">
                <a:latin typeface="Comic Sans MS" panose="030F0702030302020204" pitchFamily="66" charset="0"/>
              </a:rPr>
              <a:t>Diathesis-Stress Model? (</a:t>
            </a:r>
            <a:r>
              <a:rPr lang="en-GB" sz="2200" b="1" u="sng" dirty="0" err="1">
                <a:latin typeface="Comic Sans MS" panose="030F0702030302020204" pitchFamily="66" charset="0"/>
              </a:rPr>
              <a:t>genotype+phenotype</a:t>
            </a:r>
            <a:r>
              <a:rPr lang="en-GB" sz="2200" b="1" u="sng" dirty="0">
                <a:latin typeface="Comic Sans MS" panose="030F0702030302020204" pitchFamily="66" charset="0"/>
              </a:rPr>
              <a:t>)</a:t>
            </a:r>
          </a:p>
          <a:p>
            <a:pPr algn="ctr">
              <a:defRPr/>
            </a:pPr>
            <a:endParaRPr lang="en-GB" sz="2200" b="1" u="sng" dirty="0">
              <a:latin typeface="Comic Sans MS" panose="030F0702030302020204" pitchFamily="66" charset="0"/>
            </a:endParaRPr>
          </a:p>
          <a:p>
            <a:pPr marL="342900" indent="-342900">
              <a:buFont typeface="Arial" panose="020B0604020202020204" pitchFamily="34" charset="0"/>
              <a:buChar char="•"/>
              <a:defRPr/>
            </a:pPr>
            <a:r>
              <a:rPr lang="en-GB" sz="2200" dirty="0">
                <a:latin typeface="Comic Sans MS" panose="030F0702030302020204" pitchFamily="66" charset="0"/>
              </a:rPr>
              <a:t>Can our behaviour simply be a product of genetics?</a:t>
            </a:r>
          </a:p>
          <a:p>
            <a:pPr marL="342900" indent="-342900">
              <a:buFont typeface="Arial" panose="020B0604020202020204" pitchFamily="34" charset="0"/>
              <a:buChar char="•"/>
              <a:defRPr/>
            </a:pPr>
            <a:r>
              <a:rPr lang="en-GB" sz="2200" dirty="0">
                <a:latin typeface="Comic Sans MS" panose="030F0702030302020204" pitchFamily="66" charset="0"/>
              </a:rPr>
              <a:t>Many psychologists state that we have a </a:t>
            </a:r>
            <a:r>
              <a:rPr lang="en-GB" sz="2200" b="1" dirty="0">
                <a:latin typeface="Comic Sans MS" panose="030F0702030302020204" pitchFamily="66" charset="0"/>
              </a:rPr>
              <a:t>genetic </a:t>
            </a:r>
            <a:r>
              <a:rPr lang="en-GB" sz="2200" b="1" u="sng" dirty="0">
                <a:latin typeface="Comic Sans MS" panose="030F0702030302020204" pitchFamily="66" charset="0"/>
              </a:rPr>
              <a:t>vulnerability</a:t>
            </a:r>
            <a:r>
              <a:rPr lang="en-GB" sz="2200" b="1" dirty="0">
                <a:latin typeface="Comic Sans MS" panose="030F0702030302020204" pitchFamily="66" charset="0"/>
              </a:rPr>
              <a:t> </a:t>
            </a:r>
            <a:r>
              <a:rPr lang="en-GB" sz="2200" dirty="0">
                <a:latin typeface="Comic Sans MS" panose="030F0702030302020204" pitchFamily="66" charset="0"/>
              </a:rPr>
              <a:t>to have an abnormality (i.e. we may have the </a:t>
            </a:r>
            <a:r>
              <a:rPr lang="en-GB" sz="2200" b="1" u="sng" dirty="0">
                <a:latin typeface="Comic Sans MS" panose="030F0702030302020204" pitchFamily="66" charset="0"/>
              </a:rPr>
              <a:t>SERT gene </a:t>
            </a:r>
            <a:r>
              <a:rPr lang="en-GB" sz="2200" dirty="0">
                <a:latin typeface="Comic Sans MS" panose="030F0702030302020204" pitchFamily="66" charset="0"/>
              </a:rPr>
              <a:t>or a type of </a:t>
            </a:r>
            <a:r>
              <a:rPr lang="en-GB" sz="2200" b="1" u="sng" dirty="0">
                <a:latin typeface="Comic Sans MS" panose="030F0702030302020204" pitchFamily="66" charset="0"/>
              </a:rPr>
              <a:t>COMT gen</a:t>
            </a:r>
            <a:r>
              <a:rPr lang="en-GB" sz="2200" dirty="0">
                <a:latin typeface="Comic Sans MS" panose="030F0702030302020204" pitchFamily="66" charset="0"/>
              </a:rPr>
              <a:t>e) however, an abnormality will not necessary develop with just this gene alone.</a:t>
            </a:r>
          </a:p>
          <a:p>
            <a:pPr marL="342900" indent="-342900">
              <a:buFont typeface="Arial" panose="020B0604020202020204" pitchFamily="34" charset="0"/>
              <a:buChar char="•"/>
              <a:defRPr/>
            </a:pPr>
            <a:r>
              <a:rPr lang="en-GB" sz="2200" dirty="0">
                <a:latin typeface="Comic Sans MS" panose="030F0702030302020204" pitchFamily="66" charset="0"/>
              </a:rPr>
              <a:t>Interactions with our environment are also important (i.e. the amount of stress that we suffer, the behaviours that we witness, healthy diet, alcohol etc…)</a:t>
            </a:r>
          </a:p>
        </p:txBody>
      </p:sp>
      <p:pic>
        <p:nvPicPr>
          <p:cNvPr id="12" name="Picture 11" descr="Las terroríficas consecuencias de insertar genes de otras especies ...">
            <a:extLst>
              <a:ext uri="{FF2B5EF4-FFF2-40B4-BE49-F238E27FC236}">
                <a16:creationId xmlns:a16="http://schemas.microsoft.com/office/drawing/2014/main" id="{9490D133-6E99-4ECD-9774-371AD5256D3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0" y="2773363"/>
            <a:ext cx="1268413"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lipart - 3D Earth Globe">
            <a:extLst>
              <a:ext uri="{FF2B5EF4-FFF2-40B4-BE49-F238E27FC236}">
                <a16:creationId xmlns:a16="http://schemas.microsoft.com/office/drawing/2014/main" id="{DD3FB5F4-0C29-487D-9C55-867472D03C0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8900" y="2300288"/>
            <a:ext cx="1270000"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16" presetClass="entr" presetSubtype="2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D869AC2-50E8-4168-ABD2-2F3A97C4E284}"/>
              </a:ext>
            </a:extLst>
          </p:cNvPr>
          <p:cNvSpPr>
            <a:spLocks noGrp="1"/>
          </p:cNvSpPr>
          <p:nvPr>
            <p:ph type="title"/>
          </p:nvPr>
        </p:nvSpPr>
        <p:spPr>
          <a:xfrm>
            <a:off x="200025" y="-234950"/>
            <a:ext cx="8786813" cy="1143000"/>
          </a:xfrm>
        </p:spPr>
        <p:txBody>
          <a:bodyPr/>
          <a:lstStyle/>
          <a:p>
            <a:pPr eaLnBrk="1" hangingPunct="1"/>
            <a:r>
              <a:rPr lang="en-GB" altLang="en-US" b="1">
                <a:solidFill>
                  <a:srgbClr val="00B050"/>
                </a:solidFill>
                <a:latin typeface="Comic Sans MS" panose="030F0702030302020204" pitchFamily="66" charset="0"/>
              </a:rPr>
              <a:t>Neural Explanations</a:t>
            </a:r>
          </a:p>
        </p:txBody>
      </p:sp>
      <p:sp>
        <p:nvSpPr>
          <p:cNvPr id="9219" name="Content Placeholder 2">
            <a:extLst>
              <a:ext uri="{FF2B5EF4-FFF2-40B4-BE49-F238E27FC236}">
                <a16:creationId xmlns:a16="http://schemas.microsoft.com/office/drawing/2014/main" id="{3C8CF80A-2440-45E4-B931-D05179527833}"/>
              </a:ext>
            </a:extLst>
          </p:cNvPr>
          <p:cNvSpPr>
            <a:spLocks noGrp="1"/>
          </p:cNvSpPr>
          <p:nvPr>
            <p:ph idx="1"/>
          </p:nvPr>
        </p:nvSpPr>
        <p:spPr>
          <a:xfrm>
            <a:off x="200025" y="836613"/>
            <a:ext cx="8786813" cy="5832475"/>
          </a:xfrm>
          <a:ln w="63500">
            <a:solidFill>
              <a:srgbClr val="00B050"/>
            </a:solidFill>
            <a:miter lim="800000"/>
            <a:headEnd/>
            <a:tailEnd/>
          </a:ln>
        </p:spPr>
        <p:txBody>
          <a:bodyPr/>
          <a:lstStyle/>
          <a:p>
            <a:pPr eaLnBrk="1" hangingPunct="1">
              <a:buFont typeface="Arial" panose="020B0604020202020204" pitchFamily="34" charset="0"/>
              <a:buNone/>
              <a:defRPr/>
            </a:pPr>
            <a:r>
              <a:rPr lang="en-GB" altLang="en-US" sz="2200" b="1" u="sng" dirty="0">
                <a:latin typeface="Comic Sans MS" panose="030F0702030302020204" pitchFamily="66" charset="0"/>
              </a:rPr>
              <a:t>Abnormal Levels of Neurotransmitters:</a:t>
            </a:r>
          </a:p>
          <a:p>
            <a:pPr eaLnBrk="1" hangingPunct="1">
              <a:defRPr/>
            </a:pPr>
            <a:r>
              <a:rPr lang="en-GB" altLang="en-US" sz="2200" b="1" u="sng" dirty="0">
                <a:latin typeface="Comic Sans MS" panose="030F0702030302020204" pitchFamily="66" charset="0"/>
              </a:rPr>
              <a:t>High Dopamine:</a:t>
            </a:r>
          </a:p>
          <a:p>
            <a:pPr lvl="1" eaLnBrk="1" hangingPunct="1">
              <a:defRPr/>
            </a:pPr>
            <a:r>
              <a:rPr lang="en-GB" altLang="en-US" sz="1800" b="1" dirty="0" err="1">
                <a:latin typeface="Comic Sans MS" panose="030F0702030302020204" pitchFamily="66" charset="0"/>
              </a:rPr>
              <a:t>Szechtman</a:t>
            </a:r>
            <a:r>
              <a:rPr lang="en-GB" altLang="en-US" sz="1800" b="1" dirty="0">
                <a:latin typeface="Comic Sans MS" panose="030F0702030302020204" pitchFamily="66" charset="0"/>
              </a:rPr>
              <a:t>, 1998</a:t>
            </a:r>
            <a:r>
              <a:rPr lang="en-GB" altLang="en-US" sz="1800" dirty="0">
                <a:latin typeface="Comic Sans MS" panose="030F0702030302020204" pitchFamily="66" charset="0"/>
              </a:rPr>
              <a:t> conducted animal studies and found that                              high doses of drugs that enhance levels of </a:t>
            </a:r>
            <a:r>
              <a:rPr lang="en-GB" altLang="en-US" sz="1800" b="1" dirty="0">
                <a:latin typeface="Comic Sans MS" panose="030F0702030302020204" pitchFamily="66" charset="0"/>
              </a:rPr>
              <a:t>dopamine</a:t>
            </a:r>
            <a:r>
              <a:rPr lang="en-GB" altLang="en-US" sz="1800" dirty="0">
                <a:latin typeface="Comic Sans MS" panose="030F0702030302020204" pitchFamily="66" charset="0"/>
              </a:rPr>
              <a:t> induced movements the represented OCD</a:t>
            </a:r>
            <a:endParaRPr lang="en-GB" altLang="en-US" sz="2200" dirty="0">
              <a:latin typeface="Comic Sans MS" panose="030F0702030302020204" pitchFamily="66" charset="0"/>
            </a:endParaRPr>
          </a:p>
          <a:p>
            <a:pPr eaLnBrk="1" hangingPunct="1">
              <a:defRPr/>
            </a:pPr>
            <a:r>
              <a:rPr lang="en-GB" altLang="en-US" sz="2200" b="1" u="sng" dirty="0">
                <a:latin typeface="Comic Sans MS" panose="030F0702030302020204" pitchFamily="66" charset="0"/>
              </a:rPr>
              <a:t>Low Serotonin:</a:t>
            </a:r>
          </a:p>
          <a:p>
            <a:pPr lvl="1" eaLnBrk="1" hangingPunct="1">
              <a:defRPr/>
            </a:pPr>
            <a:r>
              <a:rPr lang="en-GB" altLang="en-US" sz="1800" dirty="0">
                <a:latin typeface="Comic Sans MS" panose="030F0702030302020204" pitchFamily="66" charset="0"/>
              </a:rPr>
              <a:t>Is associated with OCD</a:t>
            </a:r>
          </a:p>
          <a:p>
            <a:pPr lvl="1" eaLnBrk="1" hangingPunct="1">
              <a:defRPr/>
            </a:pPr>
            <a:r>
              <a:rPr lang="en-GB" altLang="en-US" sz="1800" b="1" dirty="0" err="1">
                <a:latin typeface="Comic Sans MS" panose="030F0702030302020204" pitchFamily="66" charset="0"/>
              </a:rPr>
              <a:t>Pigott</a:t>
            </a:r>
            <a:r>
              <a:rPr lang="en-GB" altLang="en-US" sz="1800" b="1" dirty="0">
                <a:latin typeface="Comic Sans MS" panose="030F0702030302020204" pitchFamily="66" charset="0"/>
              </a:rPr>
              <a:t>, 1990</a:t>
            </a:r>
            <a:r>
              <a:rPr lang="en-GB" altLang="en-US" sz="1800" dirty="0">
                <a:latin typeface="Comic Sans MS" panose="030F0702030302020204" pitchFamily="66" charset="0"/>
              </a:rPr>
              <a:t> found that </a:t>
            </a:r>
            <a:r>
              <a:rPr lang="en-GB" altLang="en-US" sz="1800" b="1" dirty="0">
                <a:latin typeface="Comic Sans MS" panose="030F0702030302020204" pitchFamily="66" charset="0"/>
              </a:rPr>
              <a:t>anti-depressant</a:t>
            </a:r>
            <a:r>
              <a:rPr lang="en-GB" altLang="en-US" sz="1800" dirty="0">
                <a:latin typeface="Comic Sans MS" panose="030F0702030302020204" pitchFamily="66" charset="0"/>
              </a:rPr>
              <a:t> drugs (which increase serotonin activity) have been shown to reduce symptoms of OCD</a:t>
            </a:r>
            <a:endParaRPr lang="en-GB" altLang="en-US" sz="1800" b="1" dirty="0">
              <a:latin typeface="Comic Sans MS" panose="030F0702030302020204" pitchFamily="66" charset="0"/>
            </a:endParaRPr>
          </a:p>
          <a:p>
            <a:pPr marL="0" indent="0" eaLnBrk="1" hangingPunct="1">
              <a:buFont typeface="Arial" panose="020B0604020202020204" pitchFamily="34" charset="0"/>
              <a:buNone/>
              <a:defRPr/>
            </a:pPr>
            <a:endParaRPr lang="en-GB" altLang="en-US" sz="2200" dirty="0">
              <a:latin typeface="Comic Sans MS" panose="030F0702030302020204" pitchFamily="66" charset="0"/>
            </a:endParaRPr>
          </a:p>
          <a:p>
            <a:pPr marL="0" indent="0" eaLnBrk="1" hangingPunct="1">
              <a:buFont typeface="Arial" panose="020B0604020202020204" pitchFamily="34" charset="0"/>
              <a:buNone/>
              <a:defRPr/>
            </a:pPr>
            <a:r>
              <a:rPr lang="en-GB" altLang="en-US" sz="2200" b="1" u="sng" dirty="0">
                <a:latin typeface="Comic Sans MS" panose="030F0702030302020204" pitchFamily="66" charset="0"/>
              </a:rPr>
              <a:t>Increased Activity in the Brain (</a:t>
            </a:r>
            <a:r>
              <a:rPr lang="en-GB" altLang="en-US" sz="2200" b="1" u="sng" dirty="0" err="1">
                <a:latin typeface="Comic Sans MS" panose="030F0702030302020204" pitchFamily="66" charset="0"/>
              </a:rPr>
              <a:t>Obofrontal</a:t>
            </a:r>
            <a:r>
              <a:rPr lang="en-GB" altLang="en-US" sz="2200" b="1" u="sng" dirty="0">
                <a:latin typeface="Comic Sans MS" panose="030F0702030302020204" pitchFamily="66" charset="0"/>
              </a:rPr>
              <a:t> Cortex):</a:t>
            </a:r>
          </a:p>
          <a:p>
            <a:pPr eaLnBrk="1" hangingPunct="1">
              <a:defRPr/>
            </a:pPr>
            <a:r>
              <a:rPr lang="en-GB" altLang="en-US" sz="1700" dirty="0">
                <a:latin typeface="Comic Sans MS" panose="030F0702030302020204" pitchFamily="66" charset="0"/>
              </a:rPr>
              <a:t>Activity witnessed on the PET scans of OCD sufferers</a:t>
            </a:r>
          </a:p>
          <a:p>
            <a:pPr eaLnBrk="1" hangingPunct="1">
              <a:defRPr/>
            </a:pPr>
            <a:r>
              <a:rPr lang="en-GB" altLang="en-US" sz="1700" dirty="0">
                <a:latin typeface="Comic Sans MS" panose="030F0702030302020204" pitchFamily="66" charset="0"/>
              </a:rPr>
              <a:t>This part of the brain helps to initiate activity upon receiving                                                  impulses to act and then stop the activity when the impulses                                                            lessen.</a:t>
            </a:r>
          </a:p>
          <a:p>
            <a:pPr eaLnBrk="1" hangingPunct="1">
              <a:defRPr/>
            </a:pPr>
            <a:r>
              <a:rPr lang="en-GB" altLang="en-US" sz="1700" dirty="0">
                <a:latin typeface="Comic Sans MS" panose="030F0702030302020204" pitchFamily="66" charset="0"/>
              </a:rPr>
              <a:t>E.g. a non-sufferer may have the impulse to wash dirt from                                                         their hands, once this action is complete, the impulse stops. This is                                                                         not always the case for a sufferer of OCD.</a:t>
            </a:r>
          </a:p>
          <a:p>
            <a:pPr eaLnBrk="1" hangingPunct="1">
              <a:defRPr/>
            </a:pPr>
            <a:endParaRPr lang="en-GB" altLang="en-US" sz="2200" dirty="0">
              <a:latin typeface="Comic Sans MS" panose="030F0702030302020204" pitchFamily="66" charset="0"/>
            </a:endParaRPr>
          </a:p>
        </p:txBody>
      </p:sp>
      <p:pic>
        <p:nvPicPr>
          <p:cNvPr id="15364" name="Picture 7" descr="http://www.coconutstudio.com/Brain%20Development_files/homer%20simpson%20from%20osel_cz%20x.jpg">
            <a:extLst>
              <a:ext uri="{FF2B5EF4-FFF2-40B4-BE49-F238E27FC236}">
                <a16:creationId xmlns:a16="http://schemas.microsoft.com/office/drawing/2014/main" id="{F02490F3-C4FF-47B4-9D0D-10D9FCCFF8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4450" y="177800"/>
            <a:ext cx="115252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1" descr="C:\Users\catherine.eccleston\AppData\Local\Microsoft\Windows\Temporary Internet Files\Content.IE5\NA6RTAGF\MCIN00461_0000[1].wmf">
            <a:extLst>
              <a:ext uri="{FF2B5EF4-FFF2-40B4-BE49-F238E27FC236}">
                <a16:creationId xmlns:a16="http://schemas.microsoft.com/office/drawing/2014/main" id="{2C076FB2-CBDD-42C1-B2E8-A786D415C5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3429000"/>
            <a:ext cx="10445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8">
            <a:extLst>
              <a:ext uri="{FF2B5EF4-FFF2-40B4-BE49-F238E27FC236}">
                <a16:creationId xmlns:a16="http://schemas.microsoft.com/office/drawing/2014/main" id="{8E02E2D6-0D9D-46E2-BB05-23C1BF5D111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94563" y="4652963"/>
            <a:ext cx="1522412"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26ED47AF-73DC-4901-B5E9-E4317E1C14A3}"/>
              </a:ext>
            </a:extLst>
          </p:cNvPr>
          <p:cNvSpPr>
            <a:spLocks noGrp="1"/>
          </p:cNvSpPr>
          <p:nvPr>
            <p:ph type="title"/>
          </p:nvPr>
        </p:nvSpPr>
        <p:spPr>
          <a:xfrm>
            <a:off x="200025" y="-261938"/>
            <a:ext cx="8786813" cy="1143001"/>
          </a:xfrm>
        </p:spPr>
        <p:txBody>
          <a:bodyPr/>
          <a:lstStyle/>
          <a:p>
            <a:pPr eaLnBrk="1" hangingPunct="1"/>
            <a:r>
              <a:rPr lang="en-GB" altLang="en-US" sz="3500" b="1">
                <a:solidFill>
                  <a:srgbClr val="00B050"/>
                </a:solidFill>
                <a:latin typeface="Comic Sans MS" panose="030F0702030302020204" pitchFamily="66" charset="0"/>
              </a:rPr>
              <a:t>Evaluation of Biological Explanations</a:t>
            </a:r>
          </a:p>
        </p:txBody>
      </p:sp>
      <p:sp>
        <p:nvSpPr>
          <p:cNvPr id="17411" name="Content Placeholder 2">
            <a:extLst>
              <a:ext uri="{FF2B5EF4-FFF2-40B4-BE49-F238E27FC236}">
                <a16:creationId xmlns:a16="http://schemas.microsoft.com/office/drawing/2014/main" id="{D5CA7F65-1079-41B2-AC47-23C3B2B32571}"/>
              </a:ext>
            </a:extLst>
          </p:cNvPr>
          <p:cNvSpPr>
            <a:spLocks noGrp="1"/>
          </p:cNvSpPr>
          <p:nvPr>
            <p:ph idx="1"/>
          </p:nvPr>
        </p:nvSpPr>
        <p:spPr>
          <a:xfrm>
            <a:off x="200025" y="915988"/>
            <a:ext cx="8786813" cy="1584325"/>
          </a:xfrm>
          <a:ln w="63500">
            <a:solidFill>
              <a:srgbClr val="00B050"/>
            </a:solidFill>
            <a:miter lim="800000"/>
            <a:headEnd/>
            <a:tailEnd/>
          </a:ln>
        </p:spPr>
        <p:txBody>
          <a:bodyPr/>
          <a:lstStyle/>
          <a:p>
            <a:pPr marL="0" indent="0" eaLnBrk="1" hangingPunct="1">
              <a:buFont typeface="Arial" panose="020B0604020202020204" pitchFamily="34" charset="0"/>
              <a:buNone/>
            </a:pPr>
            <a:r>
              <a:rPr lang="en-GB" altLang="en-US" sz="2200" b="1" u="sng">
                <a:latin typeface="Comic Sans MS" panose="030F0702030302020204" pitchFamily="66" charset="0"/>
              </a:rPr>
              <a:t>Billett et al (1998), </a:t>
            </a:r>
            <a:r>
              <a:rPr lang="en-GB" altLang="en-US" sz="2200">
                <a:latin typeface="Comic Sans MS" panose="030F0702030302020204" pitchFamily="66" charset="0"/>
              </a:rPr>
              <a:t>using a meta-analysis of 14 twin studies of OCD found that, on average, identical twins are twice as likely to develop OCD if their co-twin had the disorder, the chances of developing OCD was lower for the co-twin of non identical twins. </a:t>
            </a:r>
          </a:p>
        </p:txBody>
      </p:sp>
      <p:sp>
        <p:nvSpPr>
          <p:cNvPr id="17412" name="Content Placeholder 2">
            <a:extLst>
              <a:ext uri="{FF2B5EF4-FFF2-40B4-BE49-F238E27FC236}">
                <a16:creationId xmlns:a16="http://schemas.microsoft.com/office/drawing/2014/main" id="{5BF66AEB-783E-4C28-A868-136C22523298}"/>
              </a:ext>
            </a:extLst>
          </p:cNvPr>
          <p:cNvSpPr txBox="1">
            <a:spLocks/>
          </p:cNvSpPr>
          <p:nvPr/>
        </p:nvSpPr>
        <p:spPr bwMode="auto">
          <a:xfrm>
            <a:off x="200025" y="2808288"/>
            <a:ext cx="8786813" cy="1584325"/>
          </a:xfrm>
          <a:prstGeom prst="rect">
            <a:avLst/>
          </a:prstGeom>
          <a:noFill/>
          <a:ln w="635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n-GB" altLang="en-US" sz="2200">
              <a:latin typeface="Comic Sans MS" panose="030F0702030302020204" pitchFamily="66" charset="0"/>
            </a:endParaRPr>
          </a:p>
          <a:p>
            <a:pPr eaLnBrk="1" hangingPunct="1">
              <a:buFont typeface="Arial" panose="020B0604020202020204" pitchFamily="34" charset="0"/>
              <a:buNone/>
            </a:pPr>
            <a:r>
              <a:rPr lang="en-GB" altLang="en-US" sz="2200">
                <a:latin typeface="Comic Sans MS" panose="030F0702030302020204" pitchFamily="66" charset="0"/>
              </a:rPr>
              <a:t>The biological approach states that if an individual has the presence of the COMT or SERT gene then they will go on a develop OCD (they will be pre-programmed to have this disorder).</a:t>
            </a:r>
          </a:p>
        </p:txBody>
      </p:sp>
      <p:sp>
        <p:nvSpPr>
          <p:cNvPr id="17413" name="Content Placeholder 2">
            <a:extLst>
              <a:ext uri="{FF2B5EF4-FFF2-40B4-BE49-F238E27FC236}">
                <a16:creationId xmlns:a16="http://schemas.microsoft.com/office/drawing/2014/main" id="{2D08D408-9331-4D96-BE35-8D0741276A36}"/>
              </a:ext>
            </a:extLst>
          </p:cNvPr>
          <p:cNvSpPr txBox="1">
            <a:spLocks/>
          </p:cNvSpPr>
          <p:nvPr/>
        </p:nvSpPr>
        <p:spPr bwMode="auto">
          <a:xfrm>
            <a:off x="200025" y="5213350"/>
            <a:ext cx="8786813" cy="1479550"/>
          </a:xfrm>
          <a:prstGeom prst="rect">
            <a:avLst/>
          </a:prstGeom>
          <a:noFill/>
          <a:ln w="635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GB" altLang="en-US" sz="2200">
                <a:latin typeface="Comic Sans MS" panose="030F0702030302020204" pitchFamily="66" charset="0"/>
              </a:rPr>
              <a:t>The biological explanation suggests that OCD is caused by the presence of the SERT or COMT gene or by lower levels of serotonin in the brain, it states that OCD is a product of just an individuals nature.</a:t>
            </a:r>
          </a:p>
        </p:txBody>
      </p:sp>
      <p:sp>
        <p:nvSpPr>
          <p:cNvPr id="3" name="Rounded Rectangle 2">
            <a:extLst>
              <a:ext uri="{FF2B5EF4-FFF2-40B4-BE49-F238E27FC236}">
                <a16:creationId xmlns:a16="http://schemas.microsoft.com/office/drawing/2014/main" id="{5572C1ED-D5E6-4C37-93E6-3356DDF1B348}"/>
              </a:ext>
            </a:extLst>
          </p:cNvPr>
          <p:cNvSpPr/>
          <p:nvPr/>
        </p:nvSpPr>
        <p:spPr>
          <a:xfrm>
            <a:off x="53975" y="546100"/>
            <a:ext cx="7777163"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Comic Sans MS" panose="030F0702030302020204" pitchFamily="66" charset="0"/>
              </a:rPr>
              <a:t>Research to support the biological explanation of OCD</a:t>
            </a:r>
          </a:p>
        </p:txBody>
      </p:sp>
      <p:sp>
        <p:nvSpPr>
          <p:cNvPr id="9" name="Rounded Rectangle 8">
            <a:extLst>
              <a:ext uri="{FF2B5EF4-FFF2-40B4-BE49-F238E27FC236}">
                <a16:creationId xmlns:a16="http://schemas.microsoft.com/office/drawing/2014/main" id="{27CBFA03-D8C5-4A3D-8F8B-5CE41D1863D3}"/>
              </a:ext>
            </a:extLst>
          </p:cNvPr>
          <p:cNvSpPr/>
          <p:nvPr/>
        </p:nvSpPr>
        <p:spPr>
          <a:xfrm>
            <a:off x="1335088" y="2270125"/>
            <a:ext cx="7775575"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Comic Sans MS" panose="030F0702030302020204" pitchFamily="66" charset="0"/>
              </a:rPr>
              <a:t>This is a strength because indication that genetics do play a part in OCD</a:t>
            </a:r>
          </a:p>
        </p:txBody>
      </p:sp>
      <p:sp>
        <p:nvSpPr>
          <p:cNvPr id="10" name="Rounded Rectangle 9">
            <a:extLst>
              <a:ext uri="{FF2B5EF4-FFF2-40B4-BE49-F238E27FC236}">
                <a16:creationId xmlns:a16="http://schemas.microsoft.com/office/drawing/2014/main" id="{D1D485E9-3D5E-48F0-A987-8C83F3F48760}"/>
              </a:ext>
            </a:extLst>
          </p:cNvPr>
          <p:cNvSpPr/>
          <p:nvPr/>
        </p:nvSpPr>
        <p:spPr>
          <a:xfrm>
            <a:off x="36513" y="2794000"/>
            <a:ext cx="8639175" cy="433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Comic Sans MS" panose="030F0702030302020204" pitchFamily="66" charset="0"/>
              </a:rPr>
              <a:t>The biological explanation of OCD can be criticised as being deterministic</a:t>
            </a:r>
          </a:p>
        </p:txBody>
      </p:sp>
      <p:sp>
        <p:nvSpPr>
          <p:cNvPr id="11" name="Rounded Rectangle 10">
            <a:extLst>
              <a:ext uri="{FF2B5EF4-FFF2-40B4-BE49-F238E27FC236}">
                <a16:creationId xmlns:a16="http://schemas.microsoft.com/office/drawing/2014/main" id="{37DEC334-52C7-4548-8664-9F77A843B9EF}"/>
              </a:ext>
            </a:extLst>
          </p:cNvPr>
          <p:cNvSpPr/>
          <p:nvPr/>
        </p:nvSpPr>
        <p:spPr>
          <a:xfrm>
            <a:off x="1335088" y="4273550"/>
            <a:ext cx="7775575"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Comic Sans MS" panose="030F0702030302020204" pitchFamily="66" charset="0"/>
              </a:rPr>
              <a:t>This is a weakness because the </a:t>
            </a:r>
            <a:r>
              <a:rPr lang="en-GB" sz="1600">
                <a:latin typeface="Comic Sans MS" panose="030F0702030302020204" pitchFamily="66" charset="0"/>
              </a:rPr>
              <a:t>biological approach ignores </a:t>
            </a:r>
            <a:r>
              <a:rPr lang="en-GB" sz="1600" dirty="0">
                <a:latin typeface="Comic Sans MS" panose="030F0702030302020204" pitchFamily="66" charset="0"/>
              </a:rPr>
              <a:t>individual free will (free choice can influence their behaviour).</a:t>
            </a:r>
          </a:p>
        </p:txBody>
      </p:sp>
      <p:sp>
        <p:nvSpPr>
          <p:cNvPr id="12" name="Rounded Rectangle 11">
            <a:extLst>
              <a:ext uri="{FF2B5EF4-FFF2-40B4-BE49-F238E27FC236}">
                <a16:creationId xmlns:a16="http://schemas.microsoft.com/office/drawing/2014/main" id="{C24E7994-A829-49E5-95E2-0DC2B696D09F}"/>
              </a:ext>
            </a:extLst>
          </p:cNvPr>
          <p:cNvSpPr/>
          <p:nvPr/>
        </p:nvSpPr>
        <p:spPr>
          <a:xfrm>
            <a:off x="174625" y="4806950"/>
            <a:ext cx="7777163"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Comic Sans MS" panose="030F0702030302020204" pitchFamily="66" charset="0"/>
              </a:rPr>
              <a:t>The biological explanation of OCD can be criticised as being reductionist</a:t>
            </a:r>
          </a:p>
        </p:txBody>
      </p:sp>
      <p:sp>
        <p:nvSpPr>
          <p:cNvPr id="13" name="Rounded Rectangle 12">
            <a:extLst>
              <a:ext uri="{FF2B5EF4-FFF2-40B4-BE49-F238E27FC236}">
                <a16:creationId xmlns:a16="http://schemas.microsoft.com/office/drawing/2014/main" id="{22A5344C-F8A9-478A-987C-9C3FBD87873A}"/>
              </a:ext>
            </a:extLst>
          </p:cNvPr>
          <p:cNvSpPr/>
          <p:nvPr/>
        </p:nvSpPr>
        <p:spPr>
          <a:xfrm>
            <a:off x="2681288" y="6284913"/>
            <a:ext cx="6330950"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Comic Sans MS" panose="030F0702030302020204" pitchFamily="66" charset="0"/>
              </a:rPr>
              <a:t>This is a weakness because this approach ignores the role of nurture (up bringing/everyday stressors etc…)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1057</TotalTime>
  <Words>1420</Words>
  <Application>Microsoft Office PowerPoint</Application>
  <PresentationFormat>On-screen Show (4:3)</PresentationFormat>
  <Paragraphs>186</Paragraphs>
  <Slides>18</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Comic Sans MS</vt:lpstr>
      <vt:lpstr>Wingdings</vt:lpstr>
      <vt:lpstr>Office Theme</vt:lpstr>
      <vt:lpstr>Biological Explanation of Obsessive Compulsive Disorder (OCD)</vt:lpstr>
      <vt:lpstr>OCD - Characteristics</vt:lpstr>
      <vt:lpstr>OCD - Characteristics</vt:lpstr>
      <vt:lpstr>What Biological Psychologists believe...</vt:lpstr>
      <vt:lpstr>What physical problems in the body could cause an abnormality???</vt:lpstr>
      <vt:lpstr>Key features of the biological approach to psychopathology...</vt:lpstr>
      <vt:lpstr>Genetic Explanations</vt:lpstr>
      <vt:lpstr>Neural Explanations</vt:lpstr>
      <vt:lpstr>Evaluation of Biological Explanations</vt:lpstr>
      <vt:lpstr>Therapies based on the Biological Approach</vt:lpstr>
      <vt:lpstr>What can you remember about the Biological Approach?</vt:lpstr>
      <vt:lpstr>How would the Biological Approach treat OCD?</vt:lpstr>
      <vt:lpstr>Over to you...</vt:lpstr>
      <vt:lpstr>Anti-Depressants</vt:lpstr>
      <vt:lpstr>PowerPoint Presentation</vt:lpstr>
      <vt:lpstr>Anti-anxiety drugs</vt:lpstr>
      <vt:lpstr>Are drugs an effective treatment?</vt:lpstr>
      <vt:lpstr>      Are drugs an effective                      treatment?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Biological Approach to Psychopathology</dc:title>
  <cp:lastModifiedBy>Catherine Molyneux</cp:lastModifiedBy>
  <cp:revision>30</cp:revision>
  <cp:lastPrinted>2014-11-19T15:30:57Z</cp:lastPrinted>
  <dcterms:created xsi:type="dcterms:W3CDTF">2010-03-11T10:08:26Z</dcterms:created>
  <dcterms:modified xsi:type="dcterms:W3CDTF">2021-02-02T23:37:32Z</dcterms:modified>
</cp:coreProperties>
</file>