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97" r:id="rId3"/>
    <p:sldId id="256" r:id="rId4"/>
    <p:sldId id="257" r:id="rId5"/>
    <p:sldId id="258" r:id="rId6"/>
    <p:sldId id="259" r:id="rId7"/>
    <p:sldId id="300" r:id="rId8"/>
    <p:sldId id="276" r:id="rId9"/>
    <p:sldId id="261" r:id="rId10"/>
    <p:sldId id="273" r:id="rId11"/>
    <p:sldId id="286" r:id="rId12"/>
    <p:sldId id="262" r:id="rId13"/>
    <p:sldId id="263" r:id="rId14"/>
    <p:sldId id="277" r:id="rId15"/>
    <p:sldId id="304" r:id="rId16"/>
    <p:sldId id="301" r:id="rId17"/>
    <p:sldId id="302" r:id="rId18"/>
    <p:sldId id="321" r:id="rId19"/>
    <p:sldId id="298" r:id="rId20"/>
    <p:sldId id="299" r:id="rId21"/>
    <p:sldId id="305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22" r:id="rId31"/>
    <p:sldId id="315" r:id="rId32"/>
    <p:sldId id="316" r:id="rId33"/>
    <p:sldId id="319" r:id="rId34"/>
    <p:sldId id="320" r:id="rId35"/>
  </p:sldIdLst>
  <p:sldSz cx="9144000" cy="6858000" type="screen4x3"/>
  <p:notesSz cx="7102475" cy="10233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3F9"/>
    <a:srgbClr val="58BBC8"/>
    <a:srgbClr val="A5D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8F7E0-F50C-462B-9512-56AAAA8963B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388C9EA-4B31-44D2-8157-3FC21CF2ADEE}">
      <dgm:prSet phldrT="[Text]" custT="1"/>
      <dgm:spPr/>
      <dgm:t>
        <a:bodyPr/>
        <a:lstStyle/>
        <a:p>
          <a:r>
            <a:rPr lang="en-GB" sz="2500" dirty="0">
              <a:latin typeface="Comic Sans MS" pitchFamily="66" charset="0"/>
            </a:rPr>
            <a:t>The behavioural approach to psychopathology is </a:t>
          </a:r>
          <a:r>
            <a:rPr lang="en-GB" sz="3600" b="1" dirty="0">
              <a:latin typeface="Comic Sans MS" pitchFamily="66" charset="0"/>
            </a:rPr>
            <a:t>scientific.</a:t>
          </a:r>
        </a:p>
      </dgm:t>
    </dgm:pt>
    <dgm:pt modelId="{52A67740-20A0-4410-8B0C-EEC428D8FF9E}" type="parTrans" cxnId="{AB09EB3D-45FC-4BA7-8122-E536E6D97FC1}">
      <dgm:prSet/>
      <dgm:spPr/>
      <dgm:t>
        <a:bodyPr/>
        <a:lstStyle/>
        <a:p>
          <a:endParaRPr lang="en-GB"/>
        </a:p>
      </dgm:t>
    </dgm:pt>
    <dgm:pt modelId="{CE4B0E3F-466F-4E5C-8149-C0EB0EF770BA}" type="sibTrans" cxnId="{AB09EB3D-45FC-4BA7-8122-E536E6D97FC1}">
      <dgm:prSet/>
      <dgm:spPr/>
      <dgm:t>
        <a:bodyPr/>
        <a:lstStyle/>
        <a:p>
          <a:endParaRPr lang="en-GB"/>
        </a:p>
      </dgm:t>
    </dgm:pt>
    <dgm:pt modelId="{63BA31DD-54EB-47F6-816A-071F7B2D0BD1}">
      <dgm:prSet phldrT="[Text]" custT="1"/>
      <dgm:spPr/>
      <dgm:t>
        <a:bodyPr/>
        <a:lstStyle/>
        <a:p>
          <a:r>
            <a:rPr lang="en-GB" sz="2000" dirty="0">
              <a:latin typeface="Comic Sans MS" pitchFamily="66" charset="0"/>
            </a:rPr>
            <a:t>For example, the phobias developed by little Albert could be </a:t>
          </a:r>
          <a:r>
            <a:rPr lang="en-GB" sz="2000" b="1" dirty="0">
              <a:latin typeface="Comic Sans MS" pitchFamily="66" charset="0"/>
            </a:rPr>
            <a:t>observed and measured </a:t>
          </a:r>
          <a:r>
            <a:rPr lang="en-GB" sz="2000" dirty="0">
              <a:latin typeface="Comic Sans MS" pitchFamily="66" charset="0"/>
            </a:rPr>
            <a:t>(there was </a:t>
          </a:r>
          <a:r>
            <a:rPr lang="en-GB" sz="2000" b="1" dirty="0">
              <a:latin typeface="Comic Sans MS" pitchFamily="66" charset="0"/>
            </a:rPr>
            <a:t>empirical evidence </a:t>
          </a:r>
          <a:r>
            <a:rPr lang="en-GB" sz="2000" dirty="0">
              <a:latin typeface="Comic Sans MS" pitchFamily="66" charset="0"/>
            </a:rPr>
            <a:t>that he had developed these phobias as a result of a learned response).</a:t>
          </a:r>
        </a:p>
      </dgm:t>
    </dgm:pt>
    <dgm:pt modelId="{0E8114D7-6358-4BE9-B0DE-91E3511832C2}" type="parTrans" cxnId="{02B1726D-9A8D-45BF-AA82-997749136E3F}">
      <dgm:prSet/>
      <dgm:spPr/>
      <dgm:t>
        <a:bodyPr/>
        <a:lstStyle/>
        <a:p>
          <a:endParaRPr lang="en-GB"/>
        </a:p>
      </dgm:t>
    </dgm:pt>
    <dgm:pt modelId="{28BC467B-9EAB-4C27-AE83-A91A28D61F93}" type="sibTrans" cxnId="{02B1726D-9A8D-45BF-AA82-997749136E3F}">
      <dgm:prSet/>
      <dgm:spPr/>
      <dgm:t>
        <a:bodyPr/>
        <a:lstStyle/>
        <a:p>
          <a:endParaRPr lang="en-GB"/>
        </a:p>
      </dgm:t>
    </dgm:pt>
    <dgm:pt modelId="{CCF6AB8C-8493-493E-98DC-03040019D337}">
      <dgm:prSet phldrT="[Text]" custT="1"/>
      <dgm:spPr/>
      <dgm:t>
        <a:bodyPr/>
        <a:lstStyle/>
        <a:p>
          <a:r>
            <a:rPr lang="en-GB" sz="2000" dirty="0">
              <a:latin typeface="Comic Sans MS" pitchFamily="66" charset="0"/>
            </a:rPr>
            <a:t>This means that the approach focuses on </a:t>
          </a:r>
          <a:r>
            <a:rPr lang="en-GB" sz="2000" b="1" dirty="0">
              <a:latin typeface="Comic Sans MS" pitchFamily="66" charset="0"/>
            </a:rPr>
            <a:t>observable and measurable behaviour.</a:t>
          </a:r>
        </a:p>
        <a:p>
          <a:endParaRPr lang="en-GB" sz="2000" dirty="0">
            <a:latin typeface="Comic Sans MS" pitchFamily="66" charset="0"/>
          </a:endParaRPr>
        </a:p>
        <a:p>
          <a:r>
            <a:rPr lang="en-GB" sz="2000" b="1" dirty="0">
              <a:latin typeface="Comic Sans MS" pitchFamily="66" charset="0"/>
            </a:rPr>
            <a:t>This is positive because </a:t>
          </a:r>
          <a:r>
            <a:rPr lang="en-GB" sz="2000" dirty="0">
              <a:latin typeface="Comic Sans MS" pitchFamily="66" charset="0"/>
            </a:rPr>
            <a:t>it allows concepts such as </a:t>
          </a:r>
          <a:r>
            <a:rPr lang="en-GB" sz="2000" b="1" dirty="0">
              <a:latin typeface="Comic Sans MS" pitchFamily="66" charset="0"/>
            </a:rPr>
            <a:t>classical conditioning to be demonstrated scientifically</a:t>
          </a:r>
          <a:r>
            <a:rPr lang="en-GB" sz="2000" dirty="0">
              <a:latin typeface="Comic Sans MS" pitchFamily="66" charset="0"/>
            </a:rPr>
            <a:t>  and has resulted in a large amount of empirical support for behavioural therapies.</a:t>
          </a:r>
        </a:p>
      </dgm:t>
    </dgm:pt>
    <dgm:pt modelId="{04611DE3-2EF7-47CB-824B-FC55839551EF}" type="parTrans" cxnId="{5664E037-4B4A-4A8C-B11B-E3BD3BFC057D}">
      <dgm:prSet/>
      <dgm:spPr/>
      <dgm:t>
        <a:bodyPr/>
        <a:lstStyle/>
        <a:p>
          <a:endParaRPr lang="en-GB"/>
        </a:p>
      </dgm:t>
    </dgm:pt>
    <dgm:pt modelId="{612F1AEC-6198-43A2-8B72-AAEBF76F5032}" type="sibTrans" cxnId="{5664E037-4B4A-4A8C-B11B-E3BD3BFC057D}">
      <dgm:prSet/>
      <dgm:spPr/>
      <dgm:t>
        <a:bodyPr/>
        <a:lstStyle/>
        <a:p>
          <a:endParaRPr lang="en-GB"/>
        </a:p>
      </dgm:t>
    </dgm:pt>
    <dgm:pt modelId="{4C029849-425F-4D00-91D0-A067861680EF}" type="pres">
      <dgm:prSet presAssocID="{0F98F7E0-F50C-462B-9512-56AAAA8963BC}" presName="outerComposite" presStyleCnt="0">
        <dgm:presLayoutVars>
          <dgm:chMax val="5"/>
          <dgm:dir/>
          <dgm:resizeHandles val="exact"/>
        </dgm:presLayoutVars>
      </dgm:prSet>
      <dgm:spPr/>
    </dgm:pt>
    <dgm:pt modelId="{9FB6E07E-31A8-4D32-ABFF-359442DE8040}" type="pres">
      <dgm:prSet presAssocID="{0F98F7E0-F50C-462B-9512-56AAAA8963BC}" presName="dummyMaxCanvas" presStyleCnt="0">
        <dgm:presLayoutVars/>
      </dgm:prSet>
      <dgm:spPr/>
    </dgm:pt>
    <dgm:pt modelId="{869554B4-ECB2-403D-AEBC-FAA7B6FA8CC0}" type="pres">
      <dgm:prSet presAssocID="{0F98F7E0-F50C-462B-9512-56AAAA8963BC}" presName="ThreeNodes_1" presStyleLbl="node1" presStyleIdx="0" presStyleCnt="3">
        <dgm:presLayoutVars>
          <dgm:bulletEnabled val="1"/>
        </dgm:presLayoutVars>
      </dgm:prSet>
      <dgm:spPr/>
    </dgm:pt>
    <dgm:pt modelId="{3D126529-1E88-42D2-B36A-6898AE8FF38D}" type="pres">
      <dgm:prSet presAssocID="{0F98F7E0-F50C-462B-9512-56AAAA8963BC}" presName="ThreeNodes_2" presStyleLbl="node1" presStyleIdx="1" presStyleCnt="3" custScaleX="112148" custScaleY="88127" custLinFactNeighborX="3708" custLinFactNeighborY="-20581">
        <dgm:presLayoutVars>
          <dgm:bulletEnabled val="1"/>
        </dgm:presLayoutVars>
      </dgm:prSet>
      <dgm:spPr/>
    </dgm:pt>
    <dgm:pt modelId="{FBA6664D-8C74-4C56-BDF8-88701B8B05EA}" type="pres">
      <dgm:prSet presAssocID="{0F98F7E0-F50C-462B-9512-56AAAA8963BC}" presName="ThreeNodes_3" presStyleLbl="node1" presStyleIdx="2" presStyleCnt="3" custScaleX="117647" custScaleY="172161" custLinFactNeighborX="-320" custLinFactNeighborY="-1918">
        <dgm:presLayoutVars>
          <dgm:bulletEnabled val="1"/>
        </dgm:presLayoutVars>
      </dgm:prSet>
      <dgm:spPr/>
    </dgm:pt>
    <dgm:pt modelId="{E7078049-E54A-483B-AEA8-8CAB472C29D3}" type="pres">
      <dgm:prSet presAssocID="{0F98F7E0-F50C-462B-9512-56AAAA8963BC}" presName="ThreeConn_1-2" presStyleLbl="fgAccFollowNode1" presStyleIdx="0" presStyleCnt="2" custLinFactNeighborX="10725" custLinFactNeighborY="-2777">
        <dgm:presLayoutVars>
          <dgm:bulletEnabled val="1"/>
        </dgm:presLayoutVars>
      </dgm:prSet>
      <dgm:spPr/>
    </dgm:pt>
    <dgm:pt modelId="{85D49BA4-C6F7-44F6-9955-46D2CD803CC4}" type="pres">
      <dgm:prSet presAssocID="{0F98F7E0-F50C-462B-9512-56AAAA8963BC}" presName="ThreeConn_2-3" presStyleLbl="fgAccFollowNode1" presStyleIdx="1" presStyleCnt="2" custLinFactNeighborX="49306" custLinFactNeighborY="-30503">
        <dgm:presLayoutVars>
          <dgm:bulletEnabled val="1"/>
        </dgm:presLayoutVars>
      </dgm:prSet>
      <dgm:spPr/>
    </dgm:pt>
    <dgm:pt modelId="{414CE562-1ED6-4EE0-A768-84C909BD1E1D}" type="pres">
      <dgm:prSet presAssocID="{0F98F7E0-F50C-462B-9512-56AAAA8963BC}" presName="ThreeNodes_1_text" presStyleLbl="node1" presStyleIdx="2" presStyleCnt="3">
        <dgm:presLayoutVars>
          <dgm:bulletEnabled val="1"/>
        </dgm:presLayoutVars>
      </dgm:prSet>
      <dgm:spPr/>
    </dgm:pt>
    <dgm:pt modelId="{1461E9CF-FE80-489F-8B04-3F31109484CE}" type="pres">
      <dgm:prSet presAssocID="{0F98F7E0-F50C-462B-9512-56AAAA8963BC}" presName="ThreeNodes_2_text" presStyleLbl="node1" presStyleIdx="2" presStyleCnt="3">
        <dgm:presLayoutVars>
          <dgm:bulletEnabled val="1"/>
        </dgm:presLayoutVars>
      </dgm:prSet>
      <dgm:spPr/>
    </dgm:pt>
    <dgm:pt modelId="{160320A7-F7D1-4AF8-9687-CAFE0C633DF4}" type="pres">
      <dgm:prSet presAssocID="{0F98F7E0-F50C-462B-9512-56AAAA8963B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FE8B707-3853-4175-8E96-12814239725C}" type="presOf" srcId="{C388C9EA-4B31-44D2-8157-3FC21CF2ADEE}" destId="{414CE562-1ED6-4EE0-A768-84C909BD1E1D}" srcOrd="1" destOrd="0" presId="urn:microsoft.com/office/officeart/2005/8/layout/vProcess5"/>
    <dgm:cxn modelId="{7E1CB824-CEA9-4173-A017-DD582E35537B}" type="presOf" srcId="{CE4B0E3F-466F-4E5C-8149-C0EB0EF770BA}" destId="{E7078049-E54A-483B-AEA8-8CAB472C29D3}" srcOrd="0" destOrd="0" presId="urn:microsoft.com/office/officeart/2005/8/layout/vProcess5"/>
    <dgm:cxn modelId="{5664E037-4B4A-4A8C-B11B-E3BD3BFC057D}" srcId="{0F98F7E0-F50C-462B-9512-56AAAA8963BC}" destId="{CCF6AB8C-8493-493E-98DC-03040019D337}" srcOrd="2" destOrd="0" parTransId="{04611DE3-2EF7-47CB-824B-FC55839551EF}" sibTransId="{612F1AEC-6198-43A2-8B72-AAEBF76F5032}"/>
    <dgm:cxn modelId="{AB09EB3D-45FC-4BA7-8122-E536E6D97FC1}" srcId="{0F98F7E0-F50C-462B-9512-56AAAA8963BC}" destId="{C388C9EA-4B31-44D2-8157-3FC21CF2ADEE}" srcOrd="0" destOrd="0" parTransId="{52A67740-20A0-4410-8B0C-EEC428D8FF9E}" sibTransId="{CE4B0E3F-466F-4E5C-8149-C0EB0EF770BA}"/>
    <dgm:cxn modelId="{085FC347-3405-48DC-8D2D-A8BB778A9B13}" type="presOf" srcId="{28BC467B-9EAB-4C27-AE83-A91A28D61F93}" destId="{85D49BA4-C6F7-44F6-9955-46D2CD803CC4}" srcOrd="0" destOrd="0" presId="urn:microsoft.com/office/officeart/2005/8/layout/vProcess5"/>
    <dgm:cxn modelId="{02B1726D-9A8D-45BF-AA82-997749136E3F}" srcId="{0F98F7E0-F50C-462B-9512-56AAAA8963BC}" destId="{63BA31DD-54EB-47F6-816A-071F7B2D0BD1}" srcOrd="1" destOrd="0" parTransId="{0E8114D7-6358-4BE9-B0DE-91E3511832C2}" sibTransId="{28BC467B-9EAB-4C27-AE83-A91A28D61F93}"/>
    <dgm:cxn modelId="{685C5153-2F3C-479D-A478-FD42F50505DD}" type="presOf" srcId="{63BA31DD-54EB-47F6-816A-071F7B2D0BD1}" destId="{1461E9CF-FE80-489F-8B04-3F31109484CE}" srcOrd="1" destOrd="0" presId="urn:microsoft.com/office/officeart/2005/8/layout/vProcess5"/>
    <dgm:cxn modelId="{C0EABA83-B63A-4E57-B668-94B62A70D07D}" type="presOf" srcId="{C388C9EA-4B31-44D2-8157-3FC21CF2ADEE}" destId="{869554B4-ECB2-403D-AEBC-FAA7B6FA8CC0}" srcOrd="0" destOrd="0" presId="urn:microsoft.com/office/officeart/2005/8/layout/vProcess5"/>
    <dgm:cxn modelId="{E94C7BA7-5517-4192-B0E7-CCF2F6ADACD1}" type="presOf" srcId="{CCF6AB8C-8493-493E-98DC-03040019D337}" destId="{FBA6664D-8C74-4C56-BDF8-88701B8B05EA}" srcOrd="0" destOrd="0" presId="urn:microsoft.com/office/officeart/2005/8/layout/vProcess5"/>
    <dgm:cxn modelId="{4329B7AF-D223-44A3-A142-97E8B72EF492}" type="presOf" srcId="{63BA31DD-54EB-47F6-816A-071F7B2D0BD1}" destId="{3D126529-1E88-42D2-B36A-6898AE8FF38D}" srcOrd="0" destOrd="0" presId="urn:microsoft.com/office/officeart/2005/8/layout/vProcess5"/>
    <dgm:cxn modelId="{3F807CCF-951D-42E9-A353-2C197B72F13F}" type="presOf" srcId="{0F98F7E0-F50C-462B-9512-56AAAA8963BC}" destId="{4C029849-425F-4D00-91D0-A067861680EF}" srcOrd="0" destOrd="0" presId="urn:microsoft.com/office/officeart/2005/8/layout/vProcess5"/>
    <dgm:cxn modelId="{CA6BF4FB-3FC6-4923-8012-4A7E638D94B3}" type="presOf" srcId="{CCF6AB8C-8493-493E-98DC-03040019D337}" destId="{160320A7-F7D1-4AF8-9687-CAFE0C633DF4}" srcOrd="1" destOrd="0" presId="urn:microsoft.com/office/officeart/2005/8/layout/vProcess5"/>
    <dgm:cxn modelId="{AAA77068-B18E-4F2A-9319-511B96889C05}" type="presParOf" srcId="{4C029849-425F-4D00-91D0-A067861680EF}" destId="{9FB6E07E-31A8-4D32-ABFF-359442DE8040}" srcOrd="0" destOrd="0" presId="urn:microsoft.com/office/officeart/2005/8/layout/vProcess5"/>
    <dgm:cxn modelId="{2267DE00-88E4-41FB-BE52-06382607EE27}" type="presParOf" srcId="{4C029849-425F-4D00-91D0-A067861680EF}" destId="{869554B4-ECB2-403D-AEBC-FAA7B6FA8CC0}" srcOrd="1" destOrd="0" presId="urn:microsoft.com/office/officeart/2005/8/layout/vProcess5"/>
    <dgm:cxn modelId="{543358BF-A8BC-4E61-A16D-EED85DB4FD5D}" type="presParOf" srcId="{4C029849-425F-4D00-91D0-A067861680EF}" destId="{3D126529-1E88-42D2-B36A-6898AE8FF38D}" srcOrd="2" destOrd="0" presId="urn:microsoft.com/office/officeart/2005/8/layout/vProcess5"/>
    <dgm:cxn modelId="{5D6F0459-78AE-4815-921D-7F20B66A68E2}" type="presParOf" srcId="{4C029849-425F-4D00-91D0-A067861680EF}" destId="{FBA6664D-8C74-4C56-BDF8-88701B8B05EA}" srcOrd="3" destOrd="0" presId="urn:microsoft.com/office/officeart/2005/8/layout/vProcess5"/>
    <dgm:cxn modelId="{B5A6073F-F8DE-4B77-99C1-52E8AA812F92}" type="presParOf" srcId="{4C029849-425F-4D00-91D0-A067861680EF}" destId="{E7078049-E54A-483B-AEA8-8CAB472C29D3}" srcOrd="4" destOrd="0" presId="urn:microsoft.com/office/officeart/2005/8/layout/vProcess5"/>
    <dgm:cxn modelId="{EFD1AB93-57F2-4BFE-AE61-0A4451D9610B}" type="presParOf" srcId="{4C029849-425F-4D00-91D0-A067861680EF}" destId="{85D49BA4-C6F7-44F6-9955-46D2CD803CC4}" srcOrd="5" destOrd="0" presId="urn:microsoft.com/office/officeart/2005/8/layout/vProcess5"/>
    <dgm:cxn modelId="{3F68623A-BA40-4A38-8073-88899A602883}" type="presParOf" srcId="{4C029849-425F-4D00-91D0-A067861680EF}" destId="{414CE562-1ED6-4EE0-A768-84C909BD1E1D}" srcOrd="6" destOrd="0" presId="urn:microsoft.com/office/officeart/2005/8/layout/vProcess5"/>
    <dgm:cxn modelId="{821D3904-CA1F-46A2-B8D2-5F3B2DBEF7C7}" type="presParOf" srcId="{4C029849-425F-4D00-91D0-A067861680EF}" destId="{1461E9CF-FE80-489F-8B04-3F31109484CE}" srcOrd="7" destOrd="0" presId="urn:microsoft.com/office/officeart/2005/8/layout/vProcess5"/>
    <dgm:cxn modelId="{EC756289-6A5D-47FA-9037-032B1607C714}" type="presParOf" srcId="{4C029849-425F-4D00-91D0-A067861680EF}" destId="{160320A7-F7D1-4AF8-9687-CAFE0C633D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8F7E0-F50C-462B-9512-56AAAA8963B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388C9EA-4B31-44D2-8157-3FC21CF2ADEE}">
      <dgm:prSet phldrT="[Text]" custT="1"/>
      <dgm:spPr/>
      <dgm:t>
        <a:bodyPr/>
        <a:lstStyle/>
        <a:p>
          <a:r>
            <a:rPr lang="en-GB" sz="2500" dirty="0">
              <a:latin typeface="Comic Sans MS" pitchFamily="66" charset="0"/>
            </a:rPr>
            <a:t>The behavioural approach to psychopathology </a:t>
          </a:r>
          <a:r>
            <a:rPr lang="en-GB" sz="2500">
              <a:latin typeface="Comic Sans MS" pitchFamily="66" charset="0"/>
            </a:rPr>
            <a:t>is </a:t>
          </a:r>
          <a:r>
            <a:rPr lang="en-GB" sz="2500" b="1" dirty="0">
              <a:latin typeface="Comic Sans MS" pitchFamily="66" charset="0"/>
            </a:rPr>
            <a:t>deterministic.</a:t>
          </a:r>
        </a:p>
      </dgm:t>
    </dgm:pt>
    <dgm:pt modelId="{52A67740-20A0-4410-8B0C-EEC428D8FF9E}" type="parTrans" cxnId="{AB09EB3D-45FC-4BA7-8122-E536E6D97FC1}">
      <dgm:prSet/>
      <dgm:spPr/>
      <dgm:t>
        <a:bodyPr/>
        <a:lstStyle/>
        <a:p>
          <a:endParaRPr lang="en-GB"/>
        </a:p>
      </dgm:t>
    </dgm:pt>
    <dgm:pt modelId="{CE4B0E3F-466F-4E5C-8149-C0EB0EF770BA}" type="sibTrans" cxnId="{AB09EB3D-45FC-4BA7-8122-E536E6D97FC1}">
      <dgm:prSet/>
      <dgm:spPr/>
      <dgm:t>
        <a:bodyPr/>
        <a:lstStyle/>
        <a:p>
          <a:endParaRPr lang="en-GB"/>
        </a:p>
      </dgm:t>
    </dgm:pt>
    <dgm:pt modelId="{63BA31DD-54EB-47F6-816A-071F7B2D0BD1}">
      <dgm:prSet phldrT="[Text]" custT="1"/>
      <dgm:spPr/>
      <dgm:t>
        <a:bodyPr/>
        <a:lstStyle/>
        <a:p>
          <a:r>
            <a:rPr lang="en-GB" sz="2000" dirty="0">
              <a:latin typeface="Comic Sans MS" pitchFamily="66" charset="0"/>
            </a:rPr>
            <a:t>For example, </a:t>
          </a:r>
          <a:r>
            <a:rPr lang="en-GB" sz="2000" b="1" dirty="0">
              <a:latin typeface="Comic Sans MS" pitchFamily="66" charset="0"/>
            </a:rPr>
            <a:t>rewards and punishments </a:t>
          </a:r>
          <a:r>
            <a:rPr lang="en-GB" sz="2000" dirty="0">
              <a:latin typeface="Comic Sans MS" pitchFamily="66" charset="0"/>
            </a:rPr>
            <a:t>in operant conditioning might </a:t>
          </a:r>
          <a:r>
            <a:rPr lang="en-GB" sz="2000" b="1" dirty="0">
              <a:latin typeface="Comic Sans MS" pitchFamily="66" charset="0"/>
            </a:rPr>
            <a:t>determine whether we develop abnormal behaviours.</a:t>
          </a:r>
        </a:p>
      </dgm:t>
    </dgm:pt>
    <dgm:pt modelId="{0E8114D7-6358-4BE9-B0DE-91E3511832C2}" type="parTrans" cxnId="{02B1726D-9A8D-45BF-AA82-997749136E3F}">
      <dgm:prSet/>
      <dgm:spPr/>
      <dgm:t>
        <a:bodyPr/>
        <a:lstStyle/>
        <a:p>
          <a:endParaRPr lang="en-GB"/>
        </a:p>
      </dgm:t>
    </dgm:pt>
    <dgm:pt modelId="{28BC467B-9EAB-4C27-AE83-A91A28D61F93}" type="sibTrans" cxnId="{02B1726D-9A8D-45BF-AA82-997749136E3F}">
      <dgm:prSet/>
      <dgm:spPr/>
      <dgm:t>
        <a:bodyPr/>
        <a:lstStyle/>
        <a:p>
          <a:endParaRPr lang="en-GB"/>
        </a:p>
      </dgm:t>
    </dgm:pt>
    <dgm:pt modelId="{CCF6AB8C-8493-493E-98DC-03040019D337}">
      <dgm:prSet phldrT="[Text]" custT="1"/>
      <dgm:spPr/>
      <dgm:t>
        <a:bodyPr/>
        <a:lstStyle/>
        <a:p>
          <a:r>
            <a:rPr lang="en-GB" sz="1800" dirty="0">
              <a:latin typeface="Comic Sans MS" pitchFamily="66" charset="0"/>
            </a:rPr>
            <a:t>This means that the approach suggests that our behaviour is ruled by </a:t>
          </a:r>
          <a:r>
            <a:rPr lang="en-GB" sz="1800" b="1" dirty="0">
              <a:latin typeface="Comic Sans MS" pitchFamily="66" charset="0"/>
            </a:rPr>
            <a:t>environmental factors outside of our control (e.g. Parents).</a:t>
          </a:r>
        </a:p>
        <a:p>
          <a:endParaRPr lang="en-GB" sz="1800" dirty="0">
            <a:latin typeface="Comic Sans MS" pitchFamily="66" charset="0"/>
          </a:endParaRPr>
        </a:p>
        <a:p>
          <a:r>
            <a:rPr lang="en-GB" sz="1800" dirty="0">
              <a:latin typeface="Comic Sans MS" pitchFamily="66" charset="0"/>
            </a:rPr>
            <a:t>This is problematic because </a:t>
          </a:r>
          <a:r>
            <a:rPr lang="en-GB" sz="1800" b="1" dirty="0">
              <a:latin typeface="Comic Sans MS" pitchFamily="66" charset="0"/>
            </a:rPr>
            <a:t>it ignores human characteristics of free will.</a:t>
          </a:r>
        </a:p>
        <a:p>
          <a:r>
            <a:rPr lang="en-GB" sz="1800" b="1" i="1" u="sng" dirty="0">
              <a:latin typeface="Comic Sans MS" pitchFamily="66" charset="0"/>
            </a:rPr>
            <a:t>Example?</a:t>
          </a:r>
        </a:p>
      </dgm:t>
    </dgm:pt>
    <dgm:pt modelId="{04611DE3-2EF7-47CB-824B-FC55839551EF}" type="parTrans" cxnId="{5664E037-4B4A-4A8C-B11B-E3BD3BFC057D}">
      <dgm:prSet/>
      <dgm:spPr/>
      <dgm:t>
        <a:bodyPr/>
        <a:lstStyle/>
        <a:p>
          <a:endParaRPr lang="en-GB"/>
        </a:p>
      </dgm:t>
    </dgm:pt>
    <dgm:pt modelId="{612F1AEC-6198-43A2-8B72-AAEBF76F5032}" type="sibTrans" cxnId="{5664E037-4B4A-4A8C-B11B-E3BD3BFC057D}">
      <dgm:prSet/>
      <dgm:spPr/>
      <dgm:t>
        <a:bodyPr/>
        <a:lstStyle/>
        <a:p>
          <a:endParaRPr lang="en-GB"/>
        </a:p>
      </dgm:t>
    </dgm:pt>
    <dgm:pt modelId="{4C029849-425F-4D00-91D0-A067861680EF}" type="pres">
      <dgm:prSet presAssocID="{0F98F7E0-F50C-462B-9512-56AAAA8963BC}" presName="outerComposite" presStyleCnt="0">
        <dgm:presLayoutVars>
          <dgm:chMax val="5"/>
          <dgm:dir/>
          <dgm:resizeHandles val="exact"/>
        </dgm:presLayoutVars>
      </dgm:prSet>
      <dgm:spPr/>
    </dgm:pt>
    <dgm:pt modelId="{9FB6E07E-31A8-4D32-ABFF-359442DE8040}" type="pres">
      <dgm:prSet presAssocID="{0F98F7E0-F50C-462B-9512-56AAAA8963BC}" presName="dummyMaxCanvas" presStyleCnt="0">
        <dgm:presLayoutVars/>
      </dgm:prSet>
      <dgm:spPr/>
    </dgm:pt>
    <dgm:pt modelId="{869554B4-ECB2-403D-AEBC-FAA7B6FA8CC0}" type="pres">
      <dgm:prSet presAssocID="{0F98F7E0-F50C-462B-9512-56AAAA8963BC}" presName="ThreeNodes_1" presStyleLbl="node1" presStyleIdx="0" presStyleCnt="3">
        <dgm:presLayoutVars>
          <dgm:bulletEnabled val="1"/>
        </dgm:presLayoutVars>
      </dgm:prSet>
      <dgm:spPr/>
    </dgm:pt>
    <dgm:pt modelId="{3D126529-1E88-42D2-B36A-6898AE8FF38D}" type="pres">
      <dgm:prSet presAssocID="{0F98F7E0-F50C-462B-9512-56AAAA8963BC}" presName="ThreeNodes_2" presStyleLbl="node1" presStyleIdx="1" presStyleCnt="3" custScaleX="112148" custScaleY="88127" custLinFactNeighborX="3708" custLinFactNeighborY="-20581">
        <dgm:presLayoutVars>
          <dgm:bulletEnabled val="1"/>
        </dgm:presLayoutVars>
      </dgm:prSet>
      <dgm:spPr/>
    </dgm:pt>
    <dgm:pt modelId="{FBA6664D-8C74-4C56-BDF8-88701B8B05EA}" type="pres">
      <dgm:prSet presAssocID="{0F98F7E0-F50C-462B-9512-56AAAA8963BC}" presName="ThreeNodes_3" presStyleLbl="node1" presStyleIdx="2" presStyleCnt="3" custScaleX="117647" custScaleY="172161" custLinFactNeighborX="-320" custLinFactNeighborY="-1918">
        <dgm:presLayoutVars>
          <dgm:bulletEnabled val="1"/>
        </dgm:presLayoutVars>
      </dgm:prSet>
      <dgm:spPr/>
    </dgm:pt>
    <dgm:pt modelId="{E7078049-E54A-483B-AEA8-8CAB472C29D3}" type="pres">
      <dgm:prSet presAssocID="{0F98F7E0-F50C-462B-9512-56AAAA8963BC}" presName="ThreeConn_1-2" presStyleLbl="fgAccFollowNode1" presStyleIdx="0" presStyleCnt="2" custLinFactNeighborX="10725" custLinFactNeighborY="-2777">
        <dgm:presLayoutVars>
          <dgm:bulletEnabled val="1"/>
        </dgm:presLayoutVars>
      </dgm:prSet>
      <dgm:spPr/>
    </dgm:pt>
    <dgm:pt modelId="{85D49BA4-C6F7-44F6-9955-46D2CD803CC4}" type="pres">
      <dgm:prSet presAssocID="{0F98F7E0-F50C-462B-9512-56AAAA8963BC}" presName="ThreeConn_2-3" presStyleLbl="fgAccFollowNode1" presStyleIdx="1" presStyleCnt="2" custLinFactNeighborX="49306" custLinFactNeighborY="-30503">
        <dgm:presLayoutVars>
          <dgm:bulletEnabled val="1"/>
        </dgm:presLayoutVars>
      </dgm:prSet>
      <dgm:spPr/>
    </dgm:pt>
    <dgm:pt modelId="{414CE562-1ED6-4EE0-A768-84C909BD1E1D}" type="pres">
      <dgm:prSet presAssocID="{0F98F7E0-F50C-462B-9512-56AAAA8963BC}" presName="ThreeNodes_1_text" presStyleLbl="node1" presStyleIdx="2" presStyleCnt="3">
        <dgm:presLayoutVars>
          <dgm:bulletEnabled val="1"/>
        </dgm:presLayoutVars>
      </dgm:prSet>
      <dgm:spPr/>
    </dgm:pt>
    <dgm:pt modelId="{1461E9CF-FE80-489F-8B04-3F31109484CE}" type="pres">
      <dgm:prSet presAssocID="{0F98F7E0-F50C-462B-9512-56AAAA8963BC}" presName="ThreeNodes_2_text" presStyleLbl="node1" presStyleIdx="2" presStyleCnt="3">
        <dgm:presLayoutVars>
          <dgm:bulletEnabled val="1"/>
        </dgm:presLayoutVars>
      </dgm:prSet>
      <dgm:spPr/>
    </dgm:pt>
    <dgm:pt modelId="{160320A7-F7D1-4AF8-9687-CAFE0C633DF4}" type="pres">
      <dgm:prSet presAssocID="{0F98F7E0-F50C-462B-9512-56AAAA8963B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8118E02-CC08-4D11-8AB9-72EBD28932A3}" type="presOf" srcId="{CCF6AB8C-8493-493E-98DC-03040019D337}" destId="{FBA6664D-8C74-4C56-BDF8-88701B8B05EA}" srcOrd="0" destOrd="0" presId="urn:microsoft.com/office/officeart/2005/8/layout/vProcess5"/>
    <dgm:cxn modelId="{368B8A1F-9BCD-4F57-AFB3-98B93B38F503}" type="presOf" srcId="{28BC467B-9EAB-4C27-AE83-A91A28D61F93}" destId="{85D49BA4-C6F7-44F6-9955-46D2CD803CC4}" srcOrd="0" destOrd="0" presId="urn:microsoft.com/office/officeart/2005/8/layout/vProcess5"/>
    <dgm:cxn modelId="{CCCCA12D-38BC-429B-9AF8-0177362892AB}" type="presOf" srcId="{C388C9EA-4B31-44D2-8157-3FC21CF2ADEE}" destId="{869554B4-ECB2-403D-AEBC-FAA7B6FA8CC0}" srcOrd="0" destOrd="0" presId="urn:microsoft.com/office/officeart/2005/8/layout/vProcess5"/>
    <dgm:cxn modelId="{5664E037-4B4A-4A8C-B11B-E3BD3BFC057D}" srcId="{0F98F7E0-F50C-462B-9512-56AAAA8963BC}" destId="{CCF6AB8C-8493-493E-98DC-03040019D337}" srcOrd="2" destOrd="0" parTransId="{04611DE3-2EF7-47CB-824B-FC55839551EF}" sibTransId="{612F1AEC-6198-43A2-8B72-AAEBF76F5032}"/>
    <dgm:cxn modelId="{AB09EB3D-45FC-4BA7-8122-E536E6D97FC1}" srcId="{0F98F7E0-F50C-462B-9512-56AAAA8963BC}" destId="{C388C9EA-4B31-44D2-8157-3FC21CF2ADEE}" srcOrd="0" destOrd="0" parTransId="{52A67740-20A0-4410-8B0C-EEC428D8FF9E}" sibTransId="{CE4B0E3F-466F-4E5C-8149-C0EB0EF770BA}"/>
    <dgm:cxn modelId="{CE4C414A-B9F2-4592-BCF1-EFBE7530EC6D}" type="presOf" srcId="{C388C9EA-4B31-44D2-8157-3FC21CF2ADEE}" destId="{414CE562-1ED6-4EE0-A768-84C909BD1E1D}" srcOrd="1" destOrd="0" presId="urn:microsoft.com/office/officeart/2005/8/layout/vProcess5"/>
    <dgm:cxn modelId="{02B1726D-9A8D-45BF-AA82-997749136E3F}" srcId="{0F98F7E0-F50C-462B-9512-56AAAA8963BC}" destId="{63BA31DD-54EB-47F6-816A-071F7B2D0BD1}" srcOrd="1" destOrd="0" parTransId="{0E8114D7-6358-4BE9-B0DE-91E3511832C2}" sibTransId="{28BC467B-9EAB-4C27-AE83-A91A28D61F93}"/>
    <dgm:cxn modelId="{DAA6377B-BC61-457F-820D-509C06C52E42}" type="presOf" srcId="{63BA31DD-54EB-47F6-816A-071F7B2D0BD1}" destId="{1461E9CF-FE80-489F-8B04-3F31109484CE}" srcOrd="1" destOrd="0" presId="urn:microsoft.com/office/officeart/2005/8/layout/vProcess5"/>
    <dgm:cxn modelId="{24DA957B-B555-4BCD-AA2C-EDD59A258F41}" type="presOf" srcId="{CCF6AB8C-8493-493E-98DC-03040019D337}" destId="{160320A7-F7D1-4AF8-9687-CAFE0C633DF4}" srcOrd="1" destOrd="0" presId="urn:microsoft.com/office/officeart/2005/8/layout/vProcess5"/>
    <dgm:cxn modelId="{2924AA82-CCEB-4885-A0F3-F5EEBCE2C8F3}" type="presOf" srcId="{0F98F7E0-F50C-462B-9512-56AAAA8963BC}" destId="{4C029849-425F-4D00-91D0-A067861680EF}" srcOrd="0" destOrd="0" presId="urn:microsoft.com/office/officeart/2005/8/layout/vProcess5"/>
    <dgm:cxn modelId="{A05650A3-6F95-4DBF-A939-72DA754DE0DF}" type="presOf" srcId="{63BA31DD-54EB-47F6-816A-071F7B2D0BD1}" destId="{3D126529-1E88-42D2-B36A-6898AE8FF38D}" srcOrd="0" destOrd="0" presId="urn:microsoft.com/office/officeart/2005/8/layout/vProcess5"/>
    <dgm:cxn modelId="{027160FE-3A2D-448E-86AC-DF8D0D53B183}" type="presOf" srcId="{CE4B0E3F-466F-4E5C-8149-C0EB0EF770BA}" destId="{E7078049-E54A-483B-AEA8-8CAB472C29D3}" srcOrd="0" destOrd="0" presId="urn:microsoft.com/office/officeart/2005/8/layout/vProcess5"/>
    <dgm:cxn modelId="{7E83DDC6-B40F-40D1-8E0D-BFA40DAD837A}" type="presParOf" srcId="{4C029849-425F-4D00-91D0-A067861680EF}" destId="{9FB6E07E-31A8-4D32-ABFF-359442DE8040}" srcOrd="0" destOrd="0" presId="urn:microsoft.com/office/officeart/2005/8/layout/vProcess5"/>
    <dgm:cxn modelId="{8447C325-1043-4DA3-B5D3-AAEA8D17439F}" type="presParOf" srcId="{4C029849-425F-4D00-91D0-A067861680EF}" destId="{869554B4-ECB2-403D-AEBC-FAA7B6FA8CC0}" srcOrd="1" destOrd="0" presId="urn:microsoft.com/office/officeart/2005/8/layout/vProcess5"/>
    <dgm:cxn modelId="{FF8C7152-455E-409F-83BC-23F5BCBCABD3}" type="presParOf" srcId="{4C029849-425F-4D00-91D0-A067861680EF}" destId="{3D126529-1E88-42D2-B36A-6898AE8FF38D}" srcOrd="2" destOrd="0" presId="urn:microsoft.com/office/officeart/2005/8/layout/vProcess5"/>
    <dgm:cxn modelId="{F1A2A741-4575-44DA-B8C5-9539DEED3F96}" type="presParOf" srcId="{4C029849-425F-4D00-91D0-A067861680EF}" destId="{FBA6664D-8C74-4C56-BDF8-88701B8B05EA}" srcOrd="3" destOrd="0" presId="urn:microsoft.com/office/officeart/2005/8/layout/vProcess5"/>
    <dgm:cxn modelId="{9B3F0BB7-BF83-4D06-AF28-FB74878D0D17}" type="presParOf" srcId="{4C029849-425F-4D00-91D0-A067861680EF}" destId="{E7078049-E54A-483B-AEA8-8CAB472C29D3}" srcOrd="4" destOrd="0" presId="urn:microsoft.com/office/officeart/2005/8/layout/vProcess5"/>
    <dgm:cxn modelId="{1AC00964-518B-4BF7-9454-C2D6183B3394}" type="presParOf" srcId="{4C029849-425F-4D00-91D0-A067861680EF}" destId="{85D49BA4-C6F7-44F6-9955-46D2CD803CC4}" srcOrd="5" destOrd="0" presId="urn:microsoft.com/office/officeart/2005/8/layout/vProcess5"/>
    <dgm:cxn modelId="{A22C7F5B-A175-42FF-898A-D63DEDF7777E}" type="presParOf" srcId="{4C029849-425F-4D00-91D0-A067861680EF}" destId="{414CE562-1ED6-4EE0-A768-84C909BD1E1D}" srcOrd="6" destOrd="0" presId="urn:microsoft.com/office/officeart/2005/8/layout/vProcess5"/>
    <dgm:cxn modelId="{54CD3CF4-10E8-4F0A-98CE-7E531E4AE21F}" type="presParOf" srcId="{4C029849-425F-4D00-91D0-A067861680EF}" destId="{1461E9CF-FE80-489F-8B04-3F31109484CE}" srcOrd="7" destOrd="0" presId="urn:microsoft.com/office/officeart/2005/8/layout/vProcess5"/>
    <dgm:cxn modelId="{2B5BEBD8-B942-4950-BA09-E7B817E231F0}" type="presParOf" srcId="{4C029849-425F-4D00-91D0-A067861680EF}" destId="{160320A7-F7D1-4AF8-9687-CAFE0C633D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8F7E0-F50C-462B-9512-56AAAA8963B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388C9EA-4B31-44D2-8157-3FC21CF2ADEE}">
      <dgm:prSet phldrT="[Text]" custT="1"/>
      <dgm:spPr/>
      <dgm:t>
        <a:bodyPr/>
        <a:lstStyle/>
        <a:p>
          <a:r>
            <a:rPr lang="en-GB" sz="2500" dirty="0">
              <a:latin typeface="Comic Sans MS" pitchFamily="66" charset="0"/>
            </a:rPr>
            <a:t>The behavioural approach to psychopathology is </a:t>
          </a:r>
          <a:r>
            <a:rPr lang="en-GB" sz="3200" b="1" dirty="0">
              <a:latin typeface="Comic Sans MS" pitchFamily="66" charset="0"/>
            </a:rPr>
            <a:t>reductionist</a:t>
          </a:r>
          <a:r>
            <a:rPr lang="en-GB" sz="2500" b="1" dirty="0">
              <a:latin typeface="Comic Sans MS" pitchFamily="66" charset="0"/>
            </a:rPr>
            <a:t>.</a:t>
          </a:r>
        </a:p>
      </dgm:t>
    </dgm:pt>
    <dgm:pt modelId="{52A67740-20A0-4410-8B0C-EEC428D8FF9E}" type="parTrans" cxnId="{AB09EB3D-45FC-4BA7-8122-E536E6D97FC1}">
      <dgm:prSet/>
      <dgm:spPr/>
      <dgm:t>
        <a:bodyPr/>
        <a:lstStyle/>
        <a:p>
          <a:endParaRPr lang="en-GB"/>
        </a:p>
      </dgm:t>
    </dgm:pt>
    <dgm:pt modelId="{CE4B0E3F-466F-4E5C-8149-C0EB0EF770BA}" type="sibTrans" cxnId="{AB09EB3D-45FC-4BA7-8122-E536E6D97FC1}">
      <dgm:prSet/>
      <dgm:spPr/>
      <dgm:t>
        <a:bodyPr/>
        <a:lstStyle/>
        <a:p>
          <a:endParaRPr lang="en-GB"/>
        </a:p>
      </dgm:t>
    </dgm:pt>
    <dgm:pt modelId="{63BA31DD-54EB-47F6-816A-071F7B2D0BD1}">
      <dgm:prSet phldrT="[Text]" custT="1"/>
      <dgm:spPr/>
      <dgm:t>
        <a:bodyPr/>
        <a:lstStyle/>
        <a:p>
          <a:r>
            <a:rPr lang="en-GB" sz="2000" dirty="0">
              <a:latin typeface="Comic Sans MS" pitchFamily="66" charset="0"/>
            </a:rPr>
            <a:t>For example, it suggests that complex mental disorders are caused solely by our experience of </a:t>
          </a:r>
          <a:r>
            <a:rPr lang="en-GB" sz="2000" b="1" dirty="0">
              <a:latin typeface="Comic Sans MS" pitchFamily="66" charset="0"/>
            </a:rPr>
            <a:t>reward and punishment. </a:t>
          </a:r>
        </a:p>
      </dgm:t>
    </dgm:pt>
    <dgm:pt modelId="{0E8114D7-6358-4BE9-B0DE-91E3511832C2}" type="parTrans" cxnId="{02B1726D-9A8D-45BF-AA82-997749136E3F}">
      <dgm:prSet/>
      <dgm:spPr/>
      <dgm:t>
        <a:bodyPr/>
        <a:lstStyle/>
        <a:p>
          <a:endParaRPr lang="en-GB"/>
        </a:p>
      </dgm:t>
    </dgm:pt>
    <dgm:pt modelId="{28BC467B-9EAB-4C27-AE83-A91A28D61F93}" type="sibTrans" cxnId="{02B1726D-9A8D-45BF-AA82-997749136E3F}">
      <dgm:prSet/>
      <dgm:spPr/>
      <dgm:t>
        <a:bodyPr/>
        <a:lstStyle/>
        <a:p>
          <a:endParaRPr lang="en-GB"/>
        </a:p>
      </dgm:t>
    </dgm:pt>
    <dgm:pt modelId="{CCF6AB8C-8493-493E-98DC-03040019D337}">
      <dgm:prSet phldrT="[Text]" custT="1"/>
      <dgm:spPr/>
      <dgm:t>
        <a:bodyPr/>
        <a:lstStyle/>
        <a:p>
          <a:endParaRPr lang="en-GB" sz="1900" dirty="0">
            <a:latin typeface="Comic Sans MS" pitchFamily="66" charset="0"/>
          </a:endParaRPr>
        </a:p>
        <a:p>
          <a:r>
            <a:rPr lang="en-GB" sz="1800" dirty="0">
              <a:latin typeface="Comic Sans MS" pitchFamily="66" charset="0"/>
            </a:rPr>
            <a:t>This means that the approach </a:t>
          </a:r>
          <a:r>
            <a:rPr lang="en-GB" sz="1800" b="1" dirty="0">
              <a:latin typeface="Comic Sans MS" pitchFamily="66" charset="0"/>
            </a:rPr>
            <a:t>reduces complex behaviours down to its most basic elements or parts.</a:t>
          </a:r>
        </a:p>
        <a:p>
          <a:endParaRPr lang="en-GB" sz="1800" dirty="0">
            <a:latin typeface="Comic Sans MS" pitchFamily="66" charset="0"/>
          </a:endParaRPr>
        </a:p>
        <a:p>
          <a:r>
            <a:rPr lang="en-GB" sz="1800" b="1" dirty="0">
              <a:latin typeface="Comic Sans MS" pitchFamily="66" charset="0"/>
            </a:rPr>
            <a:t>This is problematic because </a:t>
          </a:r>
          <a:r>
            <a:rPr lang="en-GB" sz="1800" dirty="0">
              <a:latin typeface="Comic Sans MS" pitchFamily="66" charset="0"/>
            </a:rPr>
            <a:t>it </a:t>
          </a:r>
          <a:r>
            <a:rPr lang="en-GB" sz="1800" b="1" dirty="0">
              <a:latin typeface="Comic Sans MS" pitchFamily="66" charset="0"/>
            </a:rPr>
            <a:t>ignores the role of the biology, our experiences in childhood and the stressors within our lives</a:t>
          </a:r>
          <a:r>
            <a:rPr lang="en-GB" sz="1800" dirty="0">
              <a:latin typeface="Comic Sans MS" pitchFamily="66" charset="0"/>
            </a:rPr>
            <a:t> and, as a result, the behavioural approach to psychopathology may be too simplistic. </a:t>
          </a:r>
          <a:endParaRPr lang="en-GB" sz="1800" b="1" dirty="0">
            <a:latin typeface="Comic Sans MS" pitchFamily="66" charset="0"/>
          </a:endParaRPr>
        </a:p>
      </dgm:t>
    </dgm:pt>
    <dgm:pt modelId="{04611DE3-2EF7-47CB-824B-FC55839551EF}" type="parTrans" cxnId="{5664E037-4B4A-4A8C-B11B-E3BD3BFC057D}">
      <dgm:prSet/>
      <dgm:spPr/>
      <dgm:t>
        <a:bodyPr/>
        <a:lstStyle/>
        <a:p>
          <a:endParaRPr lang="en-GB"/>
        </a:p>
      </dgm:t>
    </dgm:pt>
    <dgm:pt modelId="{612F1AEC-6198-43A2-8B72-AAEBF76F5032}" type="sibTrans" cxnId="{5664E037-4B4A-4A8C-B11B-E3BD3BFC057D}">
      <dgm:prSet/>
      <dgm:spPr/>
      <dgm:t>
        <a:bodyPr/>
        <a:lstStyle/>
        <a:p>
          <a:endParaRPr lang="en-GB"/>
        </a:p>
      </dgm:t>
    </dgm:pt>
    <dgm:pt modelId="{4C029849-425F-4D00-91D0-A067861680EF}" type="pres">
      <dgm:prSet presAssocID="{0F98F7E0-F50C-462B-9512-56AAAA8963BC}" presName="outerComposite" presStyleCnt="0">
        <dgm:presLayoutVars>
          <dgm:chMax val="5"/>
          <dgm:dir/>
          <dgm:resizeHandles val="exact"/>
        </dgm:presLayoutVars>
      </dgm:prSet>
      <dgm:spPr/>
    </dgm:pt>
    <dgm:pt modelId="{9FB6E07E-31A8-4D32-ABFF-359442DE8040}" type="pres">
      <dgm:prSet presAssocID="{0F98F7E0-F50C-462B-9512-56AAAA8963BC}" presName="dummyMaxCanvas" presStyleCnt="0">
        <dgm:presLayoutVars/>
      </dgm:prSet>
      <dgm:spPr/>
    </dgm:pt>
    <dgm:pt modelId="{869554B4-ECB2-403D-AEBC-FAA7B6FA8CC0}" type="pres">
      <dgm:prSet presAssocID="{0F98F7E0-F50C-462B-9512-56AAAA8963BC}" presName="ThreeNodes_1" presStyleLbl="node1" presStyleIdx="0" presStyleCnt="3" custLinFactNeighborX="3439" custLinFactNeighborY="-622">
        <dgm:presLayoutVars>
          <dgm:bulletEnabled val="1"/>
        </dgm:presLayoutVars>
      </dgm:prSet>
      <dgm:spPr/>
    </dgm:pt>
    <dgm:pt modelId="{3D126529-1E88-42D2-B36A-6898AE8FF38D}" type="pres">
      <dgm:prSet presAssocID="{0F98F7E0-F50C-462B-9512-56AAAA8963BC}" presName="ThreeNodes_2" presStyleLbl="node1" presStyleIdx="1" presStyleCnt="3" custScaleX="117009" custScaleY="70504" custLinFactNeighborX="4093" custLinFactNeighborY="-24727">
        <dgm:presLayoutVars>
          <dgm:bulletEnabled val="1"/>
        </dgm:presLayoutVars>
      </dgm:prSet>
      <dgm:spPr/>
    </dgm:pt>
    <dgm:pt modelId="{FBA6664D-8C74-4C56-BDF8-88701B8B05EA}" type="pres">
      <dgm:prSet presAssocID="{0F98F7E0-F50C-462B-9512-56AAAA8963BC}" presName="ThreeNodes_3" presStyleLbl="node1" presStyleIdx="2" presStyleCnt="3" custScaleX="117647" custScaleY="190824" custLinFactNeighborX="-3440" custLinFactNeighborY="-6583">
        <dgm:presLayoutVars>
          <dgm:bulletEnabled val="1"/>
        </dgm:presLayoutVars>
      </dgm:prSet>
      <dgm:spPr/>
    </dgm:pt>
    <dgm:pt modelId="{E7078049-E54A-483B-AEA8-8CAB472C29D3}" type="pres">
      <dgm:prSet presAssocID="{0F98F7E0-F50C-462B-9512-56AAAA8963BC}" presName="ThreeConn_1-2" presStyleLbl="fgAccFollowNode1" presStyleIdx="0" presStyleCnt="2" custLinFactNeighborX="10725" custLinFactNeighborY="-2777">
        <dgm:presLayoutVars>
          <dgm:bulletEnabled val="1"/>
        </dgm:presLayoutVars>
      </dgm:prSet>
      <dgm:spPr/>
    </dgm:pt>
    <dgm:pt modelId="{85D49BA4-C6F7-44F6-9955-46D2CD803CC4}" type="pres">
      <dgm:prSet presAssocID="{0F98F7E0-F50C-462B-9512-56AAAA8963BC}" presName="ThreeConn_2-3" presStyleLbl="fgAccFollowNode1" presStyleIdx="1" presStyleCnt="2" custLinFactNeighborX="49306" custLinFactNeighborY="-30503">
        <dgm:presLayoutVars>
          <dgm:bulletEnabled val="1"/>
        </dgm:presLayoutVars>
      </dgm:prSet>
      <dgm:spPr/>
    </dgm:pt>
    <dgm:pt modelId="{414CE562-1ED6-4EE0-A768-84C909BD1E1D}" type="pres">
      <dgm:prSet presAssocID="{0F98F7E0-F50C-462B-9512-56AAAA8963BC}" presName="ThreeNodes_1_text" presStyleLbl="node1" presStyleIdx="2" presStyleCnt="3">
        <dgm:presLayoutVars>
          <dgm:bulletEnabled val="1"/>
        </dgm:presLayoutVars>
      </dgm:prSet>
      <dgm:spPr/>
    </dgm:pt>
    <dgm:pt modelId="{1461E9CF-FE80-489F-8B04-3F31109484CE}" type="pres">
      <dgm:prSet presAssocID="{0F98F7E0-F50C-462B-9512-56AAAA8963BC}" presName="ThreeNodes_2_text" presStyleLbl="node1" presStyleIdx="2" presStyleCnt="3">
        <dgm:presLayoutVars>
          <dgm:bulletEnabled val="1"/>
        </dgm:presLayoutVars>
      </dgm:prSet>
      <dgm:spPr/>
    </dgm:pt>
    <dgm:pt modelId="{160320A7-F7D1-4AF8-9687-CAFE0C633DF4}" type="pres">
      <dgm:prSet presAssocID="{0F98F7E0-F50C-462B-9512-56AAAA8963B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CF3E227-CEB0-4CEC-9242-43AA2D32C6E5}" type="presOf" srcId="{0F98F7E0-F50C-462B-9512-56AAAA8963BC}" destId="{4C029849-425F-4D00-91D0-A067861680EF}" srcOrd="0" destOrd="0" presId="urn:microsoft.com/office/officeart/2005/8/layout/vProcess5"/>
    <dgm:cxn modelId="{5664E037-4B4A-4A8C-B11B-E3BD3BFC057D}" srcId="{0F98F7E0-F50C-462B-9512-56AAAA8963BC}" destId="{CCF6AB8C-8493-493E-98DC-03040019D337}" srcOrd="2" destOrd="0" parTransId="{04611DE3-2EF7-47CB-824B-FC55839551EF}" sibTransId="{612F1AEC-6198-43A2-8B72-AAEBF76F5032}"/>
    <dgm:cxn modelId="{AB09EB3D-45FC-4BA7-8122-E536E6D97FC1}" srcId="{0F98F7E0-F50C-462B-9512-56AAAA8963BC}" destId="{C388C9EA-4B31-44D2-8157-3FC21CF2ADEE}" srcOrd="0" destOrd="0" parTransId="{52A67740-20A0-4410-8B0C-EEC428D8FF9E}" sibTransId="{CE4B0E3F-466F-4E5C-8149-C0EB0EF770BA}"/>
    <dgm:cxn modelId="{9F013461-770E-447A-B45F-6AC17AA42244}" type="presOf" srcId="{C388C9EA-4B31-44D2-8157-3FC21CF2ADEE}" destId="{414CE562-1ED6-4EE0-A768-84C909BD1E1D}" srcOrd="1" destOrd="0" presId="urn:microsoft.com/office/officeart/2005/8/layout/vProcess5"/>
    <dgm:cxn modelId="{D38A8D67-931B-4743-B985-ABE03989B70F}" type="presOf" srcId="{C388C9EA-4B31-44D2-8157-3FC21CF2ADEE}" destId="{869554B4-ECB2-403D-AEBC-FAA7B6FA8CC0}" srcOrd="0" destOrd="0" presId="urn:microsoft.com/office/officeart/2005/8/layout/vProcess5"/>
    <dgm:cxn modelId="{02B1726D-9A8D-45BF-AA82-997749136E3F}" srcId="{0F98F7E0-F50C-462B-9512-56AAAA8963BC}" destId="{63BA31DD-54EB-47F6-816A-071F7B2D0BD1}" srcOrd="1" destOrd="0" parTransId="{0E8114D7-6358-4BE9-B0DE-91E3511832C2}" sibTransId="{28BC467B-9EAB-4C27-AE83-A91A28D61F93}"/>
    <dgm:cxn modelId="{F737427B-16E5-4729-AD3E-A8D123A076F0}" type="presOf" srcId="{63BA31DD-54EB-47F6-816A-071F7B2D0BD1}" destId="{3D126529-1E88-42D2-B36A-6898AE8FF38D}" srcOrd="0" destOrd="0" presId="urn:microsoft.com/office/officeart/2005/8/layout/vProcess5"/>
    <dgm:cxn modelId="{4BF5527E-771B-46EB-8198-B4840691313D}" type="presOf" srcId="{CE4B0E3F-466F-4E5C-8149-C0EB0EF770BA}" destId="{E7078049-E54A-483B-AEA8-8CAB472C29D3}" srcOrd="0" destOrd="0" presId="urn:microsoft.com/office/officeart/2005/8/layout/vProcess5"/>
    <dgm:cxn modelId="{DB50ABA3-51E6-4989-80CF-4813BC4DD2A0}" type="presOf" srcId="{63BA31DD-54EB-47F6-816A-071F7B2D0BD1}" destId="{1461E9CF-FE80-489F-8B04-3F31109484CE}" srcOrd="1" destOrd="0" presId="urn:microsoft.com/office/officeart/2005/8/layout/vProcess5"/>
    <dgm:cxn modelId="{69C86CE9-3951-4483-9087-C44061B00E26}" type="presOf" srcId="{CCF6AB8C-8493-493E-98DC-03040019D337}" destId="{160320A7-F7D1-4AF8-9687-CAFE0C633DF4}" srcOrd="1" destOrd="0" presId="urn:microsoft.com/office/officeart/2005/8/layout/vProcess5"/>
    <dgm:cxn modelId="{42109AED-D933-40EE-B409-F50D42EF04B9}" type="presOf" srcId="{28BC467B-9EAB-4C27-AE83-A91A28D61F93}" destId="{85D49BA4-C6F7-44F6-9955-46D2CD803CC4}" srcOrd="0" destOrd="0" presId="urn:microsoft.com/office/officeart/2005/8/layout/vProcess5"/>
    <dgm:cxn modelId="{DA2310F2-1C26-43D4-859E-C1250931CE9A}" type="presOf" srcId="{CCF6AB8C-8493-493E-98DC-03040019D337}" destId="{FBA6664D-8C74-4C56-BDF8-88701B8B05EA}" srcOrd="0" destOrd="0" presId="urn:microsoft.com/office/officeart/2005/8/layout/vProcess5"/>
    <dgm:cxn modelId="{1DDD3E6C-3504-4655-8205-F2B2E535A1B6}" type="presParOf" srcId="{4C029849-425F-4D00-91D0-A067861680EF}" destId="{9FB6E07E-31A8-4D32-ABFF-359442DE8040}" srcOrd="0" destOrd="0" presId="urn:microsoft.com/office/officeart/2005/8/layout/vProcess5"/>
    <dgm:cxn modelId="{D4EEAF9A-0E5D-4DB1-AAE7-2908A7A216DE}" type="presParOf" srcId="{4C029849-425F-4D00-91D0-A067861680EF}" destId="{869554B4-ECB2-403D-AEBC-FAA7B6FA8CC0}" srcOrd="1" destOrd="0" presId="urn:microsoft.com/office/officeart/2005/8/layout/vProcess5"/>
    <dgm:cxn modelId="{E8FAECBA-BCEC-427D-A22A-1E7137800EFE}" type="presParOf" srcId="{4C029849-425F-4D00-91D0-A067861680EF}" destId="{3D126529-1E88-42D2-B36A-6898AE8FF38D}" srcOrd="2" destOrd="0" presId="urn:microsoft.com/office/officeart/2005/8/layout/vProcess5"/>
    <dgm:cxn modelId="{E43F9414-62BF-4719-94BC-6AF67062DFF3}" type="presParOf" srcId="{4C029849-425F-4D00-91D0-A067861680EF}" destId="{FBA6664D-8C74-4C56-BDF8-88701B8B05EA}" srcOrd="3" destOrd="0" presId="urn:microsoft.com/office/officeart/2005/8/layout/vProcess5"/>
    <dgm:cxn modelId="{397BD678-23C3-412F-98F3-09CC019AD8C3}" type="presParOf" srcId="{4C029849-425F-4D00-91D0-A067861680EF}" destId="{E7078049-E54A-483B-AEA8-8CAB472C29D3}" srcOrd="4" destOrd="0" presId="urn:microsoft.com/office/officeart/2005/8/layout/vProcess5"/>
    <dgm:cxn modelId="{77AA1A8C-9B86-4D34-BE8A-C44386FDC137}" type="presParOf" srcId="{4C029849-425F-4D00-91D0-A067861680EF}" destId="{85D49BA4-C6F7-44F6-9955-46D2CD803CC4}" srcOrd="5" destOrd="0" presId="urn:microsoft.com/office/officeart/2005/8/layout/vProcess5"/>
    <dgm:cxn modelId="{C6851661-07D0-4CAC-944D-64E8BCB0F365}" type="presParOf" srcId="{4C029849-425F-4D00-91D0-A067861680EF}" destId="{414CE562-1ED6-4EE0-A768-84C909BD1E1D}" srcOrd="6" destOrd="0" presId="urn:microsoft.com/office/officeart/2005/8/layout/vProcess5"/>
    <dgm:cxn modelId="{36723FCE-742C-4514-8191-07B52C2C25AC}" type="presParOf" srcId="{4C029849-425F-4D00-91D0-A067861680EF}" destId="{1461E9CF-FE80-489F-8B04-3F31109484CE}" srcOrd="7" destOrd="0" presId="urn:microsoft.com/office/officeart/2005/8/layout/vProcess5"/>
    <dgm:cxn modelId="{CC1C339D-BC3A-4378-9FDE-08045166BB38}" type="presParOf" srcId="{4C029849-425F-4D00-91D0-A067861680EF}" destId="{160320A7-F7D1-4AF8-9687-CAFE0C633DF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F09926-CDA4-4A73-B553-CC2D36B14BF1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D002B13-6299-4F3A-89C5-28BF47E2EC3B}">
      <dgm:prSet phldrT="[Text]"/>
      <dgm:spPr/>
      <dgm:t>
        <a:bodyPr/>
        <a:lstStyle/>
        <a:p>
          <a:r>
            <a:rPr lang="en-GB" b="1" dirty="0">
              <a:latin typeface="Comic Sans MS" pitchFamily="66" charset="0"/>
            </a:rPr>
            <a:t>Deep muscle relaxation training </a:t>
          </a:r>
        </a:p>
      </dgm:t>
    </dgm:pt>
    <dgm:pt modelId="{8B2E1CA6-4EF4-4876-8D6B-95A037012FD6}" type="parTrans" cxnId="{32805F1D-CDB9-413E-B19E-5D3A8553724D}">
      <dgm:prSet/>
      <dgm:spPr/>
      <dgm:t>
        <a:bodyPr/>
        <a:lstStyle/>
        <a:p>
          <a:endParaRPr lang="en-GB"/>
        </a:p>
      </dgm:t>
    </dgm:pt>
    <dgm:pt modelId="{6DFAC895-01D3-45F8-9FBA-5DB7394C1357}" type="sibTrans" cxnId="{32805F1D-CDB9-413E-B19E-5D3A8553724D}">
      <dgm:prSet/>
      <dgm:spPr/>
      <dgm:t>
        <a:bodyPr/>
        <a:lstStyle/>
        <a:p>
          <a:endParaRPr lang="en-GB"/>
        </a:p>
      </dgm:t>
    </dgm:pt>
    <dgm:pt modelId="{F6A9D4B3-CB86-4ECE-A206-E0A0A92C570B}">
      <dgm:prSet phldrT="[Text]"/>
      <dgm:spPr/>
      <dgm:t>
        <a:bodyPr/>
        <a:lstStyle/>
        <a:p>
          <a:r>
            <a:rPr lang="en-GB" b="1" dirty="0">
              <a:latin typeface="Comic Sans MS" pitchFamily="66" charset="0"/>
            </a:rPr>
            <a:t>Construct a hierarchy</a:t>
          </a:r>
        </a:p>
      </dgm:t>
    </dgm:pt>
    <dgm:pt modelId="{1EEE9F1F-6DD7-47C5-87AF-726FBEE96969}" type="parTrans" cxnId="{C9CBC907-C1CA-49E2-A8A6-93426C87552A}">
      <dgm:prSet/>
      <dgm:spPr/>
      <dgm:t>
        <a:bodyPr/>
        <a:lstStyle/>
        <a:p>
          <a:endParaRPr lang="en-GB"/>
        </a:p>
      </dgm:t>
    </dgm:pt>
    <dgm:pt modelId="{D106C770-2C0D-448D-B153-28AE10538C48}" type="sibTrans" cxnId="{C9CBC907-C1CA-49E2-A8A6-93426C87552A}">
      <dgm:prSet/>
      <dgm:spPr/>
      <dgm:t>
        <a:bodyPr/>
        <a:lstStyle/>
        <a:p>
          <a:endParaRPr lang="en-GB"/>
        </a:p>
      </dgm:t>
    </dgm:pt>
    <dgm:pt modelId="{656D6034-6F73-477C-8B67-BBE3E3559FB1}">
      <dgm:prSet phldrT="[Text]"/>
      <dgm:spPr/>
      <dgm:t>
        <a:bodyPr/>
        <a:lstStyle/>
        <a:p>
          <a:r>
            <a:rPr lang="en-GB" b="1" dirty="0">
              <a:latin typeface="Comic Sans MS" pitchFamily="66" charset="0"/>
            </a:rPr>
            <a:t>Start at the bottom of hierarchy and work upwards</a:t>
          </a:r>
        </a:p>
      </dgm:t>
    </dgm:pt>
    <dgm:pt modelId="{F3438BF0-B627-404F-94EA-06D246849A99}" type="parTrans" cxnId="{70C85B30-CE80-4929-BD88-C41D39A746C4}">
      <dgm:prSet/>
      <dgm:spPr/>
      <dgm:t>
        <a:bodyPr/>
        <a:lstStyle/>
        <a:p>
          <a:endParaRPr lang="en-GB"/>
        </a:p>
      </dgm:t>
    </dgm:pt>
    <dgm:pt modelId="{E8CE5EF4-F108-4948-9CDD-F3B9DA2F81FE}" type="sibTrans" cxnId="{70C85B30-CE80-4929-BD88-C41D39A746C4}">
      <dgm:prSet/>
      <dgm:spPr/>
      <dgm:t>
        <a:bodyPr/>
        <a:lstStyle/>
        <a:p>
          <a:endParaRPr lang="en-GB"/>
        </a:p>
      </dgm:t>
    </dgm:pt>
    <dgm:pt modelId="{EFBC2095-06B9-4487-95AD-978DBA1E7FC1}">
      <dgm:prSet phldrT="[Text]"/>
      <dgm:spPr/>
      <dgm:t>
        <a:bodyPr/>
        <a:lstStyle/>
        <a:p>
          <a:r>
            <a:rPr lang="en-GB" b="1" dirty="0">
              <a:latin typeface="Comic Sans MS" pitchFamily="66" charset="0"/>
            </a:rPr>
            <a:t>If the patients feels anxiety, image is stopped and relaxed status is regained</a:t>
          </a:r>
        </a:p>
      </dgm:t>
    </dgm:pt>
    <dgm:pt modelId="{8FB87765-11AE-4246-9449-F87EA326B739}" type="parTrans" cxnId="{DB77B0C2-3E15-4F23-BC33-E041A105DE83}">
      <dgm:prSet/>
      <dgm:spPr/>
      <dgm:t>
        <a:bodyPr/>
        <a:lstStyle/>
        <a:p>
          <a:endParaRPr lang="en-GB"/>
        </a:p>
      </dgm:t>
    </dgm:pt>
    <dgm:pt modelId="{8C5C3F2A-EFF4-43F7-B4F2-887817F3E153}" type="sibTrans" cxnId="{DB77B0C2-3E15-4F23-BC33-E041A105DE83}">
      <dgm:prSet/>
      <dgm:spPr/>
      <dgm:t>
        <a:bodyPr/>
        <a:lstStyle/>
        <a:p>
          <a:endParaRPr lang="en-GB"/>
        </a:p>
      </dgm:t>
    </dgm:pt>
    <dgm:pt modelId="{0978E779-35C6-49AB-8953-D8B19F0F48FD}" type="pres">
      <dgm:prSet presAssocID="{54F09926-CDA4-4A73-B553-CC2D36B14BF1}" presName="cycle" presStyleCnt="0">
        <dgm:presLayoutVars>
          <dgm:dir/>
          <dgm:resizeHandles val="exact"/>
        </dgm:presLayoutVars>
      </dgm:prSet>
      <dgm:spPr/>
    </dgm:pt>
    <dgm:pt modelId="{080046BB-81F4-440F-9A48-3AB3C584B2B7}" type="pres">
      <dgm:prSet presAssocID="{BD002B13-6299-4F3A-89C5-28BF47E2EC3B}" presName="node" presStyleLbl="node1" presStyleIdx="0" presStyleCnt="4" custScaleX="109487" custScaleY="137705" custRadScaleRad="88591" custRadScaleInc="4230">
        <dgm:presLayoutVars>
          <dgm:bulletEnabled val="1"/>
        </dgm:presLayoutVars>
      </dgm:prSet>
      <dgm:spPr/>
    </dgm:pt>
    <dgm:pt modelId="{4DED6DB5-8C49-4DAD-8EE4-D0ACDA39A4A3}" type="pres">
      <dgm:prSet presAssocID="{BD002B13-6299-4F3A-89C5-28BF47E2EC3B}" presName="spNode" presStyleCnt="0"/>
      <dgm:spPr/>
    </dgm:pt>
    <dgm:pt modelId="{34B7EE6B-D845-40F9-91C0-5C8CB091DB24}" type="pres">
      <dgm:prSet presAssocID="{6DFAC895-01D3-45F8-9FBA-5DB7394C1357}" presName="sibTrans" presStyleLbl="sibTrans1D1" presStyleIdx="0" presStyleCnt="4"/>
      <dgm:spPr/>
    </dgm:pt>
    <dgm:pt modelId="{79BA5AD6-A66D-4922-99F4-191911DCEC42}" type="pres">
      <dgm:prSet presAssocID="{F6A9D4B3-CB86-4ECE-A206-E0A0A92C570B}" presName="node" presStyleLbl="node1" presStyleIdx="1" presStyleCnt="4" custScaleX="103275" custScaleY="144965">
        <dgm:presLayoutVars>
          <dgm:bulletEnabled val="1"/>
        </dgm:presLayoutVars>
      </dgm:prSet>
      <dgm:spPr/>
    </dgm:pt>
    <dgm:pt modelId="{C97EA994-5E27-4DCD-A611-A22F685B990A}" type="pres">
      <dgm:prSet presAssocID="{F6A9D4B3-CB86-4ECE-A206-E0A0A92C570B}" presName="spNode" presStyleCnt="0"/>
      <dgm:spPr/>
    </dgm:pt>
    <dgm:pt modelId="{F8D35DC0-5295-46B8-AB03-4715C35C84D9}" type="pres">
      <dgm:prSet presAssocID="{D106C770-2C0D-448D-B153-28AE10538C48}" presName="sibTrans" presStyleLbl="sibTrans1D1" presStyleIdx="1" presStyleCnt="4"/>
      <dgm:spPr/>
    </dgm:pt>
    <dgm:pt modelId="{DBF5A169-EEB3-47D8-B5F9-E1CEB697573F}" type="pres">
      <dgm:prSet presAssocID="{656D6034-6F73-477C-8B67-BBE3E3559FB1}" presName="node" presStyleLbl="node1" presStyleIdx="2" presStyleCnt="4" custScaleX="111125" custScaleY="138059" custRadScaleRad="87887" custRadScaleInc="9716">
        <dgm:presLayoutVars>
          <dgm:bulletEnabled val="1"/>
        </dgm:presLayoutVars>
      </dgm:prSet>
      <dgm:spPr/>
    </dgm:pt>
    <dgm:pt modelId="{6AF779A9-33DB-41E0-9E84-750A3ECA98DF}" type="pres">
      <dgm:prSet presAssocID="{656D6034-6F73-477C-8B67-BBE3E3559FB1}" presName="spNode" presStyleCnt="0"/>
      <dgm:spPr/>
    </dgm:pt>
    <dgm:pt modelId="{4B08C590-52EB-481F-BDE5-DF55933B9C7C}" type="pres">
      <dgm:prSet presAssocID="{E8CE5EF4-F108-4948-9CDD-F3B9DA2F81FE}" presName="sibTrans" presStyleLbl="sibTrans1D1" presStyleIdx="2" presStyleCnt="4"/>
      <dgm:spPr/>
    </dgm:pt>
    <dgm:pt modelId="{8B4E41ED-4B92-4257-9036-99423DCBBB41}" type="pres">
      <dgm:prSet presAssocID="{EFBC2095-06B9-4487-95AD-978DBA1E7FC1}" presName="node" presStyleLbl="node1" presStyleIdx="3" presStyleCnt="4" custScaleX="129973" custScaleY="140215">
        <dgm:presLayoutVars>
          <dgm:bulletEnabled val="1"/>
        </dgm:presLayoutVars>
      </dgm:prSet>
      <dgm:spPr/>
    </dgm:pt>
    <dgm:pt modelId="{8BBA4129-368D-4326-A1F7-BC72BCB812B5}" type="pres">
      <dgm:prSet presAssocID="{EFBC2095-06B9-4487-95AD-978DBA1E7FC1}" presName="spNode" presStyleCnt="0"/>
      <dgm:spPr/>
    </dgm:pt>
    <dgm:pt modelId="{F6B885BD-0F43-4AB9-A885-9E4811F40F8C}" type="pres">
      <dgm:prSet presAssocID="{8C5C3F2A-EFF4-43F7-B4F2-887817F3E153}" presName="sibTrans" presStyleLbl="sibTrans1D1" presStyleIdx="3" presStyleCnt="4"/>
      <dgm:spPr/>
    </dgm:pt>
  </dgm:ptLst>
  <dgm:cxnLst>
    <dgm:cxn modelId="{C9CBC907-C1CA-49E2-A8A6-93426C87552A}" srcId="{54F09926-CDA4-4A73-B553-CC2D36B14BF1}" destId="{F6A9D4B3-CB86-4ECE-A206-E0A0A92C570B}" srcOrd="1" destOrd="0" parTransId="{1EEE9F1F-6DD7-47C5-87AF-726FBEE96969}" sibTransId="{D106C770-2C0D-448D-B153-28AE10538C48}"/>
    <dgm:cxn modelId="{32805F1D-CDB9-413E-B19E-5D3A8553724D}" srcId="{54F09926-CDA4-4A73-B553-CC2D36B14BF1}" destId="{BD002B13-6299-4F3A-89C5-28BF47E2EC3B}" srcOrd="0" destOrd="0" parTransId="{8B2E1CA6-4EF4-4876-8D6B-95A037012FD6}" sibTransId="{6DFAC895-01D3-45F8-9FBA-5DB7394C1357}"/>
    <dgm:cxn modelId="{70C85B30-CE80-4929-BD88-C41D39A746C4}" srcId="{54F09926-CDA4-4A73-B553-CC2D36B14BF1}" destId="{656D6034-6F73-477C-8B67-BBE3E3559FB1}" srcOrd="2" destOrd="0" parTransId="{F3438BF0-B627-404F-94EA-06D246849A99}" sibTransId="{E8CE5EF4-F108-4948-9CDD-F3B9DA2F81FE}"/>
    <dgm:cxn modelId="{4968AB39-52BA-42EC-9714-DE64271B6770}" type="presOf" srcId="{EFBC2095-06B9-4487-95AD-978DBA1E7FC1}" destId="{8B4E41ED-4B92-4257-9036-99423DCBBB41}" srcOrd="0" destOrd="0" presId="urn:microsoft.com/office/officeart/2005/8/layout/cycle6"/>
    <dgm:cxn modelId="{94CC755D-52CE-41B3-B4E9-C483B6E88D73}" type="presOf" srcId="{BD002B13-6299-4F3A-89C5-28BF47E2EC3B}" destId="{080046BB-81F4-440F-9A48-3AB3C584B2B7}" srcOrd="0" destOrd="0" presId="urn:microsoft.com/office/officeart/2005/8/layout/cycle6"/>
    <dgm:cxn modelId="{F1FDA258-4B89-4CDE-8922-A5CC8FD65CE4}" type="presOf" srcId="{8C5C3F2A-EFF4-43F7-B4F2-887817F3E153}" destId="{F6B885BD-0F43-4AB9-A885-9E4811F40F8C}" srcOrd="0" destOrd="0" presId="urn:microsoft.com/office/officeart/2005/8/layout/cycle6"/>
    <dgm:cxn modelId="{0172D8A8-EB9A-4F10-A9EE-F4F95049A6B6}" type="presOf" srcId="{656D6034-6F73-477C-8B67-BBE3E3559FB1}" destId="{DBF5A169-EEB3-47D8-B5F9-E1CEB697573F}" srcOrd="0" destOrd="0" presId="urn:microsoft.com/office/officeart/2005/8/layout/cycle6"/>
    <dgm:cxn modelId="{78A473AA-3A5A-44CC-9A1C-2FD9D8F4660C}" type="presOf" srcId="{D106C770-2C0D-448D-B153-28AE10538C48}" destId="{F8D35DC0-5295-46B8-AB03-4715C35C84D9}" srcOrd="0" destOrd="0" presId="urn:microsoft.com/office/officeart/2005/8/layout/cycle6"/>
    <dgm:cxn modelId="{66D0D8BD-C480-4C10-939D-BF151F4AAEDA}" type="presOf" srcId="{54F09926-CDA4-4A73-B553-CC2D36B14BF1}" destId="{0978E779-35C6-49AB-8953-D8B19F0F48FD}" srcOrd="0" destOrd="0" presId="urn:microsoft.com/office/officeart/2005/8/layout/cycle6"/>
    <dgm:cxn modelId="{DB77B0C2-3E15-4F23-BC33-E041A105DE83}" srcId="{54F09926-CDA4-4A73-B553-CC2D36B14BF1}" destId="{EFBC2095-06B9-4487-95AD-978DBA1E7FC1}" srcOrd="3" destOrd="0" parTransId="{8FB87765-11AE-4246-9449-F87EA326B739}" sibTransId="{8C5C3F2A-EFF4-43F7-B4F2-887817F3E153}"/>
    <dgm:cxn modelId="{EA1CDBCB-1C63-4920-B1CA-30B82DF01E4F}" type="presOf" srcId="{6DFAC895-01D3-45F8-9FBA-5DB7394C1357}" destId="{34B7EE6B-D845-40F9-91C0-5C8CB091DB24}" srcOrd="0" destOrd="0" presId="urn:microsoft.com/office/officeart/2005/8/layout/cycle6"/>
    <dgm:cxn modelId="{15A56CCC-A2B0-4243-857E-529B9CB89394}" type="presOf" srcId="{F6A9D4B3-CB86-4ECE-A206-E0A0A92C570B}" destId="{79BA5AD6-A66D-4922-99F4-191911DCEC42}" srcOrd="0" destOrd="0" presId="urn:microsoft.com/office/officeart/2005/8/layout/cycle6"/>
    <dgm:cxn modelId="{9345DED1-73AC-4D8C-AD6D-87E062432850}" type="presOf" srcId="{E8CE5EF4-F108-4948-9CDD-F3B9DA2F81FE}" destId="{4B08C590-52EB-481F-BDE5-DF55933B9C7C}" srcOrd="0" destOrd="0" presId="urn:microsoft.com/office/officeart/2005/8/layout/cycle6"/>
    <dgm:cxn modelId="{A9FD7BFE-1907-495B-A7FD-512B4E70FBA0}" type="presParOf" srcId="{0978E779-35C6-49AB-8953-D8B19F0F48FD}" destId="{080046BB-81F4-440F-9A48-3AB3C584B2B7}" srcOrd="0" destOrd="0" presId="urn:microsoft.com/office/officeart/2005/8/layout/cycle6"/>
    <dgm:cxn modelId="{C09D1694-FE62-490A-A07F-EF57EE1351C5}" type="presParOf" srcId="{0978E779-35C6-49AB-8953-D8B19F0F48FD}" destId="{4DED6DB5-8C49-4DAD-8EE4-D0ACDA39A4A3}" srcOrd="1" destOrd="0" presId="urn:microsoft.com/office/officeart/2005/8/layout/cycle6"/>
    <dgm:cxn modelId="{97F585D5-96EC-4101-A4E6-0CD4083531D4}" type="presParOf" srcId="{0978E779-35C6-49AB-8953-D8B19F0F48FD}" destId="{34B7EE6B-D845-40F9-91C0-5C8CB091DB24}" srcOrd="2" destOrd="0" presId="urn:microsoft.com/office/officeart/2005/8/layout/cycle6"/>
    <dgm:cxn modelId="{137880EB-E849-45FD-B40A-A70BD7C9738D}" type="presParOf" srcId="{0978E779-35C6-49AB-8953-D8B19F0F48FD}" destId="{79BA5AD6-A66D-4922-99F4-191911DCEC42}" srcOrd="3" destOrd="0" presId="urn:microsoft.com/office/officeart/2005/8/layout/cycle6"/>
    <dgm:cxn modelId="{97D126E5-9A2C-48EF-BFC0-AFE021D7A6B5}" type="presParOf" srcId="{0978E779-35C6-49AB-8953-D8B19F0F48FD}" destId="{C97EA994-5E27-4DCD-A611-A22F685B990A}" srcOrd="4" destOrd="0" presId="urn:microsoft.com/office/officeart/2005/8/layout/cycle6"/>
    <dgm:cxn modelId="{1DF32CC8-1D36-4BB2-893E-133B0D8BFBA9}" type="presParOf" srcId="{0978E779-35C6-49AB-8953-D8B19F0F48FD}" destId="{F8D35DC0-5295-46B8-AB03-4715C35C84D9}" srcOrd="5" destOrd="0" presId="urn:microsoft.com/office/officeart/2005/8/layout/cycle6"/>
    <dgm:cxn modelId="{40B465DF-F190-4CEE-9F0A-BDEBB12F13C2}" type="presParOf" srcId="{0978E779-35C6-49AB-8953-D8B19F0F48FD}" destId="{DBF5A169-EEB3-47D8-B5F9-E1CEB697573F}" srcOrd="6" destOrd="0" presId="urn:microsoft.com/office/officeart/2005/8/layout/cycle6"/>
    <dgm:cxn modelId="{8BBCE57E-C93F-4D93-877C-A9030244B0AB}" type="presParOf" srcId="{0978E779-35C6-49AB-8953-D8B19F0F48FD}" destId="{6AF779A9-33DB-41E0-9E84-750A3ECA98DF}" srcOrd="7" destOrd="0" presId="urn:microsoft.com/office/officeart/2005/8/layout/cycle6"/>
    <dgm:cxn modelId="{7F7E42CD-2C98-4675-BC5C-06629DE01C32}" type="presParOf" srcId="{0978E779-35C6-49AB-8953-D8B19F0F48FD}" destId="{4B08C590-52EB-481F-BDE5-DF55933B9C7C}" srcOrd="8" destOrd="0" presId="urn:microsoft.com/office/officeart/2005/8/layout/cycle6"/>
    <dgm:cxn modelId="{9B5EB023-EFB3-46F1-B813-BA70FDD6F14D}" type="presParOf" srcId="{0978E779-35C6-49AB-8953-D8B19F0F48FD}" destId="{8B4E41ED-4B92-4257-9036-99423DCBBB41}" srcOrd="9" destOrd="0" presId="urn:microsoft.com/office/officeart/2005/8/layout/cycle6"/>
    <dgm:cxn modelId="{53FA764F-9A10-4CD0-81E9-DAA5E305AF4F}" type="presParOf" srcId="{0978E779-35C6-49AB-8953-D8B19F0F48FD}" destId="{8BBA4129-368D-4326-A1F7-BC72BCB812B5}" srcOrd="10" destOrd="0" presId="urn:microsoft.com/office/officeart/2005/8/layout/cycle6"/>
    <dgm:cxn modelId="{588E7EBD-BE00-4586-AEF0-EF4350CB9CE3}" type="presParOf" srcId="{0978E779-35C6-49AB-8953-D8B19F0F48FD}" destId="{F6B885BD-0F43-4AB9-A885-9E4811F40F8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F09926-CDA4-4A73-B553-CC2D36B14BF1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D002B13-6299-4F3A-89C5-28BF47E2EC3B}">
      <dgm:prSet phldrT="[Text]"/>
      <dgm:spPr/>
      <dgm:t>
        <a:bodyPr/>
        <a:lstStyle/>
        <a:p>
          <a:r>
            <a:rPr lang="en-GB" b="1" dirty="0">
              <a:latin typeface="Comic Sans MS" pitchFamily="66" charset="0"/>
            </a:rPr>
            <a:t>Operates</a:t>
          </a:r>
          <a:r>
            <a:rPr lang="en-GB" b="1" baseline="0" dirty="0">
              <a:latin typeface="Comic Sans MS" pitchFamily="66" charset="0"/>
            </a:rPr>
            <a:t> under the idea of Counter-Conditioning (like SD)</a:t>
          </a:r>
          <a:endParaRPr lang="en-GB" b="1" dirty="0">
            <a:latin typeface="Comic Sans MS" pitchFamily="66" charset="0"/>
          </a:endParaRPr>
        </a:p>
      </dgm:t>
    </dgm:pt>
    <dgm:pt modelId="{8B2E1CA6-4EF4-4876-8D6B-95A037012FD6}" type="parTrans" cxnId="{32805F1D-CDB9-413E-B19E-5D3A8553724D}">
      <dgm:prSet/>
      <dgm:spPr/>
      <dgm:t>
        <a:bodyPr/>
        <a:lstStyle/>
        <a:p>
          <a:endParaRPr lang="en-GB"/>
        </a:p>
      </dgm:t>
    </dgm:pt>
    <dgm:pt modelId="{6DFAC895-01D3-45F8-9FBA-5DB7394C1357}" type="sibTrans" cxnId="{32805F1D-CDB9-413E-B19E-5D3A8553724D}">
      <dgm:prSet/>
      <dgm:spPr/>
      <dgm:t>
        <a:bodyPr/>
        <a:lstStyle/>
        <a:p>
          <a:endParaRPr lang="en-GB"/>
        </a:p>
      </dgm:t>
    </dgm:pt>
    <dgm:pt modelId="{F6A9D4B3-CB86-4ECE-A206-E0A0A92C570B}">
      <dgm:prSet phldrT="[Text]"/>
      <dgm:spPr/>
      <dgm:t>
        <a:bodyPr/>
        <a:lstStyle/>
        <a:p>
          <a:r>
            <a:rPr lang="en-GB" b="1" dirty="0">
              <a:latin typeface="Comic Sans MS" pitchFamily="66" charset="0"/>
            </a:rPr>
            <a:t>Moves</a:t>
          </a:r>
          <a:r>
            <a:rPr lang="en-GB" b="1" baseline="0" dirty="0">
              <a:latin typeface="Comic Sans MS" pitchFamily="66" charset="0"/>
            </a:rPr>
            <a:t> away from the hierarchical approach of SD</a:t>
          </a:r>
          <a:endParaRPr lang="en-GB" b="1" dirty="0">
            <a:latin typeface="Comic Sans MS" pitchFamily="66" charset="0"/>
          </a:endParaRPr>
        </a:p>
      </dgm:t>
    </dgm:pt>
    <dgm:pt modelId="{1EEE9F1F-6DD7-47C5-87AF-726FBEE96969}" type="parTrans" cxnId="{C9CBC907-C1CA-49E2-A8A6-93426C87552A}">
      <dgm:prSet/>
      <dgm:spPr/>
      <dgm:t>
        <a:bodyPr/>
        <a:lstStyle/>
        <a:p>
          <a:endParaRPr lang="en-GB"/>
        </a:p>
      </dgm:t>
    </dgm:pt>
    <dgm:pt modelId="{D106C770-2C0D-448D-B153-28AE10538C48}" type="sibTrans" cxnId="{C9CBC907-C1CA-49E2-A8A6-93426C87552A}">
      <dgm:prSet/>
      <dgm:spPr/>
      <dgm:t>
        <a:bodyPr/>
        <a:lstStyle/>
        <a:p>
          <a:endParaRPr lang="en-GB"/>
        </a:p>
      </dgm:t>
    </dgm:pt>
    <dgm:pt modelId="{656D6034-6F73-477C-8B67-BBE3E3559FB1}">
      <dgm:prSet phldrT="[Text]"/>
      <dgm:spPr/>
      <dgm:t>
        <a:bodyPr/>
        <a:lstStyle/>
        <a:p>
          <a:r>
            <a:rPr lang="en-GB" b="1" dirty="0">
              <a:latin typeface="Comic Sans MS" pitchFamily="66" charset="0"/>
            </a:rPr>
            <a:t>Individuals</a:t>
          </a:r>
          <a:r>
            <a:rPr lang="en-GB" b="1" baseline="0" dirty="0">
              <a:latin typeface="Comic Sans MS" pitchFamily="66" charset="0"/>
            </a:rPr>
            <a:t> move straight away to the step at the top of the hierarchy (have direct contact with their most feared scenario)</a:t>
          </a:r>
          <a:endParaRPr lang="en-GB" b="1" dirty="0">
            <a:latin typeface="Comic Sans MS" pitchFamily="66" charset="0"/>
          </a:endParaRPr>
        </a:p>
      </dgm:t>
    </dgm:pt>
    <dgm:pt modelId="{F3438BF0-B627-404F-94EA-06D246849A99}" type="parTrans" cxnId="{70C85B30-CE80-4929-BD88-C41D39A746C4}">
      <dgm:prSet/>
      <dgm:spPr/>
      <dgm:t>
        <a:bodyPr/>
        <a:lstStyle/>
        <a:p>
          <a:endParaRPr lang="en-GB"/>
        </a:p>
      </dgm:t>
    </dgm:pt>
    <dgm:pt modelId="{E8CE5EF4-F108-4948-9CDD-F3B9DA2F81FE}" type="sibTrans" cxnId="{70C85B30-CE80-4929-BD88-C41D39A746C4}">
      <dgm:prSet/>
      <dgm:spPr/>
      <dgm:t>
        <a:bodyPr/>
        <a:lstStyle/>
        <a:p>
          <a:endParaRPr lang="en-GB"/>
        </a:p>
      </dgm:t>
    </dgm:pt>
    <dgm:pt modelId="{EFBC2095-06B9-4487-95AD-978DBA1E7FC1}">
      <dgm:prSet phldrT="[Text]"/>
      <dgm:spPr/>
      <dgm:t>
        <a:bodyPr/>
        <a:lstStyle/>
        <a:p>
          <a:r>
            <a:rPr lang="en-GB" b="1" dirty="0">
              <a:latin typeface="Comic Sans MS" pitchFamily="66" charset="0"/>
            </a:rPr>
            <a:t>Works on the assumption that individuals cannot make their usual avoidance response, anxiety peaks at such high levels and cannot be maintained, eventually anxiety subsides</a:t>
          </a:r>
        </a:p>
      </dgm:t>
    </dgm:pt>
    <dgm:pt modelId="{8FB87765-11AE-4246-9449-F87EA326B739}" type="parTrans" cxnId="{DB77B0C2-3E15-4F23-BC33-E041A105DE83}">
      <dgm:prSet/>
      <dgm:spPr/>
      <dgm:t>
        <a:bodyPr/>
        <a:lstStyle/>
        <a:p>
          <a:endParaRPr lang="en-GB"/>
        </a:p>
      </dgm:t>
    </dgm:pt>
    <dgm:pt modelId="{8C5C3F2A-EFF4-43F7-B4F2-887817F3E153}" type="sibTrans" cxnId="{DB77B0C2-3E15-4F23-BC33-E041A105DE83}">
      <dgm:prSet/>
      <dgm:spPr/>
      <dgm:t>
        <a:bodyPr/>
        <a:lstStyle/>
        <a:p>
          <a:endParaRPr lang="en-GB"/>
        </a:p>
      </dgm:t>
    </dgm:pt>
    <dgm:pt modelId="{0978E779-35C6-49AB-8953-D8B19F0F48FD}" type="pres">
      <dgm:prSet presAssocID="{54F09926-CDA4-4A73-B553-CC2D36B14BF1}" presName="cycle" presStyleCnt="0">
        <dgm:presLayoutVars>
          <dgm:dir/>
          <dgm:resizeHandles val="exact"/>
        </dgm:presLayoutVars>
      </dgm:prSet>
      <dgm:spPr/>
    </dgm:pt>
    <dgm:pt modelId="{080046BB-81F4-440F-9A48-3AB3C584B2B7}" type="pres">
      <dgm:prSet presAssocID="{BD002B13-6299-4F3A-89C5-28BF47E2EC3B}" presName="node" presStyleLbl="node1" presStyleIdx="0" presStyleCnt="4" custScaleX="109487" custScaleY="137705" custRadScaleRad="88591" custRadScaleInc="4230">
        <dgm:presLayoutVars>
          <dgm:bulletEnabled val="1"/>
        </dgm:presLayoutVars>
      </dgm:prSet>
      <dgm:spPr/>
    </dgm:pt>
    <dgm:pt modelId="{4DED6DB5-8C49-4DAD-8EE4-D0ACDA39A4A3}" type="pres">
      <dgm:prSet presAssocID="{BD002B13-6299-4F3A-89C5-28BF47E2EC3B}" presName="spNode" presStyleCnt="0"/>
      <dgm:spPr/>
    </dgm:pt>
    <dgm:pt modelId="{34B7EE6B-D845-40F9-91C0-5C8CB091DB24}" type="pres">
      <dgm:prSet presAssocID="{6DFAC895-01D3-45F8-9FBA-5DB7394C1357}" presName="sibTrans" presStyleLbl="sibTrans1D1" presStyleIdx="0" presStyleCnt="4"/>
      <dgm:spPr/>
    </dgm:pt>
    <dgm:pt modelId="{79BA5AD6-A66D-4922-99F4-191911DCEC42}" type="pres">
      <dgm:prSet presAssocID="{F6A9D4B3-CB86-4ECE-A206-E0A0A92C570B}" presName="node" presStyleLbl="node1" presStyleIdx="1" presStyleCnt="4" custScaleX="103275" custScaleY="144965">
        <dgm:presLayoutVars>
          <dgm:bulletEnabled val="1"/>
        </dgm:presLayoutVars>
      </dgm:prSet>
      <dgm:spPr/>
    </dgm:pt>
    <dgm:pt modelId="{C97EA994-5E27-4DCD-A611-A22F685B990A}" type="pres">
      <dgm:prSet presAssocID="{F6A9D4B3-CB86-4ECE-A206-E0A0A92C570B}" presName="spNode" presStyleCnt="0"/>
      <dgm:spPr/>
    </dgm:pt>
    <dgm:pt modelId="{F8D35DC0-5295-46B8-AB03-4715C35C84D9}" type="pres">
      <dgm:prSet presAssocID="{D106C770-2C0D-448D-B153-28AE10538C48}" presName="sibTrans" presStyleLbl="sibTrans1D1" presStyleIdx="1" presStyleCnt="4"/>
      <dgm:spPr/>
    </dgm:pt>
    <dgm:pt modelId="{DBF5A169-EEB3-47D8-B5F9-E1CEB697573F}" type="pres">
      <dgm:prSet presAssocID="{656D6034-6F73-477C-8B67-BBE3E3559FB1}" presName="node" presStyleLbl="node1" presStyleIdx="2" presStyleCnt="4" custScaleX="111125" custScaleY="138059" custRadScaleRad="87887" custRadScaleInc="9716">
        <dgm:presLayoutVars>
          <dgm:bulletEnabled val="1"/>
        </dgm:presLayoutVars>
      </dgm:prSet>
      <dgm:spPr/>
    </dgm:pt>
    <dgm:pt modelId="{6AF779A9-33DB-41E0-9E84-750A3ECA98DF}" type="pres">
      <dgm:prSet presAssocID="{656D6034-6F73-477C-8B67-BBE3E3559FB1}" presName="spNode" presStyleCnt="0"/>
      <dgm:spPr/>
    </dgm:pt>
    <dgm:pt modelId="{4B08C590-52EB-481F-BDE5-DF55933B9C7C}" type="pres">
      <dgm:prSet presAssocID="{E8CE5EF4-F108-4948-9CDD-F3B9DA2F81FE}" presName="sibTrans" presStyleLbl="sibTrans1D1" presStyleIdx="2" presStyleCnt="4"/>
      <dgm:spPr/>
    </dgm:pt>
    <dgm:pt modelId="{8B4E41ED-4B92-4257-9036-99423DCBBB41}" type="pres">
      <dgm:prSet presAssocID="{EFBC2095-06B9-4487-95AD-978DBA1E7FC1}" presName="node" presStyleLbl="node1" presStyleIdx="3" presStyleCnt="4" custScaleX="129973" custScaleY="140215">
        <dgm:presLayoutVars>
          <dgm:bulletEnabled val="1"/>
        </dgm:presLayoutVars>
      </dgm:prSet>
      <dgm:spPr/>
    </dgm:pt>
    <dgm:pt modelId="{8BBA4129-368D-4326-A1F7-BC72BCB812B5}" type="pres">
      <dgm:prSet presAssocID="{EFBC2095-06B9-4487-95AD-978DBA1E7FC1}" presName="spNode" presStyleCnt="0"/>
      <dgm:spPr/>
    </dgm:pt>
    <dgm:pt modelId="{F6B885BD-0F43-4AB9-A885-9E4811F40F8C}" type="pres">
      <dgm:prSet presAssocID="{8C5C3F2A-EFF4-43F7-B4F2-887817F3E153}" presName="sibTrans" presStyleLbl="sibTrans1D1" presStyleIdx="3" presStyleCnt="4"/>
      <dgm:spPr/>
    </dgm:pt>
  </dgm:ptLst>
  <dgm:cxnLst>
    <dgm:cxn modelId="{C9CBC907-C1CA-49E2-A8A6-93426C87552A}" srcId="{54F09926-CDA4-4A73-B553-CC2D36B14BF1}" destId="{F6A9D4B3-CB86-4ECE-A206-E0A0A92C570B}" srcOrd="1" destOrd="0" parTransId="{1EEE9F1F-6DD7-47C5-87AF-726FBEE96969}" sibTransId="{D106C770-2C0D-448D-B153-28AE10538C48}"/>
    <dgm:cxn modelId="{32805F1D-CDB9-413E-B19E-5D3A8553724D}" srcId="{54F09926-CDA4-4A73-B553-CC2D36B14BF1}" destId="{BD002B13-6299-4F3A-89C5-28BF47E2EC3B}" srcOrd="0" destOrd="0" parTransId="{8B2E1CA6-4EF4-4876-8D6B-95A037012FD6}" sibTransId="{6DFAC895-01D3-45F8-9FBA-5DB7394C1357}"/>
    <dgm:cxn modelId="{70C85B30-CE80-4929-BD88-C41D39A746C4}" srcId="{54F09926-CDA4-4A73-B553-CC2D36B14BF1}" destId="{656D6034-6F73-477C-8B67-BBE3E3559FB1}" srcOrd="2" destOrd="0" parTransId="{F3438BF0-B627-404F-94EA-06D246849A99}" sibTransId="{E8CE5EF4-F108-4948-9CDD-F3B9DA2F81FE}"/>
    <dgm:cxn modelId="{4968AB39-52BA-42EC-9714-DE64271B6770}" type="presOf" srcId="{EFBC2095-06B9-4487-95AD-978DBA1E7FC1}" destId="{8B4E41ED-4B92-4257-9036-99423DCBBB41}" srcOrd="0" destOrd="0" presId="urn:microsoft.com/office/officeart/2005/8/layout/cycle6"/>
    <dgm:cxn modelId="{94CC755D-52CE-41B3-B4E9-C483B6E88D73}" type="presOf" srcId="{BD002B13-6299-4F3A-89C5-28BF47E2EC3B}" destId="{080046BB-81F4-440F-9A48-3AB3C584B2B7}" srcOrd="0" destOrd="0" presId="urn:microsoft.com/office/officeart/2005/8/layout/cycle6"/>
    <dgm:cxn modelId="{F1FDA258-4B89-4CDE-8922-A5CC8FD65CE4}" type="presOf" srcId="{8C5C3F2A-EFF4-43F7-B4F2-887817F3E153}" destId="{F6B885BD-0F43-4AB9-A885-9E4811F40F8C}" srcOrd="0" destOrd="0" presId="urn:microsoft.com/office/officeart/2005/8/layout/cycle6"/>
    <dgm:cxn modelId="{0172D8A8-EB9A-4F10-A9EE-F4F95049A6B6}" type="presOf" srcId="{656D6034-6F73-477C-8B67-BBE3E3559FB1}" destId="{DBF5A169-EEB3-47D8-B5F9-E1CEB697573F}" srcOrd="0" destOrd="0" presId="urn:microsoft.com/office/officeart/2005/8/layout/cycle6"/>
    <dgm:cxn modelId="{78A473AA-3A5A-44CC-9A1C-2FD9D8F4660C}" type="presOf" srcId="{D106C770-2C0D-448D-B153-28AE10538C48}" destId="{F8D35DC0-5295-46B8-AB03-4715C35C84D9}" srcOrd="0" destOrd="0" presId="urn:microsoft.com/office/officeart/2005/8/layout/cycle6"/>
    <dgm:cxn modelId="{66D0D8BD-C480-4C10-939D-BF151F4AAEDA}" type="presOf" srcId="{54F09926-CDA4-4A73-B553-CC2D36B14BF1}" destId="{0978E779-35C6-49AB-8953-D8B19F0F48FD}" srcOrd="0" destOrd="0" presId="urn:microsoft.com/office/officeart/2005/8/layout/cycle6"/>
    <dgm:cxn modelId="{DB77B0C2-3E15-4F23-BC33-E041A105DE83}" srcId="{54F09926-CDA4-4A73-B553-CC2D36B14BF1}" destId="{EFBC2095-06B9-4487-95AD-978DBA1E7FC1}" srcOrd="3" destOrd="0" parTransId="{8FB87765-11AE-4246-9449-F87EA326B739}" sibTransId="{8C5C3F2A-EFF4-43F7-B4F2-887817F3E153}"/>
    <dgm:cxn modelId="{EA1CDBCB-1C63-4920-B1CA-30B82DF01E4F}" type="presOf" srcId="{6DFAC895-01D3-45F8-9FBA-5DB7394C1357}" destId="{34B7EE6B-D845-40F9-91C0-5C8CB091DB24}" srcOrd="0" destOrd="0" presId="urn:microsoft.com/office/officeart/2005/8/layout/cycle6"/>
    <dgm:cxn modelId="{15A56CCC-A2B0-4243-857E-529B9CB89394}" type="presOf" srcId="{F6A9D4B3-CB86-4ECE-A206-E0A0A92C570B}" destId="{79BA5AD6-A66D-4922-99F4-191911DCEC42}" srcOrd="0" destOrd="0" presId="urn:microsoft.com/office/officeart/2005/8/layout/cycle6"/>
    <dgm:cxn modelId="{9345DED1-73AC-4D8C-AD6D-87E062432850}" type="presOf" srcId="{E8CE5EF4-F108-4948-9CDD-F3B9DA2F81FE}" destId="{4B08C590-52EB-481F-BDE5-DF55933B9C7C}" srcOrd="0" destOrd="0" presId="urn:microsoft.com/office/officeart/2005/8/layout/cycle6"/>
    <dgm:cxn modelId="{A9FD7BFE-1907-495B-A7FD-512B4E70FBA0}" type="presParOf" srcId="{0978E779-35C6-49AB-8953-D8B19F0F48FD}" destId="{080046BB-81F4-440F-9A48-3AB3C584B2B7}" srcOrd="0" destOrd="0" presId="urn:microsoft.com/office/officeart/2005/8/layout/cycle6"/>
    <dgm:cxn modelId="{C09D1694-FE62-490A-A07F-EF57EE1351C5}" type="presParOf" srcId="{0978E779-35C6-49AB-8953-D8B19F0F48FD}" destId="{4DED6DB5-8C49-4DAD-8EE4-D0ACDA39A4A3}" srcOrd="1" destOrd="0" presId="urn:microsoft.com/office/officeart/2005/8/layout/cycle6"/>
    <dgm:cxn modelId="{97F585D5-96EC-4101-A4E6-0CD4083531D4}" type="presParOf" srcId="{0978E779-35C6-49AB-8953-D8B19F0F48FD}" destId="{34B7EE6B-D845-40F9-91C0-5C8CB091DB24}" srcOrd="2" destOrd="0" presId="urn:microsoft.com/office/officeart/2005/8/layout/cycle6"/>
    <dgm:cxn modelId="{137880EB-E849-45FD-B40A-A70BD7C9738D}" type="presParOf" srcId="{0978E779-35C6-49AB-8953-D8B19F0F48FD}" destId="{79BA5AD6-A66D-4922-99F4-191911DCEC42}" srcOrd="3" destOrd="0" presId="urn:microsoft.com/office/officeart/2005/8/layout/cycle6"/>
    <dgm:cxn modelId="{97D126E5-9A2C-48EF-BFC0-AFE021D7A6B5}" type="presParOf" srcId="{0978E779-35C6-49AB-8953-D8B19F0F48FD}" destId="{C97EA994-5E27-4DCD-A611-A22F685B990A}" srcOrd="4" destOrd="0" presId="urn:microsoft.com/office/officeart/2005/8/layout/cycle6"/>
    <dgm:cxn modelId="{1DF32CC8-1D36-4BB2-893E-133B0D8BFBA9}" type="presParOf" srcId="{0978E779-35C6-49AB-8953-D8B19F0F48FD}" destId="{F8D35DC0-5295-46B8-AB03-4715C35C84D9}" srcOrd="5" destOrd="0" presId="urn:microsoft.com/office/officeart/2005/8/layout/cycle6"/>
    <dgm:cxn modelId="{40B465DF-F190-4CEE-9F0A-BDEBB12F13C2}" type="presParOf" srcId="{0978E779-35C6-49AB-8953-D8B19F0F48FD}" destId="{DBF5A169-EEB3-47D8-B5F9-E1CEB697573F}" srcOrd="6" destOrd="0" presId="urn:microsoft.com/office/officeart/2005/8/layout/cycle6"/>
    <dgm:cxn modelId="{8BBCE57E-C93F-4D93-877C-A9030244B0AB}" type="presParOf" srcId="{0978E779-35C6-49AB-8953-D8B19F0F48FD}" destId="{6AF779A9-33DB-41E0-9E84-750A3ECA98DF}" srcOrd="7" destOrd="0" presId="urn:microsoft.com/office/officeart/2005/8/layout/cycle6"/>
    <dgm:cxn modelId="{7F7E42CD-2C98-4675-BC5C-06629DE01C32}" type="presParOf" srcId="{0978E779-35C6-49AB-8953-D8B19F0F48FD}" destId="{4B08C590-52EB-481F-BDE5-DF55933B9C7C}" srcOrd="8" destOrd="0" presId="urn:microsoft.com/office/officeart/2005/8/layout/cycle6"/>
    <dgm:cxn modelId="{9B5EB023-EFB3-46F1-B813-BA70FDD6F14D}" type="presParOf" srcId="{0978E779-35C6-49AB-8953-D8B19F0F48FD}" destId="{8B4E41ED-4B92-4257-9036-99423DCBBB41}" srcOrd="9" destOrd="0" presId="urn:microsoft.com/office/officeart/2005/8/layout/cycle6"/>
    <dgm:cxn modelId="{53FA764F-9A10-4CD0-81E9-DAA5E305AF4F}" type="presParOf" srcId="{0978E779-35C6-49AB-8953-D8B19F0F48FD}" destId="{8BBA4129-368D-4326-A1F7-BC72BCB812B5}" srcOrd="10" destOrd="0" presId="urn:microsoft.com/office/officeart/2005/8/layout/cycle6"/>
    <dgm:cxn modelId="{588E7EBD-BE00-4586-AEF0-EF4350CB9CE3}" type="presParOf" srcId="{0978E779-35C6-49AB-8953-D8B19F0F48FD}" destId="{F6B885BD-0F43-4AB9-A885-9E4811F40F8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54B4-ECB2-403D-AEBC-FAA7B6FA8CC0}">
      <dsp:nvSpPr>
        <dsp:cNvPr id="0" name=""/>
        <dsp:cNvSpPr/>
      </dsp:nvSpPr>
      <dsp:spPr>
        <a:xfrm>
          <a:off x="-308075" y="-276223"/>
          <a:ext cx="6983064" cy="15311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omic Sans MS" pitchFamily="66" charset="0"/>
            </a:rPr>
            <a:t>The behavioural approach to psychopathology is </a:t>
          </a:r>
          <a:r>
            <a:rPr lang="en-GB" sz="3600" b="1" kern="1200" dirty="0">
              <a:latin typeface="Comic Sans MS" pitchFamily="66" charset="0"/>
            </a:rPr>
            <a:t>scientific.</a:t>
          </a:r>
        </a:p>
      </dsp:txBody>
      <dsp:txXfrm>
        <a:off x="-263229" y="-231377"/>
        <a:ext cx="5330833" cy="1441458"/>
      </dsp:txXfrm>
    </dsp:sp>
    <dsp:sp modelId="{3D126529-1E88-42D2-B36A-6898AE8FF38D}">
      <dsp:nvSpPr>
        <dsp:cNvPr id="0" name=""/>
        <dsp:cNvSpPr/>
      </dsp:nvSpPr>
      <dsp:spPr>
        <a:xfrm>
          <a:off x="142858" y="1285889"/>
          <a:ext cx="7831367" cy="1349356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itchFamily="66" charset="0"/>
            </a:rPr>
            <a:t>For example, the phobias developed by little Albert could be </a:t>
          </a:r>
          <a:r>
            <a:rPr lang="en-GB" sz="2000" b="1" kern="1200" dirty="0">
              <a:latin typeface="Comic Sans MS" pitchFamily="66" charset="0"/>
            </a:rPr>
            <a:t>observed and measured </a:t>
          </a:r>
          <a:r>
            <a:rPr lang="en-GB" sz="2000" kern="1200" dirty="0">
              <a:latin typeface="Comic Sans MS" pitchFamily="66" charset="0"/>
            </a:rPr>
            <a:t>(there was </a:t>
          </a:r>
          <a:r>
            <a:rPr lang="en-GB" sz="2000" b="1" kern="1200" dirty="0">
              <a:latin typeface="Comic Sans MS" pitchFamily="66" charset="0"/>
            </a:rPr>
            <a:t>empirical evidence </a:t>
          </a:r>
          <a:r>
            <a:rPr lang="en-GB" sz="2000" kern="1200" dirty="0">
              <a:latin typeface="Comic Sans MS" pitchFamily="66" charset="0"/>
            </a:rPr>
            <a:t>that he had developed these phobias as a result of a learned response).</a:t>
          </a:r>
        </a:p>
      </dsp:txBody>
      <dsp:txXfrm>
        <a:off x="182379" y="1325410"/>
        <a:ext cx="5945171" cy="1270314"/>
      </dsp:txXfrm>
    </dsp:sp>
    <dsp:sp modelId="{FBA6664D-8C74-4C56-BDF8-88701B8B05EA}">
      <dsp:nvSpPr>
        <dsp:cNvPr id="0" name=""/>
        <dsp:cNvSpPr/>
      </dsp:nvSpPr>
      <dsp:spPr>
        <a:xfrm>
          <a:off x="285733" y="2714646"/>
          <a:ext cx="8215365" cy="263604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itchFamily="66" charset="0"/>
            </a:rPr>
            <a:t>This means that the approach focuses on </a:t>
          </a:r>
          <a:r>
            <a:rPr lang="en-GB" sz="2000" b="1" kern="1200" dirty="0">
              <a:latin typeface="Comic Sans MS" pitchFamily="66" charset="0"/>
            </a:rPr>
            <a:t>observable and measurable behaviour.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>
            <a:latin typeface="Comic Sans MS" pitchFamily="66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Comic Sans MS" pitchFamily="66" charset="0"/>
            </a:rPr>
            <a:t>This is positive because </a:t>
          </a:r>
          <a:r>
            <a:rPr lang="en-GB" sz="2000" kern="1200" dirty="0">
              <a:latin typeface="Comic Sans MS" pitchFamily="66" charset="0"/>
            </a:rPr>
            <a:t>it allows concepts such as </a:t>
          </a:r>
          <a:r>
            <a:rPr lang="en-GB" sz="2000" b="1" kern="1200" dirty="0">
              <a:latin typeface="Comic Sans MS" pitchFamily="66" charset="0"/>
            </a:rPr>
            <a:t>classical conditioning to be demonstrated scientifically</a:t>
          </a:r>
          <a:r>
            <a:rPr lang="en-GB" sz="2000" kern="1200" dirty="0">
              <a:latin typeface="Comic Sans MS" pitchFamily="66" charset="0"/>
            </a:rPr>
            <a:t>  and has resulted in a large amount of empirical support for behavioural therapies.</a:t>
          </a:r>
        </a:p>
      </dsp:txBody>
      <dsp:txXfrm>
        <a:off x="362940" y="2791853"/>
        <a:ext cx="6165187" cy="2481629"/>
      </dsp:txXfrm>
    </dsp:sp>
    <dsp:sp modelId="{E7078049-E54A-483B-AEA8-8CAB472C29D3}">
      <dsp:nvSpPr>
        <dsp:cNvPr id="0" name=""/>
        <dsp:cNvSpPr/>
      </dsp:nvSpPr>
      <dsp:spPr>
        <a:xfrm>
          <a:off x="5786481" y="857260"/>
          <a:ext cx="995247" cy="995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010412" y="857260"/>
        <a:ext cx="547385" cy="748923"/>
      </dsp:txXfrm>
    </dsp:sp>
    <dsp:sp modelId="{85D49BA4-C6F7-44F6-9955-46D2CD803CC4}">
      <dsp:nvSpPr>
        <dsp:cNvPr id="0" name=""/>
        <dsp:cNvSpPr/>
      </dsp:nvSpPr>
      <dsp:spPr>
        <a:xfrm>
          <a:off x="6786611" y="2357452"/>
          <a:ext cx="995247" cy="995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7010542" y="2357452"/>
        <a:ext cx="547385" cy="748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54B4-ECB2-403D-AEBC-FAA7B6FA8CC0}">
      <dsp:nvSpPr>
        <dsp:cNvPr id="0" name=""/>
        <dsp:cNvSpPr/>
      </dsp:nvSpPr>
      <dsp:spPr>
        <a:xfrm>
          <a:off x="-316289" y="-275801"/>
          <a:ext cx="7169254" cy="15288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omic Sans MS" pitchFamily="66" charset="0"/>
            </a:rPr>
            <a:t>The behavioural approach to psychopathology </a:t>
          </a:r>
          <a:r>
            <a:rPr lang="en-GB" sz="2500" kern="1200">
              <a:latin typeface="Comic Sans MS" pitchFamily="66" charset="0"/>
            </a:rPr>
            <a:t>is </a:t>
          </a:r>
          <a:r>
            <a:rPr lang="en-GB" sz="2500" b="1" kern="1200" dirty="0">
              <a:latin typeface="Comic Sans MS" pitchFamily="66" charset="0"/>
            </a:rPr>
            <a:t>deterministic.</a:t>
          </a:r>
        </a:p>
      </dsp:txBody>
      <dsp:txXfrm>
        <a:off x="-271512" y="-231024"/>
        <a:ext cx="5519548" cy="1439257"/>
      </dsp:txXfrm>
    </dsp:sp>
    <dsp:sp modelId="{3D126529-1E88-42D2-B36A-6898AE8FF38D}">
      <dsp:nvSpPr>
        <dsp:cNvPr id="0" name=""/>
        <dsp:cNvSpPr/>
      </dsp:nvSpPr>
      <dsp:spPr>
        <a:xfrm>
          <a:off x="146667" y="1283925"/>
          <a:ext cx="8040175" cy="134729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itchFamily="66" charset="0"/>
            </a:rPr>
            <a:t>For example, </a:t>
          </a:r>
          <a:r>
            <a:rPr lang="en-GB" sz="2000" b="1" kern="1200" dirty="0">
              <a:latin typeface="Comic Sans MS" pitchFamily="66" charset="0"/>
            </a:rPr>
            <a:t>rewards and punishments </a:t>
          </a:r>
          <a:r>
            <a:rPr lang="en-GB" sz="2000" kern="1200" dirty="0">
              <a:latin typeface="Comic Sans MS" pitchFamily="66" charset="0"/>
            </a:rPr>
            <a:t>in operant conditioning might </a:t>
          </a:r>
          <a:r>
            <a:rPr lang="en-GB" sz="2000" b="1" kern="1200" dirty="0">
              <a:latin typeface="Comic Sans MS" pitchFamily="66" charset="0"/>
            </a:rPr>
            <a:t>determine whether we develop abnormal behaviours.</a:t>
          </a:r>
        </a:p>
      </dsp:txBody>
      <dsp:txXfrm>
        <a:off x="186128" y="1323386"/>
        <a:ext cx="6137380" cy="1268373"/>
      </dsp:txXfrm>
    </dsp:sp>
    <dsp:sp modelId="{FBA6664D-8C74-4C56-BDF8-88701B8B05EA}">
      <dsp:nvSpPr>
        <dsp:cNvPr id="0" name=""/>
        <dsp:cNvSpPr/>
      </dsp:nvSpPr>
      <dsp:spPr>
        <a:xfrm>
          <a:off x="293352" y="2710499"/>
          <a:ext cx="8434412" cy="263201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itchFamily="66" charset="0"/>
            </a:rPr>
            <a:t>This means that the approach suggests that our behaviour is ruled by </a:t>
          </a:r>
          <a:r>
            <a:rPr lang="en-GB" sz="1800" b="1" kern="1200" dirty="0">
              <a:latin typeface="Comic Sans MS" pitchFamily="66" charset="0"/>
            </a:rPr>
            <a:t>environmental factors outside of our control (e.g. Parents).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omic Sans MS" pitchFamily="66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itchFamily="66" charset="0"/>
            </a:rPr>
            <a:t>This is problematic because </a:t>
          </a:r>
          <a:r>
            <a:rPr lang="en-GB" sz="1800" b="1" kern="1200" dirty="0">
              <a:latin typeface="Comic Sans MS" pitchFamily="66" charset="0"/>
            </a:rPr>
            <a:t>it ignores human characteristics of free will.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1" u="sng" kern="1200" dirty="0">
              <a:latin typeface="Comic Sans MS" pitchFamily="66" charset="0"/>
            </a:rPr>
            <a:t>Example?</a:t>
          </a:r>
        </a:p>
      </dsp:txBody>
      <dsp:txXfrm>
        <a:off x="370441" y="2787588"/>
        <a:ext cx="6366931" cy="2477838"/>
      </dsp:txXfrm>
    </dsp:sp>
    <dsp:sp modelId="{E7078049-E54A-483B-AEA8-8CAB472C29D3}">
      <dsp:nvSpPr>
        <dsp:cNvPr id="0" name=""/>
        <dsp:cNvSpPr/>
      </dsp:nvSpPr>
      <dsp:spPr>
        <a:xfrm>
          <a:off x="5965814" y="855951"/>
          <a:ext cx="993727" cy="993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189403" y="855951"/>
        <a:ext cx="546549" cy="747780"/>
      </dsp:txXfrm>
    </dsp:sp>
    <dsp:sp modelId="{85D49BA4-C6F7-44F6-9955-46D2CD803CC4}">
      <dsp:nvSpPr>
        <dsp:cNvPr id="0" name=""/>
        <dsp:cNvSpPr/>
      </dsp:nvSpPr>
      <dsp:spPr>
        <a:xfrm>
          <a:off x="6981785" y="2353851"/>
          <a:ext cx="993727" cy="99372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7205374" y="2353851"/>
        <a:ext cx="546549" cy="747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54B4-ECB2-403D-AEBC-FAA7B6FA8CC0}">
      <dsp:nvSpPr>
        <dsp:cNvPr id="0" name=""/>
        <dsp:cNvSpPr/>
      </dsp:nvSpPr>
      <dsp:spPr>
        <a:xfrm>
          <a:off x="-71471" y="-347662"/>
          <a:ext cx="7347398" cy="15311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omic Sans MS" pitchFamily="66" charset="0"/>
            </a:rPr>
            <a:t>The behavioural approach to psychopathology is </a:t>
          </a:r>
          <a:r>
            <a:rPr lang="en-GB" sz="3200" b="1" kern="1200" dirty="0">
              <a:latin typeface="Comic Sans MS" pitchFamily="66" charset="0"/>
            </a:rPr>
            <a:t>reductionist</a:t>
          </a:r>
          <a:r>
            <a:rPr lang="en-GB" sz="2500" b="1" kern="1200" dirty="0">
              <a:latin typeface="Comic Sans MS" pitchFamily="66" charset="0"/>
            </a:rPr>
            <a:t>.</a:t>
          </a:r>
        </a:p>
      </dsp:txBody>
      <dsp:txXfrm>
        <a:off x="-26625" y="-302816"/>
        <a:ext cx="5695167" cy="1441458"/>
      </dsp:txXfrm>
    </dsp:sp>
    <dsp:sp modelId="{3D126529-1E88-42D2-B36A-6898AE8FF38D}">
      <dsp:nvSpPr>
        <dsp:cNvPr id="0" name=""/>
        <dsp:cNvSpPr/>
      </dsp:nvSpPr>
      <dsp:spPr>
        <a:xfrm>
          <a:off x="20" y="1285885"/>
          <a:ext cx="8597117" cy="107952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itchFamily="66" charset="0"/>
            </a:rPr>
            <a:t>For example, it suggests that complex mental disorders are caused solely by our experience of </a:t>
          </a:r>
          <a:r>
            <a:rPr lang="en-GB" sz="2000" b="1" kern="1200" dirty="0">
              <a:latin typeface="Comic Sans MS" pitchFamily="66" charset="0"/>
            </a:rPr>
            <a:t>reward and punishment. </a:t>
          </a:r>
        </a:p>
      </dsp:txBody>
      <dsp:txXfrm>
        <a:off x="31638" y="1317503"/>
        <a:ext cx="6610782" cy="1016286"/>
      </dsp:txXfrm>
    </dsp:sp>
    <dsp:sp modelId="{FBA6664D-8C74-4C56-BDF8-88701B8B05EA}">
      <dsp:nvSpPr>
        <dsp:cNvPr id="0" name=""/>
        <dsp:cNvSpPr/>
      </dsp:nvSpPr>
      <dsp:spPr>
        <a:xfrm>
          <a:off x="71402" y="2428899"/>
          <a:ext cx="8643993" cy="292180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>
            <a:latin typeface="Comic Sans MS" pitchFamily="66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itchFamily="66" charset="0"/>
            </a:rPr>
            <a:t>This means that the approach </a:t>
          </a:r>
          <a:r>
            <a:rPr lang="en-GB" sz="1800" b="1" kern="1200" dirty="0">
              <a:latin typeface="Comic Sans MS" pitchFamily="66" charset="0"/>
            </a:rPr>
            <a:t>reduces complex behaviours down to its most basic elements or parts.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Comic Sans MS" pitchFamily="66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Comic Sans MS" pitchFamily="66" charset="0"/>
            </a:rPr>
            <a:t>This is problematic because </a:t>
          </a:r>
          <a:r>
            <a:rPr lang="en-GB" sz="1800" kern="1200" dirty="0">
              <a:latin typeface="Comic Sans MS" pitchFamily="66" charset="0"/>
            </a:rPr>
            <a:t>it </a:t>
          </a:r>
          <a:r>
            <a:rPr lang="en-GB" sz="1800" b="1" kern="1200" dirty="0">
              <a:latin typeface="Comic Sans MS" pitchFamily="66" charset="0"/>
            </a:rPr>
            <a:t>ignores the role of the biology, our experiences in childhood and the stressors within our lives</a:t>
          </a:r>
          <a:r>
            <a:rPr lang="en-GB" sz="1800" kern="1200" dirty="0">
              <a:latin typeface="Comic Sans MS" pitchFamily="66" charset="0"/>
            </a:rPr>
            <a:t> and, as a result, the behavioural approach to psychopathology may be too simplistic. </a:t>
          </a:r>
          <a:endParaRPr lang="en-GB" sz="1800" b="1" kern="1200" dirty="0">
            <a:latin typeface="Comic Sans MS" pitchFamily="66" charset="0"/>
          </a:endParaRPr>
        </a:p>
      </dsp:txBody>
      <dsp:txXfrm>
        <a:off x="156979" y="2514476"/>
        <a:ext cx="6539255" cy="2750648"/>
      </dsp:txXfrm>
    </dsp:sp>
    <dsp:sp modelId="{E7078049-E54A-483B-AEA8-8CAB472C29D3}">
      <dsp:nvSpPr>
        <dsp:cNvPr id="0" name=""/>
        <dsp:cNvSpPr/>
      </dsp:nvSpPr>
      <dsp:spPr>
        <a:xfrm>
          <a:off x="6134742" y="785821"/>
          <a:ext cx="995247" cy="995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358673" y="785821"/>
        <a:ext cx="547385" cy="748923"/>
      </dsp:txXfrm>
    </dsp:sp>
    <dsp:sp modelId="{85D49BA4-C6F7-44F6-9955-46D2CD803CC4}">
      <dsp:nvSpPr>
        <dsp:cNvPr id="0" name=""/>
        <dsp:cNvSpPr/>
      </dsp:nvSpPr>
      <dsp:spPr>
        <a:xfrm>
          <a:off x="7167018" y="2286013"/>
          <a:ext cx="995247" cy="995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7390949" y="2286013"/>
        <a:ext cx="547385" cy="748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046BB-81F4-440F-9A48-3AB3C584B2B7}">
      <dsp:nvSpPr>
        <dsp:cNvPr id="0" name=""/>
        <dsp:cNvSpPr/>
      </dsp:nvSpPr>
      <dsp:spPr>
        <a:xfrm>
          <a:off x="3692662" y="1810"/>
          <a:ext cx="2094689" cy="17124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Comic Sans MS" pitchFamily="66" charset="0"/>
            </a:rPr>
            <a:t>Deep muscle relaxation training </a:t>
          </a:r>
        </a:p>
      </dsp:txBody>
      <dsp:txXfrm>
        <a:off x="3776257" y="85405"/>
        <a:ext cx="1927499" cy="1545268"/>
      </dsp:txXfrm>
    </dsp:sp>
    <dsp:sp modelId="{34B7EE6B-D845-40F9-91C0-5C8CB091DB24}">
      <dsp:nvSpPr>
        <dsp:cNvPr id="0" name=""/>
        <dsp:cNvSpPr/>
      </dsp:nvSpPr>
      <dsp:spPr>
        <a:xfrm>
          <a:off x="2926946" y="1053697"/>
          <a:ext cx="4109263" cy="4109263"/>
        </a:xfrm>
        <a:custGeom>
          <a:avLst/>
          <a:gdLst/>
          <a:ahLst/>
          <a:cxnLst/>
          <a:rect l="0" t="0" r="0" b="0"/>
          <a:pathLst>
            <a:path>
              <a:moveTo>
                <a:pt x="2869061" y="168308"/>
              </a:moveTo>
              <a:arcTo wR="2054631" hR="2054631" stAng="17601151" swAng="155856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A5AD6-A66D-4922-99F4-191911DCEC42}">
      <dsp:nvSpPr>
        <dsp:cNvPr id="0" name=""/>
        <dsp:cNvSpPr/>
      </dsp:nvSpPr>
      <dsp:spPr>
        <a:xfrm>
          <a:off x="5766405" y="1776441"/>
          <a:ext cx="1975842" cy="1802742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Comic Sans MS" pitchFamily="66" charset="0"/>
            </a:rPr>
            <a:t>Construct a hierarchy</a:t>
          </a:r>
        </a:p>
      </dsp:txBody>
      <dsp:txXfrm>
        <a:off x="5854408" y="1864444"/>
        <a:ext cx="1799836" cy="1626736"/>
      </dsp:txXfrm>
    </dsp:sp>
    <dsp:sp modelId="{F8D35DC0-5295-46B8-AB03-4715C35C84D9}">
      <dsp:nvSpPr>
        <dsp:cNvPr id="0" name=""/>
        <dsp:cNvSpPr/>
      </dsp:nvSpPr>
      <dsp:spPr>
        <a:xfrm>
          <a:off x="2906125" y="217515"/>
          <a:ext cx="4109263" cy="4109263"/>
        </a:xfrm>
        <a:custGeom>
          <a:avLst/>
          <a:gdLst/>
          <a:ahLst/>
          <a:cxnLst/>
          <a:rect l="0" t="0" r="0" b="0"/>
          <a:pathLst>
            <a:path>
              <a:moveTo>
                <a:pt x="3633080" y="3369929"/>
              </a:moveTo>
              <a:arcTo wR="2054631" hR="2054631" stAng="2388237" swAng="1780619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5A169-EEB3-47D8-B5F9-E1CEB697573F}">
      <dsp:nvSpPr>
        <dsp:cNvPr id="0" name=""/>
        <dsp:cNvSpPr/>
      </dsp:nvSpPr>
      <dsp:spPr>
        <a:xfrm>
          <a:off x="3544857" y="3622799"/>
          <a:ext cx="2126027" cy="171686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Comic Sans MS" pitchFamily="66" charset="0"/>
            </a:rPr>
            <a:t>Start at the bottom of hierarchy and work upwards</a:t>
          </a:r>
        </a:p>
      </dsp:txBody>
      <dsp:txXfrm>
        <a:off x="3628667" y="3706609"/>
        <a:ext cx="1958407" cy="1549241"/>
      </dsp:txXfrm>
    </dsp:sp>
    <dsp:sp modelId="{4B08C590-52EB-481F-BDE5-DF55933B9C7C}">
      <dsp:nvSpPr>
        <dsp:cNvPr id="0" name=""/>
        <dsp:cNvSpPr/>
      </dsp:nvSpPr>
      <dsp:spPr>
        <a:xfrm>
          <a:off x="2322947" y="133060"/>
          <a:ext cx="4109263" cy="4109263"/>
        </a:xfrm>
        <a:custGeom>
          <a:avLst/>
          <a:gdLst/>
          <a:ahLst/>
          <a:cxnLst/>
          <a:rect l="0" t="0" r="0" b="0"/>
          <a:pathLst>
            <a:path>
              <a:moveTo>
                <a:pt x="1213924" y="3929390"/>
              </a:moveTo>
              <a:arcTo wR="2054631" hR="2054631" stAng="6849188" swAng="1445027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E41ED-4B92-4257-9036-99423DCBBB41}">
      <dsp:nvSpPr>
        <dsp:cNvPr id="0" name=""/>
        <dsp:cNvSpPr/>
      </dsp:nvSpPr>
      <dsp:spPr>
        <a:xfrm>
          <a:off x="1401751" y="1805976"/>
          <a:ext cx="2486624" cy="174367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Comic Sans MS" pitchFamily="66" charset="0"/>
            </a:rPr>
            <a:t>If the patients feels anxiety, image is stopped and relaxed status is regained</a:t>
          </a:r>
        </a:p>
      </dsp:txBody>
      <dsp:txXfrm>
        <a:off x="1486870" y="1891095"/>
        <a:ext cx="2316386" cy="1573434"/>
      </dsp:txXfrm>
    </dsp:sp>
    <dsp:sp modelId="{F6B885BD-0F43-4AB9-A885-9E4811F40F8C}">
      <dsp:nvSpPr>
        <dsp:cNvPr id="0" name=""/>
        <dsp:cNvSpPr/>
      </dsp:nvSpPr>
      <dsp:spPr>
        <a:xfrm>
          <a:off x="2406755" y="1012315"/>
          <a:ext cx="4109263" cy="4109263"/>
        </a:xfrm>
        <a:custGeom>
          <a:avLst/>
          <a:gdLst/>
          <a:ahLst/>
          <a:cxnLst/>
          <a:rect l="0" t="0" r="0" b="0"/>
          <a:pathLst>
            <a:path>
              <a:moveTo>
                <a:pt x="439038" y="785234"/>
              </a:moveTo>
              <a:arcTo wR="2054631" hR="2054631" stAng="13089437" swAng="1774391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046BB-81F4-440F-9A48-3AB3C584B2B7}">
      <dsp:nvSpPr>
        <dsp:cNvPr id="0" name=""/>
        <dsp:cNvSpPr/>
      </dsp:nvSpPr>
      <dsp:spPr>
        <a:xfrm>
          <a:off x="3692662" y="1810"/>
          <a:ext cx="2094689" cy="17124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Comic Sans MS" pitchFamily="66" charset="0"/>
            </a:rPr>
            <a:t>Operates</a:t>
          </a:r>
          <a:r>
            <a:rPr lang="en-GB" sz="1200" b="1" kern="1200" baseline="0" dirty="0">
              <a:latin typeface="Comic Sans MS" pitchFamily="66" charset="0"/>
            </a:rPr>
            <a:t> under the idea of Counter-Conditioning (like SD)</a:t>
          </a:r>
          <a:endParaRPr lang="en-GB" sz="1200" b="1" kern="1200" dirty="0">
            <a:latin typeface="Comic Sans MS" pitchFamily="66" charset="0"/>
          </a:endParaRPr>
        </a:p>
      </dsp:txBody>
      <dsp:txXfrm>
        <a:off x="3776257" y="85405"/>
        <a:ext cx="1927499" cy="1545268"/>
      </dsp:txXfrm>
    </dsp:sp>
    <dsp:sp modelId="{34B7EE6B-D845-40F9-91C0-5C8CB091DB24}">
      <dsp:nvSpPr>
        <dsp:cNvPr id="0" name=""/>
        <dsp:cNvSpPr/>
      </dsp:nvSpPr>
      <dsp:spPr>
        <a:xfrm>
          <a:off x="2926946" y="1053697"/>
          <a:ext cx="4109263" cy="4109263"/>
        </a:xfrm>
        <a:custGeom>
          <a:avLst/>
          <a:gdLst/>
          <a:ahLst/>
          <a:cxnLst/>
          <a:rect l="0" t="0" r="0" b="0"/>
          <a:pathLst>
            <a:path>
              <a:moveTo>
                <a:pt x="2869061" y="168308"/>
              </a:moveTo>
              <a:arcTo wR="2054631" hR="2054631" stAng="17601151" swAng="155856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A5AD6-A66D-4922-99F4-191911DCEC42}">
      <dsp:nvSpPr>
        <dsp:cNvPr id="0" name=""/>
        <dsp:cNvSpPr/>
      </dsp:nvSpPr>
      <dsp:spPr>
        <a:xfrm>
          <a:off x="5766405" y="1776441"/>
          <a:ext cx="1975842" cy="1802742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Comic Sans MS" pitchFamily="66" charset="0"/>
            </a:rPr>
            <a:t>Moves</a:t>
          </a:r>
          <a:r>
            <a:rPr lang="en-GB" sz="1200" b="1" kern="1200" baseline="0" dirty="0">
              <a:latin typeface="Comic Sans MS" pitchFamily="66" charset="0"/>
            </a:rPr>
            <a:t> away from the hierarchical approach of SD</a:t>
          </a:r>
          <a:endParaRPr lang="en-GB" sz="1200" b="1" kern="1200" dirty="0">
            <a:latin typeface="Comic Sans MS" pitchFamily="66" charset="0"/>
          </a:endParaRPr>
        </a:p>
      </dsp:txBody>
      <dsp:txXfrm>
        <a:off x="5854408" y="1864444"/>
        <a:ext cx="1799836" cy="1626736"/>
      </dsp:txXfrm>
    </dsp:sp>
    <dsp:sp modelId="{F8D35DC0-5295-46B8-AB03-4715C35C84D9}">
      <dsp:nvSpPr>
        <dsp:cNvPr id="0" name=""/>
        <dsp:cNvSpPr/>
      </dsp:nvSpPr>
      <dsp:spPr>
        <a:xfrm>
          <a:off x="2906125" y="217515"/>
          <a:ext cx="4109263" cy="4109263"/>
        </a:xfrm>
        <a:custGeom>
          <a:avLst/>
          <a:gdLst/>
          <a:ahLst/>
          <a:cxnLst/>
          <a:rect l="0" t="0" r="0" b="0"/>
          <a:pathLst>
            <a:path>
              <a:moveTo>
                <a:pt x="3633080" y="3369929"/>
              </a:moveTo>
              <a:arcTo wR="2054631" hR="2054631" stAng="2388237" swAng="1780619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5A169-EEB3-47D8-B5F9-E1CEB697573F}">
      <dsp:nvSpPr>
        <dsp:cNvPr id="0" name=""/>
        <dsp:cNvSpPr/>
      </dsp:nvSpPr>
      <dsp:spPr>
        <a:xfrm>
          <a:off x="3544857" y="3622799"/>
          <a:ext cx="2126027" cy="1716861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Comic Sans MS" pitchFamily="66" charset="0"/>
            </a:rPr>
            <a:t>Individuals</a:t>
          </a:r>
          <a:r>
            <a:rPr lang="en-GB" sz="1200" b="1" kern="1200" baseline="0" dirty="0">
              <a:latin typeface="Comic Sans MS" pitchFamily="66" charset="0"/>
            </a:rPr>
            <a:t> move straight away to the step at the top of the hierarchy (have direct contact with their most feared scenario)</a:t>
          </a:r>
          <a:endParaRPr lang="en-GB" sz="1200" b="1" kern="1200" dirty="0">
            <a:latin typeface="Comic Sans MS" pitchFamily="66" charset="0"/>
          </a:endParaRPr>
        </a:p>
      </dsp:txBody>
      <dsp:txXfrm>
        <a:off x="3628667" y="3706609"/>
        <a:ext cx="1958407" cy="1549241"/>
      </dsp:txXfrm>
    </dsp:sp>
    <dsp:sp modelId="{4B08C590-52EB-481F-BDE5-DF55933B9C7C}">
      <dsp:nvSpPr>
        <dsp:cNvPr id="0" name=""/>
        <dsp:cNvSpPr/>
      </dsp:nvSpPr>
      <dsp:spPr>
        <a:xfrm>
          <a:off x="2322947" y="133060"/>
          <a:ext cx="4109263" cy="4109263"/>
        </a:xfrm>
        <a:custGeom>
          <a:avLst/>
          <a:gdLst/>
          <a:ahLst/>
          <a:cxnLst/>
          <a:rect l="0" t="0" r="0" b="0"/>
          <a:pathLst>
            <a:path>
              <a:moveTo>
                <a:pt x="1213924" y="3929390"/>
              </a:moveTo>
              <a:arcTo wR="2054631" hR="2054631" stAng="6849188" swAng="1445027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E41ED-4B92-4257-9036-99423DCBBB41}">
      <dsp:nvSpPr>
        <dsp:cNvPr id="0" name=""/>
        <dsp:cNvSpPr/>
      </dsp:nvSpPr>
      <dsp:spPr>
        <a:xfrm>
          <a:off x="1401751" y="1805976"/>
          <a:ext cx="2486624" cy="174367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latin typeface="Comic Sans MS" pitchFamily="66" charset="0"/>
            </a:rPr>
            <a:t>Works on the assumption that individuals cannot make their usual avoidance response, anxiety peaks at such high levels and cannot be maintained, eventually anxiety subsides</a:t>
          </a:r>
        </a:p>
      </dsp:txBody>
      <dsp:txXfrm>
        <a:off x="1486870" y="1891095"/>
        <a:ext cx="2316386" cy="1573434"/>
      </dsp:txXfrm>
    </dsp:sp>
    <dsp:sp modelId="{F6B885BD-0F43-4AB9-A885-9E4811F40F8C}">
      <dsp:nvSpPr>
        <dsp:cNvPr id="0" name=""/>
        <dsp:cNvSpPr/>
      </dsp:nvSpPr>
      <dsp:spPr>
        <a:xfrm>
          <a:off x="2406755" y="1012315"/>
          <a:ext cx="4109263" cy="4109263"/>
        </a:xfrm>
        <a:custGeom>
          <a:avLst/>
          <a:gdLst/>
          <a:ahLst/>
          <a:cxnLst/>
          <a:rect l="0" t="0" r="0" b="0"/>
          <a:pathLst>
            <a:path>
              <a:moveTo>
                <a:pt x="439038" y="785234"/>
              </a:moveTo>
              <a:arcTo wR="2054631" hR="2054631" stAng="13089437" swAng="1774391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B2713C-26B6-41D1-8743-A070E4FF40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7A56A-5B69-4160-A05E-68DE520A3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8D64A-DFB9-4EBC-A4AE-06ABFFF34D40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476D1-AF86-4B6F-B4CD-A09D21E41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276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D1F7E-3E10-4DD6-A5CF-4BFEB540DC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276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7A74A2-E52F-46CB-8536-C2606AB58BC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DA5860-8C19-4F5C-9A72-F53B52737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659B1-C02E-4F9F-8F0C-DDE9EB9740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0D35E9-F43B-4BA6-B1EC-67B56E0F9813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548CA9-62E7-4ADC-B112-A701D950B9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A60094F-DE9C-4FE6-9200-78F3A9021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D2B76-F3D6-408E-97E9-FB796E8510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18675"/>
            <a:ext cx="3078163" cy="51276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3FD28-A331-4E27-B5E5-D8DBCE8BC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18675"/>
            <a:ext cx="3078163" cy="51276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1BE659A-73FB-4890-BF51-E07DA881205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C9ACC4B-09A6-4874-8C8F-1B67FE6721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2057F8C-7248-4295-8704-1E330B50D6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8F4FCAA-9792-43D7-B1DC-60BC3C872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28814-A287-4751-A3C6-E59F6C5AAA6B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ECEB-3443-46E8-AEBF-67CAC831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D033-5EB0-48EF-BE93-1A258651B5FE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50192-6534-428D-9898-A856CFED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7060-7039-4679-A076-34831F85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C018D-B512-4A1A-838E-26BE88325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204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E7B11-F6EA-43D9-8BF3-8FF26E1D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6835-EBB6-40EC-820B-A3D12E6C610C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E6D01-2E0C-4733-BB49-7609AFA2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5EA74-67D1-4F48-8DE0-E8581C7F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F4F01-CF1B-48C0-9C81-67958BD9C9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7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F54A4-D1B4-4449-B56B-2DF04A1C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77CE-4CCF-43A1-A032-637154560DC4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BC785-B0CB-45FC-AA77-7C4011C7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42777-CF8D-4D0E-A493-51D941D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615D0-DCC9-4EB3-9AEC-C74E1D532E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882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ABB1D-AD77-4A21-944F-5A14F84D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8987-B284-44AA-BEEB-55A8E060BC47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5432-D597-496A-A3F7-E2A0B2D7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AE44B-3B3B-4E12-BD46-5BAF8E81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11584-FE26-403E-A90F-F671AD8B2F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55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5FE7-CE78-4C21-8AE1-828381BE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C04F4-06E2-4FAC-82FE-520A65F318D3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4617-8DA2-4816-AA7B-4A28747B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646ED-2256-40F5-A788-5F16A537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700B4-E1CD-42C1-96C1-F8F61FEC39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917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E4829-1F59-4B52-997A-38B6EA47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BAB6-7A9E-4081-9BE4-2CC175BE496D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2D224-DB17-4315-820D-439B44D6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51076-B1A4-43AA-8A8A-087BCDF8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7EBF3-8F05-43D3-BE9D-B8C41DB68E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558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0F48E0-A4C2-4F58-B575-D1B23641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E1C8-F82A-4243-B777-77088E0C5E6C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911B29-6A66-4EDB-9DFC-961260D3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32117-2F53-4961-A7B5-662EE0FB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37FFC-6A31-4A48-86AB-CD6B426641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5168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371BD5-6373-466C-A6C1-4A2953F9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38D33-20F1-4459-BD3D-438DC707CD05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1B477A-3412-49D2-941D-CB1E0C49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E5069B-461C-493B-B816-2817E16E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6B576-32B5-4A28-ADAA-95E6FBF9E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900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BEFEE7-DA12-423A-99F8-5E69DFAA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4A9F-A335-4553-939C-FE63420E1C17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6721EF-EDCD-44EF-8376-0EF026D6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D51967-205A-4DCC-9A2E-3ED447FE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C5853-2391-404C-9415-4F1F34584E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3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A774FD-5195-479C-9703-B984C460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4498-3F1D-4F97-BF97-D654E1DD088D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9CF29E-6406-42B1-ABA4-24748947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1B0F3E-4489-424A-842E-6553DCF6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3067-1D1B-4FA0-B348-E4B7781B92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8719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14076E-83C1-4526-B4E8-A91DB230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1A44-6386-4996-BA19-99CCE82247EA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86A1E5-3B1A-42DD-8AB4-EE93D1A4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B4E0F1-5798-450C-A068-1EB0B920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D6A80-5642-4798-8A39-94E7BCD35B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3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2F3F0-DD83-4DF8-ABE5-E24E0821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290E-9394-43D6-8AAF-BD476DA8077F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23F74-A763-406C-9812-BCF6AA1D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AB556-2A1B-408B-9573-B52070D7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403A3-22CC-405C-A25B-2EB1CE550C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013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564A45-DE3A-40B0-8E68-250BBA98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0F74-6A68-46FD-8AC5-553136300823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48217A-2A41-47A6-BA5A-2413A9E9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37C7DC-F2E7-4232-ADFD-C107DCD8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A2E28-901B-4AAE-94BE-8E9C118014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310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8ACA6-206F-4BC7-9E29-F5C6EB6A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CD28-900A-479C-9706-8C1EFBD3EBC7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57FF7-418D-492A-9E82-5F16CD93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ACC60-541D-46B3-94BD-5865C4B7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52C6A-A830-4312-8C4B-04B1EBBBFF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645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90A1-76AE-4B94-9C9A-0812CA70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8E50-FC94-4E54-BCB4-15BDA226EC5B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3B6B-0FF0-4F9D-AD7F-18FEEE72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5D10-5FA3-4C8E-89AA-6267E3E4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9CFA4-4E8A-48D5-B886-63AA0D3BAD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66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A50E1-8053-444F-8484-5C34ECCE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6190-5720-43E3-B328-AD7B0655CD86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5A30-8B7A-4E4B-A620-CB04D61D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22725-7BAD-4B3A-BD6C-C246F31D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82B1A-AED6-4A4F-A96E-B910495290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768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7EEAEB-E00C-42C3-B8E6-0AB9B9E8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ADC9-8D1F-4E1A-8F82-E2CE80DC09F8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9DF9D7-E331-48A3-A2DB-58A99816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4A350A-A79E-4F62-94D5-8EACE08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537F-8133-455D-9CB5-07FC3A0298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50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47F09A-5FCE-4817-8A0C-A7C0DAC0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D707-8DF1-41CE-B114-D2C684DF5E77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C1A175-2877-4C2A-8F76-A2FB8D92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5E0CFF-20F3-4643-99E6-039B74D8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CD6B3-8422-4204-A3B7-FD39BB187A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920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75429D-8644-41DF-B2F4-D8B99E99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263B-63F6-4CFA-B31E-582C39B589F5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99F4D1-2BD6-4980-95F9-E48C780B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593F77-DADC-473F-8852-8E68D0DC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BC737-DBFF-4BAA-B8D7-25C26B52BA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05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29C260-D668-4A4A-82E2-7799F138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ED11-AEE2-4D88-9DE7-8B7AE7CE05AA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EE1037-E301-4B08-8A23-588D5FAF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D579D0-267A-4E1A-BE41-DF0B9602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5D313-5D9E-47FE-9068-055A228757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42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FE167D-2300-4DAF-99B2-DC838C9F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D77-1EB1-49D9-977D-4B96C4B768B1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823B5F-C88D-4B76-BB33-2F4EB104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BDD44F-E3AC-46F0-9240-D8496068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6E9DB-C408-4129-990A-66E1D6D44F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702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1E6B5F-F3B6-4C11-8B9B-070C6EBB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647A-E5E2-432F-8BF3-6F288C66A5D9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2E37AB-D561-424C-B751-4998B3DD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B039B6-526E-4013-A7A3-AC2F080E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E730-D374-4941-AEF6-022675DEEC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062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1C18349-F074-45B4-B8C5-F681DC312E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53FE96-E510-455C-AC75-807081A75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F60C6-7B6B-4382-A00D-870017B44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2F38B3-CD15-4A91-88FE-89C39FF376D0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F204C-996F-47D2-8EAC-E634423C1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8672-56FB-45AA-9570-8D22A1A9C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E0B618D-772C-4FEE-89C7-62461379ED2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DFF1716-AD8B-4AAF-B37A-C85607AB13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6FAC90-B8AA-4A6A-B567-73263F42A9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460D-F97D-43E1-8208-02AF5EC03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F818CC-11A7-4EDD-BFD9-7936886DFF40}" type="datetimeFigureOut">
              <a:rPr lang="en-US"/>
              <a:pPr>
                <a:defRPr/>
              </a:pPr>
              <a:t>2/2/2021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EBA5-7666-4A50-9894-41C16D5FE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B0A1-EC17-4C9A-84A9-DCD144194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3C1A34-F4A7-4C8D-BB5C-0404BA196A3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all-free-download.com/images/graphiclarge/plus_sign_clip_art_982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all-free-download.com/images/graphiclarge/plus_sign_clip_art_982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gif"/><Relationship Id="rId7" Type="http://schemas.openxmlformats.org/officeDocument/2006/relationships/image" Target="../media/image32.wmf"/><Relationship Id="rId12" Type="http://schemas.openxmlformats.org/officeDocument/2006/relationships/image" Target="../media/image23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hyperlink" Target="http://www.clker.com/clipart-14658.html" TargetMode="External"/><Relationship Id="rId10" Type="http://schemas.openxmlformats.org/officeDocument/2006/relationships/image" Target="../media/image35.gif"/><Relationship Id="rId4" Type="http://schemas.openxmlformats.org/officeDocument/2006/relationships/image" Target="../media/image8.png"/><Relationship Id="rId9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png"/><Relationship Id="rId7" Type="http://schemas.openxmlformats.org/officeDocument/2006/relationships/image" Target="../media/image23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wmf"/><Relationship Id="rId5" Type="http://schemas.openxmlformats.org/officeDocument/2006/relationships/image" Target="../media/image31.png"/><Relationship Id="rId4" Type="http://schemas.openxmlformats.org/officeDocument/2006/relationships/hyperlink" Target="http://www.clker.com/clipart-14658.html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diagramLayout" Target="../diagrams/layout5.xml"/><Relationship Id="rId7" Type="http://schemas.openxmlformats.org/officeDocument/2006/relationships/image" Target="../media/image3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clker.com/clipart-14658.htm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all-free-download.com/images/graphiclarge/plus_sign_clip_art_9826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wBQIhg6Cv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KxKfpKQzow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C1A6-DBA3-45EA-83F5-C120C1B41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928100" cy="720725"/>
          </a:xfrm>
        </p:spPr>
        <p:txBody>
          <a:bodyPr/>
          <a:lstStyle/>
          <a:p>
            <a:pPr>
              <a:defRPr/>
            </a:pPr>
            <a:r>
              <a:rPr lang="en-GB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Psychopathology </a:t>
            </a:r>
            <a:r>
              <a:rPr lang="en-GB" sz="3000" dirty="0">
                <a:latin typeface="Comic Sans MS" panose="030F0702030302020204" pitchFamily="66" charset="0"/>
              </a:rPr>
              <a:t>– what do I need to know?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C00AD-0387-4EEC-BB09-A62FDA94EB90}"/>
              </a:ext>
            </a:extLst>
          </p:cNvPr>
          <p:cNvSpPr/>
          <p:nvPr/>
        </p:nvSpPr>
        <p:spPr>
          <a:xfrm>
            <a:off x="287338" y="836613"/>
            <a:ext cx="8569325" cy="29908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2500" b="1" dirty="0"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500" b="1" dirty="0">
                <a:latin typeface="Comic Sans MS" panose="030F0702030302020204" pitchFamily="66" charset="0"/>
              </a:rPr>
              <a:t>Behavioural Explanation of Phobias </a:t>
            </a:r>
            <a:r>
              <a:rPr lang="en-GB" dirty="0">
                <a:latin typeface="Comic Sans MS" panose="030F0702030302020204" pitchFamily="66" charset="0"/>
              </a:rPr>
              <a:t>(Two-Process Model, Classical and Operant Conditioning)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500" b="1" dirty="0">
                <a:latin typeface="Comic Sans MS" panose="030F0702030302020204" pitchFamily="66" charset="0"/>
              </a:rPr>
              <a:t>Biological Explanation of OCD </a:t>
            </a:r>
            <a:r>
              <a:rPr lang="en-GB" dirty="0">
                <a:latin typeface="Comic Sans MS" panose="030F0702030302020204" pitchFamily="66" charset="0"/>
              </a:rPr>
              <a:t>(The Genetic and Neural Explanations)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500" b="1" dirty="0">
                <a:latin typeface="Comic Sans MS" panose="030F0702030302020204" pitchFamily="66" charset="0"/>
              </a:rPr>
              <a:t>Cognitive Explanation of Depression</a:t>
            </a:r>
            <a:r>
              <a:rPr lang="en-GB" sz="2500" dirty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(Beck’s Negative Triad, Ellis’ ABC Model)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2500" b="1" dirty="0"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sz="25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27726C-9D4A-4C6F-A359-38991340C291}"/>
              </a:ext>
            </a:extLst>
          </p:cNvPr>
          <p:cNvSpPr/>
          <p:nvPr/>
        </p:nvSpPr>
        <p:spPr>
          <a:xfrm>
            <a:off x="287338" y="3933825"/>
            <a:ext cx="8569325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Comic Sans MS" panose="030F0702030302020204" pitchFamily="66" charset="0"/>
              </a:rPr>
              <a:t>In addition, you need to know the emotional, behavioural and cognitive characteristics of phobias, OCD and depression</a:t>
            </a:r>
          </a:p>
          <a:p>
            <a:pPr algn="ctr" eaLnBrk="1" hangingPunct="1"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Behavioural –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</a:rPr>
              <a:t>physical actions that individuals with such abnormalities display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Emotional – </a:t>
            </a:r>
            <a:r>
              <a:rPr lang="en-GB" sz="1600" dirty="0">
                <a:latin typeface="Comic Sans MS" panose="030F0702030302020204" pitchFamily="66" charset="0"/>
              </a:rPr>
              <a:t>the feelings that individuals (suffering from such abnormalities) hold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Cognitive – </a:t>
            </a:r>
            <a:r>
              <a:rPr lang="en-GB" sz="1600" dirty="0">
                <a:latin typeface="Comic Sans MS" panose="030F0702030302020204" pitchFamily="66" charset="0"/>
              </a:rPr>
              <a:t>thoughts held by individuals suffering from such disorders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176897D-EA64-4107-B3B8-65687FE3A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Operant Conditioning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AC63C34-DE30-4E0E-8527-F9039FE4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37" y="932943"/>
            <a:ext cx="8229600" cy="5472608"/>
          </a:xfrm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Have you noticed anything taking place in class today?</a:t>
            </a: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800" dirty="0">
                <a:latin typeface="Comic Sans MS" panose="030F0702030302020204" pitchFamily="66" charset="0"/>
              </a:rPr>
              <a:t>Your class contributions have been being rewarded (with skittles)</a:t>
            </a: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>
              <a:latin typeface="Comic Sans MS" panose="030F0702030302020204" pitchFamily="66" charset="0"/>
            </a:endParaRPr>
          </a:p>
        </p:txBody>
      </p:sp>
      <p:pic>
        <p:nvPicPr>
          <p:cNvPr id="14340" name="Picture 2" descr="http://upload.wikimedia.org/wikipedia/commons/8/8a/Skittles_Original.jpg">
            <a:extLst>
              <a:ext uri="{FF2B5EF4-FFF2-40B4-BE49-F238E27FC236}">
                <a16:creationId xmlns:a16="http://schemas.microsoft.com/office/drawing/2014/main" id="{FB8BDA20-AAD0-49A8-A645-58872573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83" y="2047075"/>
            <a:ext cx="52562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Catherine\AppData\Local\Microsoft\Windows\Temporary Internet Files\Content.IE5\J8EE12FE\MM910001094[1].gif">
            <a:extLst>
              <a:ext uri="{FF2B5EF4-FFF2-40B4-BE49-F238E27FC236}">
                <a16:creationId xmlns:a16="http://schemas.microsoft.com/office/drawing/2014/main" id="{FE17F61E-A355-46CE-BC0B-B9DD8B9A5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88375"/>
            <a:ext cx="2016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B818E09-0B79-415E-9896-27D66196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000" b="1">
                <a:solidFill>
                  <a:srgbClr val="00B0F0"/>
                </a:solidFill>
                <a:latin typeface="Comic Sans MS" panose="030F0702030302020204" pitchFamily="66" charset="0"/>
              </a:rPr>
              <a:t>Operant Conditioning – An Explanation of why phobias are </a:t>
            </a:r>
            <a:r>
              <a:rPr lang="en-GB" altLang="en-US" sz="3000" b="1" i="1" u="sng">
                <a:solidFill>
                  <a:srgbClr val="00B0F0"/>
                </a:solidFill>
                <a:latin typeface="Comic Sans MS" panose="030F0702030302020204" pitchFamily="66" charset="0"/>
              </a:rPr>
              <a:t>maintained</a:t>
            </a:r>
            <a:endParaRPr lang="en-GB" altLang="en-US" sz="3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EF31D-7B5D-4497-B8F4-58A5B9E44476}"/>
              </a:ext>
            </a:extLst>
          </p:cNvPr>
          <p:cNvSpPr>
            <a:spLocks noGrp="1"/>
          </p:cNvSpPr>
          <p:nvPr>
            <p:ph idx="1"/>
          </p:nvPr>
        </p:nvSpPr>
        <p:spPr>
          <a:ln w="63500">
            <a:solidFill>
              <a:schemeClr val="accent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Operant conditioning is learning through </a:t>
            </a:r>
            <a:r>
              <a:rPr lang="en-GB" b="1" dirty="0">
                <a:solidFill>
                  <a:schemeClr val="tx2"/>
                </a:solidFill>
                <a:latin typeface="Comic Sans MS" pitchFamily="66" charset="0"/>
              </a:rPr>
              <a:t>reinforcement </a:t>
            </a:r>
            <a:r>
              <a:rPr lang="en-GB" dirty="0">
                <a:latin typeface="Comic Sans MS" pitchFamily="66" charset="0"/>
              </a:rPr>
              <a:t>(e.g., rewards) and </a:t>
            </a:r>
            <a:r>
              <a:rPr lang="en-GB" b="1" dirty="0">
                <a:solidFill>
                  <a:schemeClr val="tx2"/>
                </a:solidFill>
                <a:latin typeface="Comic Sans MS" pitchFamily="66" charset="0"/>
              </a:rPr>
              <a:t>punishment.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Sound too simple?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Skinner (1974) </a:t>
            </a:r>
            <a:r>
              <a:rPr lang="en-GB" dirty="0">
                <a:latin typeface="Comic Sans MS" pitchFamily="66" charset="0"/>
              </a:rPr>
              <a:t>was able to show how quite complex patterns of behaviour could develop as a result of using reinforcement </a:t>
            </a:r>
          </a:p>
        </p:txBody>
      </p:sp>
      <p:pic>
        <p:nvPicPr>
          <p:cNvPr id="15364" name="Picture 4" descr="C:\Users\catherine.eccleston\AppData\Local\Microsoft\Windows\Temporary Internet Files\Content.IE5\Z66XPLJ6\MCj00787370000[1].wmf">
            <a:extLst>
              <a:ext uri="{FF2B5EF4-FFF2-40B4-BE49-F238E27FC236}">
                <a16:creationId xmlns:a16="http://schemas.microsoft.com/office/drawing/2014/main" id="{63F048A0-FECC-4FA9-B6B9-6F71A736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357438"/>
            <a:ext cx="16621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2467EB4-9A54-4895-AC30-6085A350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214313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rgbClr val="00B0F0"/>
                </a:solidFill>
                <a:latin typeface="Comic Sans MS" panose="030F0702030302020204" pitchFamily="66" charset="0"/>
              </a:rPr>
              <a:t>Operant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7065-0F5F-4CD6-962F-F63BD898B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728663"/>
            <a:ext cx="8229600" cy="4286250"/>
          </a:xfrm>
          <a:solidFill>
            <a:schemeClr val="bg1"/>
          </a:solidFill>
          <a:ln w="63500">
            <a:solidFill>
              <a:schemeClr val="accent1"/>
            </a:solidFill>
          </a:ln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900" b="1" dirty="0">
                <a:latin typeface="Comic Sans MS" pitchFamily="66" charset="0"/>
              </a:rPr>
              <a:t>Reinforcement (both positive and negative) </a:t>
            </a:r>
            <a:r>
              <a:rPr lang="en-GB" sz="5900" dirty="0">
                <a:latin typeface="Comic Sans MS" pitchFamily="66" charset="0"/>
              </a:rPr>
              <a:t>–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5900" dirty="0">
                <a:latin typeface="Comic Sans MS" pitchFamily="66" charset="0"/>
              </a:rPr>
              <a:t>    strengthens (encourages) behaviour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6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7400" dirty="0">
                <a:latin typeface="Comic Sans MS" pitchFamily="66" charset="0"/>
              </a:rPr>
              <a:t>In terms of abnormality, abnormal behaviour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7400" dirty="0">
                <a:latin typeface="Comic Sans MS" pitchFamily="66" charset="0"/>
              </a:rPr>
              <a:t>is </a:t>
            </a:r>
            <a:r>
              <a:rPr lang="en-GB" sz="7400" b="1" dirty="0">
                <a:solidFill>
                  <a:srgbClr val="FF0000"/>
                </a:solidFill>
                <a:latin typeface="Comic Sans MS" pitchFamily="66" charset="0"/>
              </a:rPr>
              <a:t>learnt</a:t>
            </a:r>
            <a:r>
              <a:rPr lang="en-GB" sz="7400" dirty="0">
                <a:latin typeface="Comic Sans MS" pitchFamily="66" charset="0"/>
              </a:rPr>
              <a:t> when </a:t>
            </a:r>
            <a:r>
              <a:rPr lang="en-GB" sz="7400" b="1" u="sng" dirty="0">
                <a:latin typeface="Comic Sans MS" pitchFamily="66" charset="0"/>
              </a:rPr>
              <a:t>maladaptive behaviour </a:t>
            </a:r>
            <a:r>
              <a:rPr lang="en-GB" sz="7400" dirty="0">
                <a:latin typeface="Comic Sans MS" pitchFamily="66" charset="0"/>
              </a:rPr>
              <a:t>is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7400" b="1" dirty="0">
                <a:latin typeface="Comic Sans MS" pitchFamily="66" charset="0"/>
              </a:rPr>
              <a:t>Positively/negatively reinforced </a:t>
            </a:r>
            <a:endParaRPr lang="en-GB" sz="74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46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5900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>
                <a:latin typeface="Comic Sans MS" pitchFamily="66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16388" name="Picture 10" descr="http://www.cliffecards.com/images/image-a4d5846a22bc8df8a54151f209c0c6f5-congratulations3.gif">
            <a:extLst>
              <a:ext uri="{FF2B5EF4-FFF2-40B4-BE49-F238E27FC236}">
                <a16:creationId xmlns:a16="http://schemas.microsoft.com/office/drawing/2014/main" id="{883EC19C-4D9C-4CDA-A27E-89CE6D402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188"/>
            <a:ext cx="133191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E30120-42A9-4D4D-A735-C560CDB9C516}"/>
              </a:ext>
            </a:extLst>
          </p:cNvPr>
          <p:cNvSpPr/>
          <p:nvPr/>
        </p:nvSpPr>
        <p:spPr>
          <a:xfrm>
            <a:off x="228600" y="3141663"/>
            <a:ext cx="8429625" cy="3211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Once a phobia has been acquired (through classical conditioning) individuals then exhibit </a:t>
            </a:r>
            <a:r>
              <a:rPr lang="en-GB" b="1" u="sng" dirty="0">
                <a:solidFill>
                  <a:schemeClr val="tx1"/>
                </a:solidFill>
                <a:latin typeface="Comic Sans MS" pitchFamily="66" charset="0"/>
              </a:rPr>
              <a:t>avoidance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 responses (e.g. an individual with a phobia of dogs may avoid coming into contact with dogs)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This avoidance reduces of chances of the individual having to face the fearful situation which reduces fear and anxiety – </a:t>
            </a:r>
            <a:r>
              <a:rPr lang="en-GB" b="1" i="1" u="sng" dirty="0">
                <a:solidFill>
                  <a:schemeClr val="tx1"/>
                </a:solidFill>
                <a:latin typeface="Comic Sans MS" pitchFamily="66" charset="0"/>
              </a:rPr>
              <a:t>what type of reinforcement is this?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b="1" i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This decrease in anxiety makes an individual happy and therefore they are likely to adopt this avoidant response in the future.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421833A-3B74-4E76-BCA5-32C4C064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rgbClr val="00B0F0"/>
                </a:solidFill>
                <a:latin typeface="Comic Sans MS" panose="030F0702030302020204" pitchFamily="66" charset="0"/>
              </a:rPr>
              <a:t>Operant Conditioning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3D7B75B-E76C-4AC8-9430-C72C8C71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Application of this theory to Little Albert…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b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8" descr="istockphoto_1119816_punishment">
            <a:extLst>
              <a:ext uri="{FF2B5EF4-FFF2-40B4-BE49-F238E27FC236}">
                <a16:creationId xmlns:a16="http://schemas.microsoft.com/office/drawing/2014/main" id="{86E7E3AE-7081-4D87-8B56-84D5C818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929188"/>
            <a:ext cx="1530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http://www.cliffecards.com/images/image-a4d5846a22bc8df8a54151f209c0c6f5-congratulations3.gif">
            <a:extLst>
              <a:ext uri="{FF2B5EF4-FFF2-40B4-BE49-F238E27FC236}">
                <a16:creationId xmlns:a16="http://schemas.microsoft.com/office/drawing/2014/main" id="{0F9F619F-7ABA-4FEC-9B1B-8CCA0F21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357188"/>
            <a:ext cx="16494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 descr="http://i.ehow.com/images/GlobalPhoto/Articles/4729748/crying-baby-thumb813125-main_Full.jpg">
            <a:extLst>
              <a:ext uri="{FF2B5EF4-FFF2-40B4-BE49-F238E27FC236}">
                <a16:creationId xmlns:a16="http://schemas.microsoft.com/office/drawing/2014/main" id="{234C9C4C-680D-4C22-8C27-328100F7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2963"/>
            <a:ext cx="1746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0AE20C8-06BD-4283-8171-226163B16862}"/>
              </a:ext>
            </a:extLst>
          </p:cNvPr>
          <p:cNvSpPr/>
          <p:nvPr/>
        </p:nvSpPr>
        <p:spPr>
          <a:xfrm>
            <a:off x="611188" y="2487613"/>
            <a:ext cx="7326312" cy="20510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tx1"/>
                </a:solidFill>
                <a:latin typeface="Comic Sans MS" pitchFamily="66" charset="0"/>
              </a:rPr>
              <a:t>Albert would avoid all situations where there would be a risk of him coming into contact with white fluffy animals/objects.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222C0DE-1578-4C32-B88D-ECD852FE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rgbClr val="00B0F0"/>
                </a:solidFill>
                <a:latin typeface="Comic Sans MS" panose="030F0702030302020204" pitchFamily="66" charset="0"/>
              </a:rPr>
              <a:t>Evaluation (AO2) Strengths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34C80A7-F9ED-49CB-A70C-899A99C8D2A9}"/>
              </a:ext>
            </a:extLst>
          </p:cNvPr>
          <p:cNvGraphicFramePr/>
          <p:nvPr/>
        </p:nvGraphicFramePr>
        <p:xfrm>
          <a:off x="428596" y="1357298"/>
          <a:ext cx="821537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5" descr="C:\Users\catherine.eccleston\AppData\Local\Microsoft\Windows\Temporary Internet Files\Content.IE5\9XXZ1ZL9\MCj04412790000[1].png">
            <a:extLst>
              <a:ext uri="{FF2B5EF4-FFF2-40B4-BE49-F238E27FC236}">
                <a16:creationId xmlns:a16="http://schemas.microsoft.com/office/drawing/2014/main" id="{84E00DCA-8B83-49AB-B572-6CF23B7B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143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catherine.eccleston\AppData\Local\Microsoft\Windows\Temporary Internet Files\Content.IE5\Z66XPLJ6\MCj00788330000[1].wmf">
            <a:extLst>
              <a:ext uri="{FF2B5EF4-FFF2-40B4-BE49-F238E27FC236}">
                <a16:creationId xmlns:a16="http://schemas.microsoft.com/office/drawing/2014/main" id="{F8CBE401-7F75-4BD8-A550-AD3EC228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86313"/>
            <a:ext cx="16906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B3EAE81-950E-40F3-BCE8-DA7DAB4F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rgbClr val="00B0F0"/>
                </a:solidFill>
                <a:latin typeface="Comic Sans MS" panose="030F0702030302020204" pitchFamily="66" charset="0"/>
              </a:rPr>
              <a:t>Evaluation (AO2) Weakness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AC022A-CB9E-476C-9C7C-B84006986279}"/>
              </a:ext>
            </a:extLst>
          </p:cNvPr>
          <p:cNvGraphicFramePr/>
          <p:nvPr/>
        </p:nvGraphicFramePr>
        <p:xfrm>
          <a:off x="428595" y="1357298"/>
          <a:ext cx="8434417" cy="509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4" descr="C:\Users\catherine.eccleston\AppData\Local\Microsoft\Windows\Temporary Internet Files\Content.IE5\R837LHGA\MCj04160760000[1].wmf">
            <a:extLst>
              <a:ext uri="{FF2B5EF4-FFF2-40B4-BE49-F238E27FC236}">
                <a16:creationId xmlns:a16="http://schemas.microsoft.com/office/drawing/2014/main" id="{97826B13-1213-4C95-ABAE-8B14BB5C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000125"/>
            <a:ext cx="16478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www.ihbi.qut.edu.au/research/ontrack/images/stringbeanrejected.gif">
            <a:extLst>
              <a:ext uri="{FF2B5EF4-FFF2-40B4-BE49-F238E27FC236}">
                <a16:creationId xmlns:a16="http://schemas.microsoft.com/office/drawing/2014/main" id="{CB2B81BE-6F9C-4056-8577-CEED547B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86313"/>
            <a:ext cx="11430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C7AC26F-FB97-4F6E-9728-A815A4B6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rgbClr val="00B0F0"/>
                </a:solidFill>
                <a:latin typeface="Comic Sans MS" panose="030F0702030302020204" pitchFamily="66" charset="0"/>
              </a:rPr>
              <a:t>Evaluation (AO2) Weakness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B2D7FE-1F0A-4273-BD62-607F9DB67E8C}"/>
              </a:ext>
            </a:extLst>
          </p:cNvPr>
          <p:cNvGraphicFramePr/>
          <p:nvPr/>
        </p:nvGraphicFramePr>
        <p:xfrm>
          <a:off x="214282" y="1357298"/>
          <a:ext cx="864399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Picture 4" descr="C:\Users\catherine.eccleston\AppData\Local\Microsoft\Windows\Temporary Internet Files\Content.IE5\Z66XPLJ6\MCj00787370000[1].wmf">
            <a:extLst>
              <a:ext uri="{FF2B5EF4-FFF2-40B4-BE49-F238E27FC236}">
                <a16:creationId xmlns:a16="http://schemas.microsoft.com/office/drawing/2014/main" id="{9C5BAECF-FB70-4453-AB84-9D039DBD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928688"/>
            <a:ext cx="17970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ttp://www.ihbi.qut.edu.au/research/ontrack/images/stringbeanrejected.gif">
            <a:extLst>
              <a:ext uri="{FF2B5EF4-FFF2-40B4-BE49-F238E27FC236}">
                <a16:creationId xmlns:a16="http://schemas.microsoft.com/office/drawing/2014/main" id="{634ADC4C-2C53-4957-826E-AC7A7788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786313"/>
            <a:ext cx="11430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7896898-28D4-4F0E-8FDE-4BBE4F16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7E116-9909-46FF-B2DC-893E4058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140325"/>
          </a:xfr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By the end of the lesson you will be able to...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GB" sz="2800" dirty="0">
                <a:latin typeface="Comic Sans MS" pitchFamily="66" charset="0"/>
              </a:rPr>
              <a:t>Describe the Two-Process Model explaining phobias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GB" sz="2800" dirty="0">
                <a:latin typeface="Comic Sans MS" pitchFamily="66" charset="0"/>
              </a:rPr>
              <a:t>Describe how phobias are initiated (how they start)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GB" sz="2800" dirty="0">
                <a:latin typeface="Comic Sans MS" pitchFamily="66" charset="0"/>
              </a:rPr>
              <a:t>Describe how phobias are </a:t>
            </a:r>
            <a:r>
              <a:rPr lang="en-GB" sz="2800" b="1" u="sng" dirty="0">
                <a:latin typeface="Comic Sans MS" pitchFamily="66" charset="0"/>
              </a:rPr>
              <a:t>maintained</a:t>
            </a:r>
            <a:r>
              <a:rPr lang="en-GB" sz="2800" dirty="0">
                <a:latin typeface="Comic Sans MS" pitchFamily="66" charset="0"/>
              </a:rPr>
              <a:t> (why they continue)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800" dirty="0">
                <a:latin typeface="Comic Sans MS" pitchFamily="66" charset="0"/>
              </a:rPr>
              <a:t>4. Evaluate the Behavioural Approach as an explanation of phobias (if time permits).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F0E7EED-08C0-4E0C-955D-0DB510B5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34950"/>
            <a:ext cx="8229600" cy="917575"/>
          </a:xfrm>
        </p:spPr>
        <p:txBody>
          <a:bodyPr/>
          <a:lstStyle/>
          <a:p>
            <a:pPr eaLnBrk="1" hangingPunct="1"/>
            <a:r>
              <a:rPr lang="en-GB" altLang="en-US" sz="2500" b="1" i="1" u="sng">
                <a:solidFill>
                  <a:srgbClr val="00B0F0"/>
                </a:solidFill>
                <a:latin typeface="Comic Sans MS" panose="030F0702030302020204" pitchFamily="66" charset="0"/>
              </a:rPr>
              <a:t>Initiating</a:t>
            </a:r>
            <a:r>
              <a:rPr lang="en-GB" altLang="en-US" sz="2500" b="1" i="1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500" b="1">
                <a:solidFill>
                  <a:srgbClr val="00B0F0"/>
                </a:solidFill>
                <a:latin typeface="Comic Sans MS" panose="030F0702030302020204" pitchFamily="66" charset="0"/>
              </a:rPr>
              <a:t>Phobias with Classical Conditioning – What can you remember?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8BF4C5B6-D3C5-4BDC-9214-9ACCE99B2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928813"/>
            <a:ext cx="2170113" cy="804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B6883509-247C-4D37-9FFD-F4633BBB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1928813"/>
            <a:ext cx="2170112" cy="8731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7A68A810-21E6-4640-87CE-E10AC1754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214688"/>
            <a:ext cx="1928812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A66AD742-16D7-4016-8020-11EB73BD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214688"/>
            <a:ext cx="1857375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          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8">
            <a:extLst>
              <a:ext uri="{FF2B5EF4-FFF2-40B4-BE49-F238E27FC236}">
                <a16:creationId xmlns:a16="http://schemas.microsoft.com/office/drawing/2014/main" id="{1F1793E5-CACE-446C-9D45-9A820A1FB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221038"/>
            <a:ext cx="2008188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6" name="Text Box 9">
            <a:extLst>
              <a:ext uri="{FF2B5EF4-FFF2-40B4-BE49-F238E27FC236}">
                <a16:creationId xmlns:a16="http://schemas.microsoft.com/office/drawing/2014/main" id="{52EE3FE4-A2AB-4E15-86A0-AAE7A9DE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572000"/>
            <a:ext cx="2170113" cy="8048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7" name="Text Box 10">
            <a:extLst>
              <a:ext uri="{FF2B5EF4-FFF2-40B4-BE49-F238E27FC236}">
                <a16:creationId xmlns:a16="http://schemas.microsoft.com/office/drawing/2014/main" id="{A31CFCA9-399A-4332-8F20-6344F125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3" y="4359275"/>
            <a:ext cx="2170112" cy="9826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229155-929D-4753-812D-2E757BD51909}"/>
              </a:ext>
            </a:extLst>
          </p:cNvPr>
          <p:cNvCxnSpPr/>
          <p:nvPr/>
        </p:nvCxnSpPr>
        <p:spPr>
          <a:xfrm>
            <a:off x="4214813" y="2143125"/>
            <a:ext cx="1571625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64190D-2AAC-4B05-9C46-141830507088}"/>
              </a:ext>
            </a:extLst>
          </p:cNvPr>
          <p:cNvCxnSpPr/>
          <p:nvPr/>
        </p:nvCxnSpPr>
        <p:spPr>
          <a:xfrm>
            <a:off x="4286250" y="5072063"/>
            <a:ext cx="1571625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DEE2299-96D4-4127-81B9-BC66979725EF}"/>
              </a:ext>
            </a:extLst>
          </p:cNvPr>
          <p:cNvSpPr/>
          <p:nvPr/>
        </p:nvSpPr>
        <p:spPr>
          <a:xfrm>
            <a:off x="428625" y="2000250"/>
            <a:ext cx="1143000" cy="571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Before Conditioning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3D532-1F8F-425E-8CC7-8EA2F0B8F25F}"/>
              </a:ext>
            </a:extLst>
          </p:cNvPr>
          <p:cNvSpPr/>
          <p:nvPr/>
        </p:nvSpPr>
        <p:spPr>
          <a:xfrm>
            <a:off x="214313" y="3143250"/>
            <a:ext cx="1214437" cy="928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During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Conditioning-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over many trials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612F2B-A5A2-4CB2-82B9-CE8D743EE82B}"/>
              </a:ext>
            </a:extLst>
          </p:cNvPr>
          <p:cNvSpPr/>
          <p:nvPr/>
        </p:nvSpPr>
        <p:spPr>
          <a:xfrm>
            <a:off x="500063" y="4786313"/>
            <a:ext cx="1143000" cy="571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After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Conditioning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22543" name="Picture 15" descr="http://all-free-download.com/images/graphiclarge/plus_sign_clip_art_9826.jpg">
            <a:extLst>
              <a:ext uri="{FF2B5EF4-FFF2-40B4-BE49-F238E27FC236}">
                <a16:creationId xmlns:a16="http://schemas.microsoft.com/office/drawing/2014/main" id="{46EBB293-59D5-476A-B45B-900BA555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286125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AD94F48-6BA5-4F44-B1C4-B21D0D651686}"/>
              </a:ext>
            </a:extLst>
          </p:cNvPr>
          <p:cNvSpPr/>
          <p:nvPr/>
        </p:nvSpPr>
        <p:spPr>
          <a:xfrm>
            <a:off x="4286250" y="1643063"/>
            <a:ext cx="1571625" cy="285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</a:rPr>
              <a:t>Produces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F9D385-81EC-4AD1-B457-C209DC26E7DD}"/>
              </a:ext>
            </a:extLst>
          </p:cNvPr>
          <p:cNvSpPr/>
          <p:nvPr/>
        </p:nvSpPr>
        <p:spPr>
          <a:xfrm>
            <a:off x="4286250" y="4643438"/>
            <a:ext cx="1571625" cy="285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</a:rPr>
              <a:t>Produces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971881E-26D6-4AA6-BFA1-3CCAC3ADAE2C}"/>
              </a:ext>
            </a:extLst>
          </p:cNvPr>
          <p:cNvCxnSpPr/>
          <p:nvPr/>
        </p:nvCxnSpPr>
        <p:spPr>
          <a:xfrm>
            <a:off x="6118225" y="3709988"/>
            <a:ext cx="568325" cy="142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454B707-C0A8-48E5-B2FC-49D9349A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34950"/>
            <a:ext cx="8229600" cy="917575"/>
          </a:xfrm>
        </p:spPr>
        <p:txBody>
          <a:bodyPr/>
          <a:lstStyle/>
          <a:p>
            <a:pPr eaLnBrk="1" hangingPunct="1"/>
            <a:r>
              <a:rPr lang="en-GB" altLang="en-US" sz="2500" b="1" i="1" u="sng">
                <a:solidFill>
                  <a:srgbClr val="00B0F0"/>
                </a:solidFill>
                <a:latin typeface="Comic Sans MS" panose="030F0702030302020204" pitchFamily="66" charset="0"/>
              </a:rPr>
              <a:t>Initiating</a:t>
            </a:r>
            <a:r>
              <a:rPr lang="en-GB" altLang="en-US" sz="2500" b="1">
                <a:solidFill>
                  <a:srgbClr val="00B0F0"/>
                </a:solidFill>
                <a:latin typeface="Comic Sans MS" panose="030F0702030302020204" pitchFamily="66" charset="0"/>
              </a:rPr>
              <a:t> Phobias with Classical Conditioning – What can you remember? Application Activity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90DEC6AA-4609-4EE3-B670-B06288EB9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928813"/>
            <a:ext cx="2170113" cy="804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01C24D03-6960-4ED8-871A-2BFCE2343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1928813"/>
            <a:ext cx="2170112" cy="8731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62DB16BC-51D3-4F40-A7F1-3EE45505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214688"/>
            <a:ext cx="1928812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05F00BFA-E9B4-4D9B-90AF-5E6E1FCC2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214688"/>
            <a:ext cx="1857375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          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FF5AD943-DC52-40AD-8C7F-D2A9456F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221038"/>
            <a:ext cx="2008188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60" name="Text Box 9">
            <a:extLst>
              <a:ext uri="{FF2B5EF4-FFF2-40B4-BE49-F238E27FC236}">
                <a16:creationId xmlns:a16="http://schemas.microsoft.com/office/drawing/2014/main" id="{6FD64635-D218-4BB5-8B40-D4A60B993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572000"/>
            <a:ext cx="2170113" cy="8048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561" name="Text Box 10">
            <a:extLst>
              <a:ext uri="{FF2B5EF4-FFF2-40B4-BE49-F238E27FC236}">
                <a16:creationId xmlns:a16="http://schemas.microsoft.com/office/drawing/2014/main" id="{1DF1D466-22FF-46B3-84C7-ECA3FB8F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3" y="4359275"/>
            <a:ext cx="2170112" cy="9826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2C9AEA-09A4-4950-B70C-77DFE69D9A4B}"/>
              </a:ext>
            </a:extLst>
          </p:cNvPr>
          <p:cNvCxnSpPr/>
          <p:nvPr/>
        </p:nvCxnSpPr>
        <p:spPr>
          <a:xfrm>
            <a:off x="4214813" y="2143125"/>
            <a:ext cx="1571625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BDE385-9DAA-4374-97EC-9F10EFE2A888}"/>
              </a:ext>
            </a:extLst>
          </p:cNvPr>
          <p:cNvCxnSpPr/>
          <p:nvPr/>
        </p:nvCxnSpPr>
        <p:spPr>
          <a:xfrm>
            <a:off x="4286250" y="5072063"/>
            <a:ext cx="1571625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A9F5C45-C673-41C2-A3E7-413CF256781C}"/>
              </a:ext>
            </a:extLst>
          </p:cNvPr>
          <p:cNvSpPr/>
          <p:nvPr/>
        </p:nvSpPr>
        <p:spPr>
          <a:xfrm>
            <a:off x="428625" y="2000250"/>
            <a:ext cx="1143000" cy="571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Before Conditioning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84F6BC-B151-4F62-A5A6-00E69A462E4A}"/>
              </a:ext>
            </a:extLst>
          </p:cNvPr>
          <p:cNvSpPr/>
          <p:nvPr/>
        </p:nvSpPr>
        <p:spPr>
          <a:xfrm>
            <a:off x="214313" y="3143250"/>
            <a:ext cx="1214437" cy="928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During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Conditioning-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over many trials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EB6578-7BD3-47DE-9B9F-632BDCBA2D69}"/>
              </a:ext>
            </a:extLst>
          </p:cNvPr>
          <p:cNvSpPr/>
          <p:nvPr/>
        </p:nvSpPr>
        <p:spPr>
          <a:xfrm>
            <a:off x="500063" y="4786313"/>
            <a:ext cx="1143000" cy="571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After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Conditioning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23567" name="Picture 15" descr="http://all-free-download.com/images/graphiclarge/plus_sign_clip_art_9826.jpg">
            <a:extLst>
              <a:ext uri="{FF2B5EF4-FFF2-40B4-BE49-F238E27FC236}">
                <a16:creationId xmlns:a16="http://schemas.microsoft.com/office/drawing/2014/main" id="{72DA64A4-739D-448C-856C-7324789AE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286125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7A2C306-63A0-4D5E-81F3-3E7899FCE764}"/>
              </a:ext>
            </a:extLst>
          </p:cNvPr>
          <p:cNvSpPr/>
          <p:nvPr/>
        </p:nvSpPr>
        <p:spPr>
          <a:xfrm>
            <a:off x="4286250" y="1643063"/>
            <a:ext cx="1571625" cy="285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</a:rPr>
              <a:t>Produces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6106B1-33A6-4FD6-B01D-7B616493A494}"/>
              </a:ext>
            </a:extLst>
          </p:cNvPr>
          <p:cNvSpPr/>
          <p:nvPr/>
        </p:nvSpPr>
        <p:spPr>
          <a:xfrm>
            <a:off x="4286250" y="4643438"/>
            <a:ext cx="1571625" cy="285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</a:rPr>
              <a:t>Produces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C1C57B5-1DEF-4D17-AF92-006BB5398750}"/>
              </a:ext>
            </a:extLst>
          </p:cNvPr>
          <p:cNvCxnSpPr/>
          <p:nvPr/>
        </p:nvCxnSpPr>
        <p:spPr>
          <a:xfrm>
            <a:off x="6118225" y="3709988"/>
            <a:ext cx="568325" cy="142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C586-392B-4423-8A76-B5998E751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63" y="50006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The Behavioural Approach to Psychopathology</a:t>
            </a:r>
          </a:p>
        </p:txBody>
      </p:sp>
      <p:pic>
        <p:nvPicPr>
          <p:cNvPr id="6147" name="Picture 2" descr="http://www.deliciousdiets.co.uk/clipartfood/cheese.gif">
            <a:extLst>
              <a:ext uri="{FF2B5EF4-FFF2-40B4-BE49-F238E27FC236}">
                <a16:creationId xmlns:a16="http://schemas.microsoft.com/office/drawing/2014/main" id="{6E9A77FA-98A1-4361-B227-34260B75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87813"/>
            <a:ext cx="26019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catherine.eccleston\AppData\Local\Microsoft\Windows\Temporary Internet Files\Content.IE5\XK34IO0I\MCAN00595_0000[1].wmf">
            <a:extLst>
              <a:ext uri="{FF2B5EF4-FFF2-40B4-BE49-F238E27FC236}">
                <a16:creationId xmlns:a16="http://schemas.microsoft.com/office/drawing/2014/main" id="{D3FDC313-8E4D-47C2-B3F8-C256097D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2286000"/>
            <a:ext cx="34813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7C07CDD8-6FD8-49CC-9442-BDD94491841C}"/>
              </a:ext>
            </a:extLst>
          </p:cNvPr>
          <p:cNvSpPr/>
          <p:nvPr/>
        </p:nvSpPr>
        <p:spPr>
          <a:xfrm>
            <a:off x="323850" y="2286000"/>
            <a:ext cx="3384550" cy="344646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4100" dirty="0">
                <a:latin typeface="Comic Sans MS" pitchFamily="66" charset="0"/>
              </a:rPr>
              <a:t>LEARN!!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03AFB6-A49F-4F36-A5F1-586CCCF29630}"/>
              </a:ext>
            </a:extLst>
          </p:cNvPr>
          <p:cNvSpPr/>
          <p:nvPr/>
        </p:nvSpPr>
        <p:spPr>
          <a:xfrm>
            <a:off x="928662" y="5072074"/>
            <a:ext cx="7456132" cy="1143008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"/>
                <a:solidFill>
                  <a:srgbClr val="FF9966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Systematic </a:t>
            </a:r>
            <a:r>
              <a:rPr lang="en-US" sz="5400" b="1" dirty="0" err="1">
                <a:ln w="1905"/>
                <a:solidFill>
                  <a:srgbClr val="FF9966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Desensitisation</a:t>
            </a:r>
            <a:endParaRPr lang="en-US" sz="5400" b="1" dirty="0">
              <a:ln w="1905"/>
              <a:solidFill>
                <a:srgbClr val="FF9966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24579" name="Picture 10" descr="C:\Users\catherine.eccleston\AppData\Local\Microsoft\Windows\Temporary Internet Files\Content.IE5\H1SMP44T\MCj00841640000[1].wmf">
            <a:extLst>
              <a:ext uri="{FF2B5EF4-FFF2-40B4-BE49-F238E27FC236}">
                <a16:creationId xmlns:a16="http://schemas.microsoft.com/office/drawing/2014/main" id="{6D1BFD58-B5FE-41F6-B51D-DE56B0FE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071813"/>
            <a:ext cx="17859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0A5E7F-464A-42AE-8105-CA8C59FE4E8F}"/>
              </a:ext>
            </a:extLst>
          </p:cNvPr>
          <p:cNvSpPr/>
          <p:nvPr/>
        </p:nvSpPr>
        <p:spPr>
          <a:xfrm>
            <a:off x="428596" y="428604"/>
            <a:ext cx="8215338" cy="1000132"/>
          </a:xfrm>
          <a:prstGeom prst="rect">
            <a:avLst/>
          </a:prstGeom>
          <a:noFill/>
        </p:spPr>
        <p:txBody>
          <a:bodyPr wrap="none">
            <a:prstTxWarp prst="textWave4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905"/>
                <a:solidFill>
                  <a:srgbClr val="FF505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charset="0"/>
              </a:rPr>
              <a:t>Behavioral Treatments</a:t>
            </a:r>
          </a:p>
        </p:txBody>
      </p:sp>
      <p:pic>
        <p:nvPicPr>
          <p:cNvPr id="24581" name="Picture 4" descr="http://www.aperfectworld.org/clipart/emotions/frightened.png">
            <a:extLst>
              <a:ext uri="{FF2B5EF4-FFF2-40B4-BE49-F238E27FC236}">
                <a16:creationId xmlns:a16="http://schemas.microsoft.com/office/drawing/2014/main" id="{3231F165-53D9-44CF-879E-F2163941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85938"/>
            <a:ext cx="2038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33E8-E4E7-4C98-A41B-BDAF6BF0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4" y="274638"/>
            <a:ext cx="8929718" cy="11430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Quick recap of the Behavioural Explanation (Phobias)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7F87BE-8F8E-435B-8CAB-BD237F99E050}"/>
              </a:ext>
            </a:extLst>
          </p:cNvPr>
          <p:cNvSpPr/>
          <p:nvPr/>
        </p:nvSpPr>
        <p:spPr>
          <a:xfrm>
            <a:off x="428596" y="1571612"/>
            <a:ext cx="8358246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prstClr val="white"/>
                </a:solidFill>
                <a:latin typeface="Comic Sans MS" pitchFamily="66" charset="0"/>
              </a:rPr>
              <a:t>Abnormal behaviour is </a:t>
            </a:r>
            <a:r>
              <a:rPr lang="en-GB" sz="3200" b="1" u="sng" dirty="0">
                <a:solidFill>
                  <a:prstClr val="white"/>
                </a:solidFill>
                <a:latin typeface="Comic Sans MS" pitchFamily="66" charset="0"/>
              </a:rPr>
              <a:t>learnt</a:t>
            </a:r>
            <a:r>
              <a:rPr lang="en-GB" sz="3200" b="1" dirty="0">
                <a:solidFill>
                  <a:prstClr val="white"/>
                </a:solidFill>
                <a:latin typeface="Comic Sans MS" pitchFamily="66" charset="0"/>
              </a:rPr>
              <a:t> in exactly the same way as ‘normal’ behaviour.</a:t>
            </a:r>
            <a:endParaRPr lang="en-US" sz="32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C72F42-D7CB-4733-BF87-7CEF422E48DC}"/>
              </a:ext>
            </a:extLst>
          </p:cNvPr>
          <p:cNvSpPr/>
          <p:nvPr/>
        </p:nvSpPr>
        <p:spPr>
          <a:xfrm>
            <a:off x="428596" y="3067552"/>
            <a:ext cx="8358246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white"/>
                </a:solidFill>
                <a:latin typeface="Comic Sans MS" pitchFamily="66" charset="0"/>
              </a:rPr>
              <a:t>Through Classical or/and Operant conditioning (Two-Process Model)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2340BA-6DAE-4BF2-AA29-DF0D5E2CF86B}"/>
              </a:ext>
            </a:extLst>
          </p:cNvPr>
          <p:cNvSpPr/>
          <p:nvPr/>
        </p:nvSpPr>
        <p:spPr>
          <a:xfrm>
            <a:off x="441894" y="4437112"/>
            <a:ext cx="8358246" cy="13007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Comic Sans MS" pitchFamily="66" charset="0"/>
              </a:rPr>
              <a:t>The case of </a:t>
            </a:r>
            <a:r>
              <a:rPr lang="en-US" sz="2400" b="1" dirty="0">
                <a:solidFill>
                  <a:prstClr val="white"/>
                </a:solidFill>
                <a:latin typeface="Comic Sans MS" pitchFamily="66" charset="0"/>
              </a:rPr>
              <a:t>Little Albert (Watson and </a:t>
            </a:r>
            <a:r>
              <a:rPr lang="en-US" sz="2400" b="1" dirty="0" err="1">
                <a:solidFill>
                  <a:prstClr val="white"/>
                </a:solidFill>
                <a:latin typeface="Comic Sans MS" pitchFamily="66" charset="0"/>
              </a:rPr>
              <a:t>Raynor</a:t>
            </a:r>
            <a:r>
              <a:rPr lang="en-US" sz="2400" b="1" dirty="0">
                <a:solidFill>
                  <a:prstClr val="white"/>
                </a:solidFill>
                <a:latin typeface="Comic Sans MS" pitchFamily="66" charset="0"/>
              </a:rPr>
              <a:t>, 1920) </a:t>
            </a:r>
            <a:r>
              <a:rPr lang="en-US" sz="2400" dirty="0">
                <a:solidFill>
                  <a:prstClr val="white"/>
                </a:solidFill>
                <a:latin typeface="Comic Sans MS" pitchFamily="66" charset="0"/>
              </a:rPr>
              <a:t>demonstrates how a phobia can be learnt through classical conditioning.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80B790-10B7-49E7-92D6-A36F2EF33601}"/>
              </a:ext>
            </a:extLst>
          </p:cNvPr>
          <p:cNvSpPr/>
          <p:nvPr/>
        </p:nvSpPr>
        <p:spPr>
          <a:xfrm>
            <a:off x="428625" y="4357688"/>
            <a:ext cx="8215313" cy="2071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5E0B80-062C-4AD9-A1DC-2A2B009CF796}"/>
              </a:ext>
            </a:extLst>
          </p:cNvPr>
          <p:cNvSpPr/>
          <p:nvPr/>
        </p:nvSpPr>
        <p:spPr>
          <a:xfrm>
            <a:off x="428625" y="2643188"/>
            <a:ext cx="8215313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99DA13-270E-4D73-BC7D-144CCE6E882E}"/>
              </a:ext>
            </a:extLst>
          </p:cNvPr>
          <p:cNvSpPr/>
          <p:nvPr/>
        </p:nvSpPr>
        <p:spPr>
          <a:xfrm>
            <a:off x="428625" y="428625"/>
            <a:ext cx="8143875" cy="2071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6629" name="Content Placeholder 2">
            <a:extLst>
              <a:ext uri="{FF2B5EF4-FFF2-40B4-BE49-F238E27FC236}">
                <a16:creationId xmlns:a16="http://schemas.microsoft.com/office/drawing/2014/main" id="{540E98BE-C584-407B-87F1-AA785003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929313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bg1"/>
                </a:solidFill>
                <a:latin typeface="Comic Sans MS" panose="030F0702030302020204" pitchFamily="66" charset="0"/>
              </a:rPr>
              <a:t>Little Albert’s response later generalised to rabbits, dogs, cotton wool, Watson’s hair and a Santa mask.</a:t>
            </a:r>
          </a:p>
          <a:p>
            <a:pPr eaLnBrk="1" hangingPunct="1"/>
            <a:endParaRPr lang="en-GB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>
                <a:solidFill>
                  <a:schemeClr val="bg1"/>
                </a:solidFill>
                <a:latin typeface="Comic Sans MS" panose="030F0702030302020204" pitchFamily="66" charset="0"/>
              </a:rPr>
              <a:t>It took one week to condition little Albert.</a:t>
            </a:r>
          </a:p>
          <a:p>
            <a:pPr eaLnBrk="1" hangingPunct="1"/>
            <a:endParaRPr lang="en-GB" altLang="en-US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>
                <a:solidFill>
                  <a:schemeClr val="bg1"/>
                </a:solidFill>
                <a:latin typeface="Comic Sans MS" panose="030F0702030302020204" pitchFamily="66" charset="0"/>
              </a:rPr>
              <a:t>Classical conditioning can also be used to remove a phobia through a treatment called </a:t>
            </a:r>
            <a:r>
              <a:rPr lang="en-GB" altLang="en-US" b="1">
                <a:solidFill>
                  <a:schemeClr val="bg1"/>
                </a:solidFill>
                <a:latin typeface="Comic Sans MS" panose="030F0702030302020204" pitchFamily="66" charset="0"/>
              </a:rPr>
              <a:t>systematic desensitisation. </a:t>
            </a:r>
            <a:endParaRPr lang="en-GB" altLang="en-US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30" name="Picture 2" descr="C:\Users\catherine.eccleston\AppData\Local\Microsoft\Windows\Temporary Internet Files\Content.IE5\Z66XPLJ6\MCj04241380000[1].wmf">
            <a:extLst>
              <a:ext uri="{FF2B5EF4-FFF2-40B4-BE49-F238E27FC236}">
                <a16:creationId xmlns:a16="http://schemas.microsoft.com/office/drawing/2014/main" id="{8E50337C-D9CB-4B99-A1B5-DA29AACE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14313"/>
            <a:ext cx="1924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C:\Users\catherine.eccleston\AppData\Local\Microsoft\Windows\Temporary Internet Files\Content.IE5\R837LHGA\MCj04300450000[1].wmf">
            <a:extLst>
              <a:ext uri="{FF2B5EF4-FFF2-40B4-BE49-F238E27FC236}">
                <a16:creationId xmlns:a16="http://schemas.microsoft.com/office/drawing/2014/main" id="{725D3834-4B19-4AA6-8673-6B437906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357438"/>
            <a:ext cx="16287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EAC44-FF39-4342-B48D-A9A74E1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Behavioural Therapy – Systematic Desensitisation</a:t>
            </a:r>
            <a:endParaRPr lang="en-GB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33BB6D-D72A-48DA-9693-72D820D14F7F}"/>
              </a:ext>
            </a:extLst>
          </p:cNvPr>
          <p:cNvSpPr/>
          <p:nvPr/>
        </p:nvSpPr>
        <p:spPr>
          <a:xfrm>
            <a:off x="428625" y="1571625"/>
            <a:ext cx="8429625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 b="1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r>
              <a:rPr lang="en-GB" b="1" u="sng" dirty="0">
                <a:solidFill>
                  <a:prstClr val="black"/>
                </a:solidFill>
                <a:latin typeface="Comic Sans MS" pitchFamily="66" charset="0"/>
              </a:rPr>
              <a:t>Used to treat...    </a:t>
            </a:r>
          </a:p>
          <a:p>
            <a:pPr eaLnBrk="1" hangingPunct="1"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         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Phobias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OCD</a:t>
            </a:r>
            <a:endParaRPr lang="en-GB" b="1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27652" name="Picture 4" descr="C:\Users\catherine.eccleston\AppData\Local\Microsoft\Windows\Temporary Internet Files\Content.IE5\H1SMP44T\MCj00841640000[1].wmf">
            <a:extLst>
              <a:ext uri="{FF2B5EF4-FFF2-40B4-BE49-F238E27FC236}">
                <a16:creationId xmlns:a16="http://schemas.microsoft.com/office/drawing/2014/main" id="{E38895E8-668C-440A-AEBD-BEC66B78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71563"/>
            <a:ext cx="20494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FA7A5D-BE45-41D7-9E1A-40424196A514}"/>
              </a:ext>
            </a:extLst>
          </p:cNvPr>
          <p:cNvSpPr/>
          <p:nvPr/>
        </p:nvSpPr>
        <p:spPr>
          <a:xfrm>
            <a:off x="428625" y="2857500"/>
            <a:ext cx="8501063" cy="3429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b="1" u="sng" dirty="0">
                <a:solidFill>
                  <a:prstClr val="black"/>
                </a:solidFill>
                <a:latin typeface="Comic Sans MS" pitchFamily="66" charset="0"/>
              </a:rPr>
              <a:t>How it works...</a:t>
            </a:r>
          </a:p>
          <a:p>
            <a:pPr eaLnBrk="1" hangingPunct="1">
              <a:defRPr/>
            </a:pPr>
            <a:endParaRPr lang="en-GB" b="1" u="sng" dirty="0">
              <a:solidFill>
                <a:prstClr val="black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Based on </a:t>
            </a: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classical conditioning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(change maladaptive behaviour (previously learned) to an adaptive behaviour.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Counter-conditioning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(reverse learning) replace fear with a harmless response.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Systematic desensitisation (SD)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treats abnormalities step by step.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Key concept of SD is </a:t>
            </a: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reciprocal inhibition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(impossible to feel to opposite emotions at the same time, e.g. Fear and relaxation)</a:t>
            </a:r>
          </a:p>
        </p:txBody>
      </p:sp>
      <p:pic>
        <p:nvPicPr>
          <p:cNvPr id="27654" name="Picture 5" descr="C:\Users\catherine.eccleston\AppData\Local\Microsoft\Windows\Temporary Internet Files\Content.IE5\9XXZ1ZL9\MCj00787110000[1].wmf">
            <a:extLst>
              <a:ext uri="{FF2B5EF4-FFF2-40B4-BE49-F238E27FC236}">
                <a16:creationId xmlns:a16="http://schemas.microsoft.com/office/drawing/2014/main" id="{84AB0BF7-B7A1-4E69-80AD-8AF66DF2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3643313"/>
            <a:ext cx="81121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231041B-CD0A-41F8-A22C-FCF5DC17A6E6}"/>
              </a:ext>
            </a:extLst>
          </p:cNvPr>
          <p:cNvSpPr/>
          <p:nvPr/>
        </p:nvSpPr>
        <p:spPr>
          <a:xfrm>
            <a:off x="642938" y="214313"/>
            <a:ext cx="8143875" cy="621506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u="sng" dirty="0">
                <a:solidFill>
                  <a:prstClr val="white"/>
                </a:solidFill>
                <a:latin typeface="Comic Sans MS" pitchFamily="66" charset="0"/>
              </a:rPr>
              <a:t>For example (Desensitisation):</a:t>
            </a:r>
          </a:p>
          <a:p>
            <a:pPr algn="ctr" eaLnBrk="1" hangingPunct="1">
              <a:defRPr/>
            </a:pPr>
            <a:r>
              <a:rPr lang="en-GB" b="1" u="sng" dirty="0">
                <a:solidFill>
                  <a:prstClr val="white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 A person who has a severe spider phobia will have previously learned to feel afraid when a spider is present.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 To overcome this fear, the therapist needs to systematically teach the person a new response to the spider (not afraid).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 The client is taken through a process where they are taught to relax when the spider is present (deep muscle relaxation).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This causes the client to become </a:t>
            </a: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‘desensitised’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to spiders.</a:t>
            </a:r>
            <a:endParaRPr lang="en-GB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6151" name="Picture 7" descr="http://www.magiclanterngraphics.com/spider-animation.gif">
            <a:extLst>
              <a:ext uri="{FF2B5EF4-FFF2-40B4-BE49-F238E27FC236}">
                <a16:creationId xmlns:a16="http://schemas.microsoft.com/office/drawing/2014/main" id="{7159096D-DC4E-4C6B-B662-7D02970F4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500313"/>
            <a:ext cx="23574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69E4C0-04CC-4044-8BC2-73164624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An Early Example...</a:t>
            </a:r>
            <a:endParaRPr lang="en-GB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B21D1-DF42-45BA-BC03-384936683C63}"/>
              </a:ext>
            </a:extLst>
          </p:cNvPr>
          <p:cNvSpPr/>
          <p:nvPr/>
        </p:nvSpPr>
        <p:spPr>
          <a:xfrm>
            <a:off x="0" y="928688"/>
            <a:ext cx="9144000" cy="5929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400" b="1" u="sng" dirty="0">
                <a:solidFill>
                  <a:prstClr val="white"/>
                </a:solidFill>
                <a:latin typeface="Comic Sans MS" pitchFamily="66" charset="0"/>
              </a:rPr>
              <a:t>Little Peter (Jones, 1924)</a:t>
            </a:r>
          </a:p>
          <a:p>
            <a:pPr eaLnBrk="1" hangingPunct="1">
              <a:defRPr/>
            </a:pPr>
            <a:endParaRPr lang="en-GB" sz="2400" b="1" u="sng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Two year old with an extreme fear of rabbits.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Jones (supervised by Watson) put a rabbit in a wire cage  in front of Peter while he ate his lunch.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Over a series of sessions, Jones gradually moved the rabbit closer to Peter.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It took 17 steps to break down Peter’s fear.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By the end of the treatment, Peter ate his lunch with one hand and stroked the rabbit with the other.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This is an early example of systematic desensitisation.</a:t>
            </a:r>
          </a:p>
        </p:txBody>
      </p:sp>
      <p:pic>
        <p:nvPicPr>
          <p:cNvPr id="28676" name="Picture 5" descr="http://www.rockysracers.co.uk/rabbit_animation.gif">
            <a:extLst>
              <a:ext uri="{FF2B5EF4-FFF2-40B4-BE49-F238E27FC236}">
                <a16:creationId xmlns:a16="http://schemas.microsoft.com/office/drawing/2014/main" id="{F10E8816-8402-4492-83AC-762175CB40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9083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D027B-E6F1-4D55-83AA-1F5ED420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929188"/>
          </a:xfr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Uses a hierarchy of increasingly fearful situations (climb up hierarchy)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>
                <a:latin typeface="Comic Sans MS" pitchFamily="66" charset="0"/>
              </a:rPr>
              <a:t>Client taught deep relaxation techniques (create an alternative harmless response to replace the fear).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D454F4-918C-4E6E-9DC2-DDCDE059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How Systematic Desensitisation is used...</a:t>
            </a:r>
            <a:endParaRPr lang="en-GB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29700" name="Picture 3" descr="C:\Users\catherine.eccleston\AppData\Local\Microsoft\Windows\Temporary Internet Files\Content.IE5\XK34IO0I\MCj00787940000[1].wmf">
            <a:extLst>
              <a:ext uri="{FF2B5EF4-FFF2-40B4-BE49-F238E27FC236}">
                <a16:creationId xmlns:a16="http://schemas.microsoft.com/office/drawing/2014/main" id="{F82399E5-EF8C-4E7A-9B93-BE77369B9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714375"/>
            <a:ext cx="20240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http://www.laurensymca.org/images/Yoga_ClipArt.jpg">
            <a:extLst>
              <a:ext uri="{FF2B5EF4-FFF2-40B4-BE49-F238E27FC236}">
                <a16:creationId xmlns:a16="http://schemas.microsoft.com/office/drawing/2014/main" id="{94B4F225-BFA8-49D3-B3DC-7945E6C2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572000"/>
            <a:ext cx="1571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74E723A-FD29-40DE-866B-6B4150F2003C}"/>
              </a:ext>
            </a:extLst>
          </p:cNvPr>
          <p:cNvSpPr/>
          <p:nvPr/>
        </p:nvSpPr>
        <p:spPr>
          <a:xfrm>
            <a:off x="2071688" y="571500"/>
            <a:ext cx="5143500" cy="57864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6DE6C2-28A4-4E92-BDE1-C4A17E86828C}"/>
              </a:ext>
            </a:extLst>
          </p:cNvPr>
          <p:cNvCxnSpPr/>
          <p:nvPr/>
        </p:nvCxnSpPr>
        <p:spPr>
          <a:xfrm>
            <a:off x="3214688" y="3714750"/>
            <a:ext cx="2857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8655AD-DDCD-41C2-98F8-0CA4D0594FF4}"/>
              </a:ext>
            </a:extLst>
          </p:cNvPr>
          <p:cNvCxnSpPr/>
          <p:nvPr/>
        </p:nvCxnSpPr>
        <p:spPr>
          <a:xfrm>
            <a:off x="3643313" y="2786063"/>
            <a:ext cx="2000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C9D0D7-B2B7-4937-8D6B-54B484E70350}"/>
              </a:ext>
            </a:extLst>
          </p:cNvPr>
          <p:cNvCxnSpPr/>
          <p:nvPr/>
        </p:nvCxnSpPr>
        <p:spPr>
          <a:xfrm>
            <a:off x="2786063" y="4572000"/>
            <a:ext cx="3643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CEE4E2-C148-4396-8065-85F121E6E62B}"/>
              </a:ext>
            </a:extLst>
          </p:cNvPr>
          <p:cNvCxnSpPr/>
          <p:nvPr/>
        </p:nvCxnSpPr>
        <p:spPr>
          <a:xfrm>
            <a:off x="2428875" y="5500688"/>
            <a:ext cx="4429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Picture 4" descr="http://dclips.fundraw.com/zobo500dir/mostriciattolo_architett_01.jpg">
            <a:extLst>
              <a:ext uri="{FF2B5EF4-FFF2-40B4-BE49-F238E27FC236}">
                <a16:creationId xmlns:a16="http://schemas.microsoft.com/office/drawing/2014/main" id="{C838AD62-A1F7-4E70-94FF-323641AC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429250"/>
            <a:ext cx="1430337" cy="1101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688A06B-B28A-4294-AC02-8F480576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572125"/>
            <a:ext cx="428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u="sng">
                <a:solidFill>
                  <a:srgbClr val="F2F2F2"/>
                </a:solidFill>
                <a:latin typeface="Comic Sans MS" panose="030F0702030302020204" pitchFamily="66" charset="0"/>
              </a:rPr>
              <a:t>Situation 1</a:t>
            </a:r>
          </a:p>
          <a:p>
            <a:pPr algn="ctr" eaLnBrk="1" hangingPunct="1"/>
            <a:r>
              <a:rPr lang="en-GB" altLang="en-US" b="1">
                <a:solidFill>
                  <a:srgbClr val="F2F2F2"/>
                </a:solidFill>
                <a:latin typeface="Comic Sans MS" panose="030F0702030302020204" pitchFamily="66" charset="0"/>
              </a:rPr>
              <a:t>Looking at a picture of a spider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F1BB92-7BA4-4789-9DEC-AC13090DC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4714875"/>
            <a:ext cx="428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u="sng">
                <a:solidFill>
                  <a:srgbClr val="F2F2F2"/>
                </a:solidFill>
                <a:latin typeface="Comic Sans MS" panose="030F0702030302020204" pitchFamily="66" charset="0"/>
              </a:rPr>
              <a:t>Situation 2</a:t>
            </a:r>
          </a:p>
          <a:p>
            <a:pPr algn="ctr" eaLnBrk="1" hangingPunct="1"/>
            <a:r>
              <a:rPr lang="en-GB" altLang="en-US" b="1">
                <a:solidFill>
                  <a:srgbClr val="F2F2F2"/>
                </a:solidFill>
                <a:latin typeface="Comic Sans MS" panose="030F0702030302020204" pitchFamily="66" charset="0"/>
              </a:rPr>
              <a:t>Watching a video of a spider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8963CA-5A85-4756-B5B4-59FD7FB0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786188"/>
            <a:ext cx="4286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u="sng">
                <a:solidFill>
                  <a:srgbClr val="F2F2F2"/>
                </a:solidFill>
                <a:latin typeface="Comic Sans MS" panose="030F0702030302020204" pitchFamily="66" charset="0"/>
              </a:rPr>
              <a:t>Situation 3</a:t>
            </a:r>
          </a:p>
          <a:p>
            <a:pPr algn="ctr" eaLnBrk="1" hangingPunct="1"/>
            <a:r>
              <a:rPr lang="en-GB" altLang="en-US" b="1">
                <a:solidFill>
                  <a:srgbClr val="F2F2F2"/>
                </a:solidFill>
                <a:latin typeface="Comic Sans MS" panose="030F0702030302020204" pitchFamily="66" charset="0"/>
              </a:rPr>
              <a:t>Looking at a spider in a jar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6A3544-7B7F-4225-9C7A-5D975041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928938"/>
            <a:ext cx="4286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u="sng">
                <a:solidFill>
                  <a:srgbClr val="F2F2F2"/>
                </a:solidFill>
                <a:latin typeface="Comic Sans MS" panose="030F0702030302020204" pitchFamily="66" charset="0"/>
              </a:rPr>
              <a:t>Situation 4</a:t>
            </a:r>
          </a:p>
          <a:p>
            <a:pPr algn="ctr" eaLnBrk="1" hangingPunct="1"/>
            <a:r>
              <a:rPr lang="en-GB" altLang="en-US" b="1">
                <a:solidFill>
                  <a:srgbClr val="F2F2F2"/>
                </a:solidFill>
                <a:latin typeface="Comic Sans MS" panose="030F0702030302020204" pitchFamily="66" charset="0"/>
              </a:rPr>
              <a:t>Sitting near a spider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A7AF27-6FFC-4FC1-AF3B-67B68363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857375"/>
            <a:ext cx="428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u="sng">
                <a:solidFill>
                  <a:srgbClr val="F2F2F2"/>
                </a:solidFill>
                <a:latin typeface="Comic Sans MS" panose="030F0702030302020204" pitchFamily="66" charset="0"/>
              </a:rPr>
              <a:t>Situation 5</a:t>
            </a:r>
          </a:p>
          <a:p>
            <a:pPr algn="ctr" eaLnBrk="1" hangingPunct="1"/>
            <a:r>
              <a:rPr lang="en-GB" altLang="en-US" b="1">
                <a:solidFill>
                  <a:srgbClr val="F2F2F2"/>
                </a:solidFill>
                <a:latin typeface="Comic Sans MS" panose="030F0702030302020204" pitchFamily="66" charset="0"/>
              </a:rPr>
              <a:t>Holding</a:t>
            </a:r>
          </a:p>
          <a:p>
            <a:pPr algn="ctr" eaLnBrk="1" hangingPunct="1"/>
            <a:r>
              <a:rPr lang="en-GB" altLang="en-US" b="1">
                <a:solidFill>
                  <a:srgbClr val="F2F2F2"/>
                </a:solidFill>
                <a:latin typeface="Comic Sans MS" panose="030F0702030302020204" pitchFamily="66" charset="0"/>
              </a:rPr>
              <a:t> a spider</a:t>
            </a:r>
          </a:p>
        </p:txBody>
      </p:sp>
      <p:pic>
        <p:nvPicPr>
          <p:cNvPr id="31750" name="Picture 6" descr="http://www.magiclanterngraphics.com/spider-animation.gif">
            <a:extLst>
              <a:ext uri="{FF2B5EF4-FFF2-40B4-BE49-F238E27FC236}">
                <a16:creationId xmlns:a16="http://schemas.microsoft.com/office/drawing/2014/main" id="{1F00144E-C09F-49A9-833F-8D1CD29E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429125"/>
            <a:ext cx="24050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:\Users\catherine.eccleston\AppData\Local\Microsoft\Windows\Temporary Internet Files\Content.IE5\H1SMP44T\MCj04347990000[1].png">
            <a:extLst>
              <a:ext uri="{FF2B5EF4-FFF2-40B4-BE49-F238E27FC236}">
                <a16:creationId xmlns:a16="http://schemas.microsoft.com/office/drawing/2014/main" id="{918E5457-7C23-48B5-902D-1D69D2E3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78631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9" descr="Glass Jar Clip Art">
            <a:hlinkClick r:id="rId5"/>
            <a:extLst>
              <a:ext uri="{FF2B5EF4-FFF2-40B4-BE49-F238E27FC236}">
                <a16:creationId xmlns:a16="http://schemas.microsoft.com/office/drawing/2014/main" id="{9F093782-93CD-42D3-9B2E-B52A6920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638" y="-26047700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1" descr="Glass Jar Clip Art">
            <a:hlinkClick r:id="rId5"/>
            <a:extLst>
              <a:ext uri="{FF2B5EF4-FFF2-40B4-BE49-F238E27FC236}">
                <a16:creationId xmlns:a16="http://schemas.microsoft.com/office/drawing/2014/main" id="{5CE6266D-1134-4B47-8890-455E374F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638" y="-26047700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3" descr="Glass Jar Clip Art">
            <a:hlinkClick r:id="rId5"/>
            <a:extLst>
              <a:ext uri="{FF2B5EF4-FFF2-40B4-BE49-F238E27FC236}">
                <a16:creationId xmlns:a16="http://schemas.microsoft.com/office/drawing/2014/main" id="{96322CD0-2823-48A0-BF29-1838CB46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638" y="-26047700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C:\Users\catherine.eccleston\AppData\Local\Microsoft\Windows\Temporary Internet Files\Content.IE5\OL1ZO5EO\MCHH01008_0000[1].wmf">
            <a:extLst>
              <a:ext uri="{FF2B5EF4-FFF2-40B4-BE49-F238E27FC236}">
                <a16:creationId xmlns:a16="http://schemas.microsoft.com/office/drawing/2014/main" id="{3661A293-D3C7-4DB0-A6AE-8CFB1E78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462213"/>
            <a:ext cx="1214438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C:\Users\catherine.eccleston\AppData\Local\Microsoft\Windows\Temporary Internet Files\Content.IE5\9EIE1358\MCj04363980000[1].png">
            <a:extLst>
              <a:ext uri="{FF2B5EF4-FFF2-40B4-BE49-F238E27FC236}">
                <a16:creationId xmlns:a16="http://schemas.microsoft.com/office/drawing/2014/main" id="{38F00216-0870-4C0E-BF1D-7CAB6D55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86125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19" descr="http://www.imageenvision.com/150/37861-clip-art-graphic-of-a-chubby-yellow-guy-character-sitting-in-a-lazy-chair-by-jester-arts.jpg">
            <a:extLst>
              <a:ext uri="{FF2B5EF4-FFF2-40B4-BE49-F238E27FC236}">
                <a16:creationId xmlns:a16="http://schemas.microsoft.com/office/drawing/2014/main" id="{29A71AF2-8EC4-4E64-A69E-AD315480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5003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http://www.animationbuddy.com/Animation/Animals/Insects/Blue_spider.gif">
            <a:extLst>
              <a:ext uri="{FF2B5EF4-FFF2-40B4-BE49-F238E27FC236}">
                <a16:creationId xmlns:a16="http://schemas.microsoft.com/office/drawing/2014/main" id="{DA8FDACA-1743-454F-B2CB-32E82844DB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571750"/>
            <a:ext cx="723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20">
            <a:extLst>
              <a:ext uri="{FF2B5EF4-FFF2-40B4-BE49-F238E27FC236}">
                <a16:creationId xmlns:a16="http://schemas.microsoft.com/office/drawing/2014/main" id="{AD1E11B4-AE86-4D66-BA33-7F3113C3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0"/>
            <a:ext cx="18303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21" descr="C:\Users\catherine.eccleston\AppData\Local\Microsoft\Windows\Temporary Internet Files\Content.IE5\H1SMP44T\MCj00841640000[1].wmf">
            <a:extLst>
              <a:ext uri="{FF2B5EF4-FFF2-40B4-BE49-F238E27FC236}">
                <a16:creationId xmlns:a16="http://schemas.microsoft.com/office/drawing/2014/main" id="{1D3E31D3-31B5-4ECF-BC57-5142C051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642938"/>
            <a:ext cx="8874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42D7ABB-F82B-4736-9B98-725901A24C72}"/>
              </a:ext>
            </a:extLst>
          </p:cNvPr>
          <p:cNvSpPr txBox="1"/>
          <p:nvPr/>
        </p:nvSpPr>
        <p:spPr>
          <a:xfrm>
            <a:off x="3857625" y="6215063"/>
            <a:ext cx="178593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Least fearful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121FB7-5AE2-4E89-B0DD-D52B8972E0BC}"/>
              </a:ext>
            </a:extLst>
          </p:cNvPr>
          <p:cNvSpPr txBox="1"/>
          <p:nvPr/>
        </p:nvSpPr>
        <p:spPr>
          <a:xfrm>
            <a:off x="3714750" y="1143000"/>
            <a:ext cx="1785938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Most fearful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http://www.webweaver.nu/clipart/img/people/women/blowing-kisses.gif">
            <a:extLst>
              <a:ext uri="{FF2B5EF4-FFF2-40B4-BE49-F238E27FC236}">
                <a16:creationId xmlns:a16="http://schemas.microsoft.com/office/drawing/2014/main" id="{A507E2B2-3BD5-46B4-9E3B-C25242E27C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786188"/>
            <a:ext cx="37163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://www.gut-reaction.freeserve.co.uk/system11.gif">
            <a:extLst>
              <a:ext uri="{FF2B5EF4-FFF2-40B4-BE49-F238E27FC236}">
                <a16:creationId xmlns:a16="http://schemas.microsoft.com/office/drawing/2014/main" id="{DD7E1FFE-0711-4BCA-96A6-C179A89F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75"/>
            <a:ext cx="17859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Glass Jar Clip Art">
            <a:hlinkClick r:id="rId4"/>
            <a:extLst>
              <a:ext uri="{FF2B5EF4-FFF2-40B4-BE49-F238E27FC236}">
                <a16:creationId xmlns:a16="http://schemas.microsoft.com/office/drawing/2014/main" id="{B2EDA719-A6BE-46B1-B040-54BBEC2B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638" y="-26047700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50275B-9DA7-412C-BA07-C05C177F6BC7}"/>
              </a:ext>
            </a:extLst>
          </p:cNvPr>
          <p:cNvSpPr/>
          <p:nvPr/>
        </p:nvSpPr>
        <p:spPr>
          <a:xfrm>
            <a:off x="500063" y="571500"/>
            <a:ext cx="8286750" cy="192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300" b="1" dirty="0">
                <a:solidFill>
                  <a:prstClr val="white"/>
                </a:solidFill>
                <a:latin typeface="Comic Sans MS" pitchFamily="66" charset="0"/>
              </a:rPr>
              <a:t>The aim of systematic desensitisation is that eventually the client will be able to associate the most fearful situation at the top of the hierarchy with a relaxed response.</a:t>
            </a:r>
          </a:p>
        </p:txBody>
      </p:sp>
      <p:pic>
        <p:nvPicPr>
          <p:cNvPr id="31750" name="Picture 3" descr="C:\Users\catherine.eccleston\AppData\Local\Microsoft\Windows\Temporary Internet Files\Content.IE5\NA6RTAGF\MCj04419140000[1].wmf">
            <a:extLst>
              <a:ext uri="{FF2B5EF4-FFF2-40B4-BE49-F238E27FC236}">
                <a16:creationId xmlns:a16="http://schemas.microsoft.com/office/drawing/2014/main" id="{5C820775-0F11-4B00-9F8C-5D734FCC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28813"/>
            <a:ext cx="24288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C:\Users\catherine.eccleston\AppData\Local\Microsoft\Windows\Temporary Internet Files\Content.IE5\H1SMP44T\MCj00841640000[1].wmf">
            <a:extLst>
              <a:ext uri="{FF2B5EF4-FFF2-40B4-BE49-F238E27FC236}">
                <a16:creationId xmlns:a16="http://schemas.microsoft.com/office/drawing/2014/main" id="{B97A8AB5-0826-4A6C-B29B-8A469D5C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83188"/>
            <a:ext cx="1285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0B07E434-8AA8-4533-8DBD-6B6435918A01}"/>
              </a:ext>
            </a:extLst>
          </p:cNvPr>
          <p:cNvSpPr/>
          <p:nvPr/>
        </p:nvSpPr>
        <p:spPr>
          <a:xfrm>
            <a:off x="3000375" y="3786188"/>
            <a:ext cx="31432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1753" name="TextBox 13">
            <a:extLst>
              <a:ext uri="{FF2B5EF4-FFF2-40B4-BE49-F238E27FC236}">
                <a16:creationId xmlns:a16="http://schemas.microsoft.com/office/drawing/2014/main" id="{A90E719C-0AC5-4DFC-9889-61940919C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071813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  From this....                                                      To this...</a:t>
            </a:r>
          </a:p>
        </p:txBody>
      </p:sp>
      <p:pic>
        <p:nvPicPr>
          <p:cNvPr id="32780" name="Picture 12" descr="http://www.dreamstime.com/cartoon-spider-clip-art-thumb3234401.jpg">
            <a:extLst>
              <a:ext uri="{FF2B5EF4-FFF2-40B4-BE49-F238E27FC236}">
                <a16:creationId xmlns:a16="http://schemas.microsoft.com/office/drawing/2014/main" id="{BF48CF90-16C8-4622-AA65-0D2821CD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362575"/>
            <a:ext cx="142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DF0C9D9-D9C6-4405-8C9E-1FD1F00F1982}"/>
              </a:ext>
            </a:extLst>
          </p:cNvPr>
          <p:cNvGraphicFramePr/>
          <p:nvPr/>
        </p:nvGraphicFramePr>
        <p:xfrm>
          <a:off x="0" y="114298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08E1091-60D0-4117-B9FE-A43F54C72FFD}"/>
              </a:ext>
            </a:extLst>
          </p:cNvPr>
          <p:cNvSpPr/>
          <p:nvPr/>
        </p:nvSpPr>
        <p:spPr>
          <a:xfrm>
            <a:off x="285750" y="285750"/>
            <a:ext cx="3214688" cy="23574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 err="1">
                <a:solidFill>
                  <a:prstClr val="white"/>
                </a:solidFill>
                <a:latin typeface="Comic Sans MS" pitchFamily="66" charset="0"/>
              </a:rPr>
              <a:t>Wolpe</a:t>
            </a: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 (1958)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proposed clients with phobias should be taken through the following steps...</a:t>
            </a:r>
          </a:p>
        </p:txBody>
      </p:sp>
      <p:pic>
        <p:nvPicPr>
          <p:cNvPr id="32772" name="Picture 2" descr="C:\Users\catherine.eccleston\AppData\Local\Microsoft\Windows\Temporary Internet Files\Content.IE5\9EIE1358\MCj04363980000[1].png">
            <a:extLst>
              <a:ext uri="{FF2B5EF4-FFF2-40B4-BE49-F238E27FC236}">
                <a16:creationId xmlns:a16="http://schemas.microsoft.com/office/drawing/2014/main" id="{ED8E3B65-6111-4C78-AE71-FB21637D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C:\Users\catherine.eccleston\AppData\Local\Microsoft\Windows\Temporary Internet Files\Content.IE5\R837LHGA\MCj04258080000[1].wmf">
            <a:extLst>
              <a:ext uri="{FF2B5EF4-FFF2-40B4-BE49-F238E27FC236}">
                <a16:creationId xmlns:a16="http://schemas.microsoft.com/office/drawing/2014/main" id="{A163C338-5E6B-4A01-8CEE-FA6ED7D4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0063"/>
            <a:ext cx="164306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http://www.aperfectworld.org/clipart/emotions/frightened.png">
            <a:extLst>
              <a:ext uri="{FF2B5EF4-FFF2-40B4-BE49-F238E27FC236}">
                <a16:creationId xmlns:a16="http://schemas.microsoft.com/office/drawing/2014/main" id="{DE7AD429-4FF3-4944-81B7-3BFCFA7B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714875"/>
            <a:ext cx="13573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FDAF6E-65F1-4FBC-91B1-010106D63721}"/>
              </a:ext>
            </a:extLst>
          </p:cNvPr>
          <p:cNvGraphicFramePr/>
          <p:nvPr/>
        </p:nvGraphicFramePr>
        <p:xfrm>
          <a:off x="0" y="114298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DC5ED36-E9EF-46DD-9F89-147FEF1CA346}"/>
              </a:ext>
            </a:extLst>
          </p:cNvPr>
          <p:cNvSpPr/>
          <p:nvPr/>
        </p:nvSpPr>
        <p:spPr>
          <a:xfrm>
            <a:off x="285750" y="285750"/>
            <a:ext cx="3214688" cy="23574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A Second Behavioural Therapy - </a:t>
            </a:r>
            <a:r>
              <a:rPr lang="en-GB" sz="2800" b="1" i="1" u="sng" dirty="0">
                <a:solidFill>
                  <a:prstClr val="white"/>
                </a:solidFill>
                <a:latin typeface="Comic Sans MS" pitchFamily="66" charset="0"/>
              </a:rPr>
              <a:t>Flooding</a:t>
            </a:r>
            <a:endParaRPr lang="en-GB" sz="2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33796" name="Picture 2" descr="C:\Users\catherine.eccleston\AppData\Local\Microsoft\Windows\Temporary Internet Files\Content.IE5\9EIE1358\MCj04363980000[1].png">
            <a:extLst>
              <a:ext uri="{FF2B5EF4-FFF2-40B4-BE49-F238E27FC236}">
                <a16:creationId xmlns:a16="http://schemas.microsoft.com/office/drawing/2014/main" id="{9189000F-B68D-4B87-AB45-323BAF58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C:\Users\catherine.eccleston\AppData\Local\Microsoft\Windows\Temporary Internet Files\Content.IE5\R837LHGA\MCj04258080000[1].wmf">
            <a:extLst>
              <a:ext uri="{FF2B5EF4-FFF2-40B4-BE49-F238E27FC236}">
                <a16:creationId xmlns:a16="http://schemas.microsoft.com/office/drawing/2014/main" id="{A85D89EC-5BA8-4AE6-92A9-13C150DBE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0063"/>
            <a:ext cx="1643063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http://www.aperfectworld.org/clipart/emotions/frightened.png">
            <a:extLst>
              <a:ext uri="{FF2B5EF4-FFF2-40B4-BE49-F238E27FC236}">
                <a16:creationId xmlns:a16="http://schemas.microsoft.com/office/drawing/2014/main" id="{AD5533BE-AB16-4328-A05D-8712F1204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714875"/>
            <a:ext cx="13573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DBA8E90-904D-49BF-B502-1B758A24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CA71-CCDF-49DF-8950-51FF2B7B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140325"/>
          </a:xfr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Comic Sans MS" pitchFamily="66" charset="0"/>
              </a:rPr>
              <a:t>By the end of the lesson you will be able to...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GB" sz="2800" dirty="0">
                <a:latin typeface="Comic Sans MS" pitchFamily="66" charset="0"/>
              </a:rPr>
              <a:t>Describe the Two-Process Model explaining phobias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GB" sz="2800" dirty="0">
                <a:latin typeface="Comic Sans MS" pitchFamily="66" charset="0"/>
              </a:rPr>
              <a:t>Describe how phobias are initiated (how they start)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en-GB" sz="2800" dirty="0">
                <a:latin typeface="Comic Sans MS" pitchFamily="66" charset="0"/>
              </a:rPr>
              <a:t>Describe how phobias are </a:t>
            </a:r>
            <a:r>
              <a:rPr lang="en-GB" sz="2800" b="1" u="sng" dirty="0">
                <a:latin typeface="Comic Sans MS" pitchFamily="66" charset="0"/>
              </a:rPr>
              <a:t>maintained</a:t>
            </a:r>
            <a:r>
              <a:rPr lang="en-GB" sz="2800" dirty="0">
                <a:latin typeface="Comic Sans MS" pitchFamily="66" charset="0"/>
              </a:rPr>
              <a:t> (why they continue)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800" dirty="0">
                <a:latin typeface="Comic Sans MS" pitchFamily="66" charset="0"/>
              </a:rPr>
              <a:t>4. Evaluate the Behavioural Approach as an explanation of phobias (if time permits).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5781255-7D87-41A9-A0A2-F809DFDD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050" y="1568450"/>
            <a:ext cx="9396413" cy="4525963"/>
          </a:xfrm>
        </p:spPr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Can you think of any strengths/weaknesses?</a:t>
            </a:r>
          </a:p>
          <a:p>
            <a:pPr eaLnBrk="1" hangingPunct="1"/>
            <a:endParaRPr lang="en-GB" altLang="en-US">
              <a:latin typeface="Comic Sans MS" panose="030F0702030302020204" pitchFamily="66" charset="0"/>
            </a:endParaRPr>
          </a:p>
          <a:p>
            <a:pPr eaLnBrk="1" hangingPunct="1"/>
            <a:endParaRPr lang="en-GB" altLang="en-US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652E93-7C91-4005-AAEE-F2F37EAD88B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Evaluation of Behavioural Therapies </a:t>
            </a:r>
            <a:endParaRPr lang="en-GB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pic>
        <p:nvPicPr>
          <p:cNvPr id="34819" name="Picture 3" descr="C:\Users\catherine.eccleston\AppData\Local\Microsoft\Windows\Temporary Internet Files\Content.IE5\9EIE1358\MCj00788330000[1].wmf">
            <a:extLst>
              <a:ext uri="{FF2B5EF4-FFF2-40B4-BE49-F238E27FC236}">
                <a16:creationId xmlns:a16="http://schemas.microsoft.com/office/drawing/2014/main" id="{A3695A68-2780-4BFB-A1E9-5DE9301C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000375"/>
            <a:ext cx="18573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43B8F8D-6532-4F3E-89A6-FC23D1F44906}"/>
              </a:ext>
            </a:extLst>
          </p:cNvPr>
          <p:cNvSpPr/>
          <p:nvPr/>
        </p:nvSpPr>
        <p:spPr>
          <a:xfrm>
            <a:off x="904875" y="2643188"/>
            <a:ext cx="6143625" cy="214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600" dirty="0">
                <a:solidFill>
                  <a:prstClr val="white"/>
                </a:solidFill>
                <a:latin typeface="Comic Sans MS" pitchFamily="66" charset="0"/>
              </a:rPr>
              <a:t>Lets have a go at perfecting your AO3 skills for the exam!</a:t>
            </a:r>
          </a:p>
        </p:txBody>
      </p:sp>
      <p:pic>
        <p:nvPicPr>
          <p:cNvPr id="34820" name="Picture 4" descr="C:\Users\catherine.eccleston\AppData\Local\Microsoft\Windows\Temporary Internet Files\Content.IE5\XK34IO0I\MCj00787910000[1].wmf">
            <a:extLst>
              <a:ext uri="{FF2B5EF4-FFF2-40B4-BE49-F238E27FC236}">
                <a16:creationId xmlns:a16="http://schemas.microsoft.com/office/drawing/2014/main" id="{7D804B22-3AD2-47EA-B705-D211B1AB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14750"/>
            <a:ext cx="14001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atherine.eccleston\AppData\Local\Microsoft\Windows\Temporary Internet Files\Content.IE5\H1SMP44T\MCj00786250000[1].wmf">
            <a:extLst>
              <a:ext uri="{FF2B5EF4-FFF2-40B4-BE49-F238E27FC236}">
                <a16:creationId xmlns:a16="http://schemas.microsoft.com/office/drawing/2014/main" id="{B0E37235-E71B-44A0-8248-14EF119E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0"/>
            <a:ext cx="64293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9A0DF6CD-0665-40E5-99AD-EF5053437583}"/>
              </a:ext>
            </a:extLst>
          </p:cNvPr>
          <p:cNvSpPr/>
          <p:nvPr/>
        </p:nvSpPr>
        <p:spPr>
          <a:xfrm>
            <a:off x="0" y="0"/>
            <a:ext cx="8215313" cy="1928813"/>
          </a:xfrm>
          <a:prstGeom prst="cloudCallout">
            <a:avLst>
              <a:gd name="adj1" fmla="val 53473"/>
              <a:gd name="adj2" fmla="val -320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300" dirty="0">
                <a:solidFill>
                  <a:srgbClr val="00B050"/>
                </a:solidFill>
                <a:latin typeface="Comic Sans MS" pitchFamily="66" charset="0"/>
              </a:rPr>
              <a:t>+ Systematic desensitisation can be a               very effective treatment.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52503A-FF11-44E7-AF4B-AC20E54061DB}"/>
              </a:ext>
            </a:extLst>
          </p:cNvPr>
          <p:cNvSpPr/>
          <p:nvPr/>
        </p:nvSpPr>
        <p:spPr>
          <a:xfrm>
            <a:off x="357188" y="1285875"/>
            <a:ext cx="292893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How do you know? Where’s your evidence?</a:t>
            </a:r>
          </a:p>
        </p:txBody>
      </p:sp>
      <p:pic>
        <p:nvPicPr>
          <p:cNvPr id="35843" name="Picture 3" descr="C:\Users\catherine.eccleston\AppData\Local\Microsoft\Windows\Temporary Internet Files\Content.IE5\9XXZ1ZL9\MCj00787110000[1].wmf">
            <a:extLst>
              <a:ext uri="{FF2B5EF4-FFF2-40B4-BE49-F238E27FC236}">
                <a16:creationId xmlns:a16="http://schemas.microsoft.com/office/drawing/2014/main" id="{FA4E974E-434C-42C1-B825-F221E06D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35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catherine.eccleston\AppData\Local\Microsoft\Windows\Temporary Internet Files\Content.IE5\H1SMP44T\MCj00786250000[1].wmf">
            <a:extLst>
              <a:ext uri="{FF2B5EF4-FFF2-40B4-BE49-F238E27FC236}">
                <a16:creationId xmlns:a16="http://schemas.microsoft.com/office/drawing/2014/main" id="{AA4AC88C-91D5-4727-9A44-5AA3FE51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7858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5D4AF125-23A3-4EF3-A62D-E5F6CD2889FF}"/>
              </a:ext>
            </a:extLst>
          </p:cNvPr>
          <p:cNvSpPr/>
          <p:nvPr/>
        </p:nvSpPr>
        <p:spPr>
          <a:xfrm>
            <a:off x="642938" y="1857375"/>
            <a:ext cx="8215312" cy="1928813"/>
          </a:xfrm>
          <a:prstGeom prst="cloudCallout">
            <a:avLst>
              <a:gd name="adj1" fmla="val -50411"/>
              <a:gd name="adj2" fmla="val -259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sz="2300" dirty="0">
                <a:solidFill>
                  <a:srgbClr val="00B050"/>
                </a:solidFill>
                <a:latin typeface="Comic Sans MS" pitchFamily="66" charset="0"/>
              </a:rPr>
              <a:t>+ </a:t>
            </a:r>
            <a:r>
              <a:rPr lang="en-GB" sz="2300" b="1" dirty="0">
                <a:solidFill>
                  <a:srgbClr val="00B050"/>
                </a:solidFill>
                <a:latin typeface="Comic Sans MS" pitchFamily="66" charset="0"/>
              </a:rPr>
              <a:t>Barlow et al (2002) </a:t>
            </a:r>
            <a:r>
              <a:rPr lang="en-GB" sz="2300" dirty="0">
                <a:solidFill>
                  <a:srgbClr val="00B050"/>
                </a:solidFill>
                <a:latin typeface="Comic Sans MS" pitchFamily="66" charset="0"/>
              </a:rPr>
              <a:t>found success rates of between 60 and 90% for specific types of phobias.</a:t>
            </a:r>
          </a:p>
        </p:txBody>
      </p:sp>
      <p:pic>
        <p:nvPicPr>
          <p:cNvPr id="12" name="Picture 3" descr="C:\Users\catherine.eccleston\AppData\Local\Microsoft\Windows\Temporary Internet Files\Content.IE5\9XXZ1ZL9\MCj00787110000[1].wmf">
            <a:extLst>
              <a:ext uri="{FF2B5EF4-FFF2-40B4-BE49-F238E27FC236}">
                <a16:creationId xmlns:a16="http://schemas.microsoft.com/office/drawing/2014/main" id="{280447DC-994E-45A5-976B-13F59CB1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3044825"/>
            <a:ext cx="635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catherine.eccleston\AppData\Local\Microsoft\Windows\Temporary Internet Files\Content.IE5\H1SMP44T\MCj00786250000[1].wmf">
            <a:extLst>
              <a:ext uri="{FF2B5EF4-FFF2-40B4-BE49-F238E27FC236}">
                <a16:creationId xmlns:a16="http://schemas.microsoft.com/office/drawing/2014/main" id="{2CABB749-3E78-49A3-9689-21237C7F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4608513"/>
            <a:ext cx="6826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loud Callout 16">
            <a:extLst>
              <a:ext uri="{FF2B5EF4-FFF2-40B4-BE49-F238E27FC236}">
                <a16:creationId xmlns:a16="http://schemas.microsoft.com/office/drawing/2014/main" id="{1F83E8E8-8DCA-4DF5-8448-7C480523DA8A}"/>
              </a:ext>
            </a:extLst>
          </p:cNvPr>
          <p:cNvSpPr/>
          <p:nvPr/>
        </p:nvSpPr>
        <p:spPr>
          <a:xfrm>
            <a:off x="192088" y="4000500"/>
            <a:ext cx="7116762" cy="2678113"/>
          </a:xfrm>
          <a:prstGeom prst="cloudCallout">
            <a:avLst>
              <a:gd name="adj1" fmla="val 64545"/>
              <a:gd name="adj2" fmla="val -169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+This is positive because this therapy is effective at removing the symptoms of a disorder without the need for potentially damaging drugs (e.g. Anti-anxiety drugs). </a:t>
            </a:r>
            <a:r>
              <a:rPr lang="en-GB" b="1" dirty="0">
                <a:solidFill>
                  <a:srgbClr val="00B050"/>
                </a:solidFill>
                <a:latin typeface="Comic Sans MS" pitchFamily="66" charset="0"/>
              </a:rPr>
              <a:t>Also,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the effectiveness of SD is </a:t>
            </a:r>
            <a:r>
              <a:rPr lang="en-GB" b="1" dirty="0">
                <a:solidFill>
                  <a:srgbClr val="00B050"/>
                </a:solidFill>
                <a:latin typeface="Comic Sans MS" pitchFamily="66" charset="0"/>
              </a:rPr>
              <a:t>supported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by many other research studies.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B4BC9CB-544B-4238-967A-7CF98624C5E2}"/>
              </a:ext>
            </a:extLst>
          </p:cNvPr>
          <p:cNvSpPr/>
          <p:nvPr/>
        </p:nvSpPr>
        <p:spPr>
          <a:xfrm>
            <a:off x="4826000" y="3357563"/>
            <a:ext cx="3571875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But why is this a strength? How does it support that the treatment is successful?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7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9B0BCC4-B44E-49EC-9271-EFED3BDC8543}"/>
              </a:ext>
            </a:extLst>
          </p:cNvPr>
          <p:cNvSpPr/>
          <p:nvPr/>
        </p:nvSpPr>
        <p:spPr>
          <a:xfrm>
            <a:off x="428625" y="0"/>
            <a:ext cx="5929313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prstClr val="white"/>
                </a:solidFill>
                <a:latin typeface="Comic Sans MS" pitchFamily="66" charset="0"/>
              </a:rPr>
              <a:t>Can you think of any weaknesses?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D1B492-294A-46C7-893E-1AD32A42D24E}"/>
              </a:ext>
            </a:extLst>
          </p:cNvPr>
          <p:cNvSpPr/>
          <p:nvPr/>
        </p:nvSpPr>
        <p:spPr>
          <a:xfrm>
            <a:off x="357188" y="642938"/>
            <a:ext cx="8572500" cy="2286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Tx/>
              <a:buChar char="-"/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Behavioural therapies raise major ethical issues.</a:t>
            </a:r>
          </a:p>
          <a:p>
            <a:pPr eaLnBrk="1" hangingPunct="1"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	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- Clients faced with most feared situations.</a:t>
            </a:r>
          </a:p>
          <a:p>
            <a:pPr eaLnBrk="1" hangingPunct="1"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	- Behavioural techniques can cause clients to feel very high levels 	of distress.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     - </a:t>
            </a: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This is a weakness because...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Clients may not stay in    </a:t>
            </a:r>
          </a:p>
          <a:p>
            <a:pPr eaLnBrk="1" hangingPunct="1"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     therapy/ therapy could make them feel worse,</a:t>
            </a:r>
            <a:endParaRPr lang="en-GB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540E98C-D267-408F-98B1-1A7786CDAE85}"/>
              </a:ext>
            </a:extLst>
          </p:cNvPr>
          <p:cNvSpPr/>
          <p:nvPr/>
        </p:nvSpPr>
        <p:spPr>
          <a:xfrm>
            <a:off x="428625" y="3071813"/>
            <a:ext cx="8429625" cy="3571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defRPr/>
            </a:pPr>
            <a:endParaRPr lang="en-GB" b="1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n-GB" b="1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Behavioural therapies are not effective for complex phobias</a:t>
            </a:r>
          </a:p>
          <a:p>
            <a:pPr eaLnBrk="1" hangingPunct="1"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	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- </a:t>
            </a:r>
            <a:r>
              <a:rPr lang="en-GB" b="1" dirty="0" err="1">
                <a:solidFill>
                  <a:prstClr val="white"/>
                </a:solidFill>
                <a:latin typeface="Comic Sans MS" pitchFamily="66" charset="0"/>
              </a:rPr>
              <a:t>Ohman</a:t>
            </a: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 (1975)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SD may not being effective in treating 	anxieties that have an underlying survival component (e.g. Fear of 	heights).</a:t>
            </a:r>
          </a:p>
          <a:p>
            <a:pPr eaLnBrk="1" hangingPunct="1"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	- Behavioural therapies target the learnt associations  	(thought to cause the behaviour) </a:t>
            </a:r>
            <a:r>
              <a:rPr lang="en-GB" b="1" u="sng" dirty="0">
                <a:solidFill>
                  <a:prstClr val="white"/>
                </a:solidFill>
                <a:latin typeface="Comic Sans MS" pitchFamily="66" charset="0"/>
              </a:rPr>
              <a:t>BUT</a:t>
            </a:r>
            <a:r>
              <a:rPr lang="en-GB" i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ignores other 	potential explanations </a:t>
            </a: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(e.g. Genetics)</a:t>
            </a:r>
          </a:p>
          <a:p>
            <a:pPr eaLnBrk="1" hangingPunct="1">
              <a:defRPr/>
            </a:pPr>
            <a:endParaRPr lang="en-GB" b="1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b="1" dirty="0">
                <a:solidFill>
                  <a:prstClr val="white"/>
                </a:solidFill>
                <a:latin typeface="Comic Sans MS" pitchFamily="66" charset="0"/>
              </a:rPr>
              <a:t>This is a weakness because </a:t>
            </a: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only focusing on the removal of symptoms and not the removal of the cause of the phobia may mean that the disorder is only temporarily removed.</a:t>
            </a:r>
            <a:endParaRPr lang="en-GB" b="1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en-GB" b="1" u="sng" dirty="0">
              <a:solidFill>
                <a:prstClr val="white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	</a:t>
            </a:r>
          </a:p>
          <a:p>
            <a:pPr eaLnBrk="1" hangingPunct="1"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     </a:t>
            </a:r>
            <a:endParaRPr lang="en-GB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5" name="Picture 3" descr="C:\Users\catherine.eccleston\AppData\Local\Microsoft\Windows\Temporary Internet Files\Content.IE5\9XXZ1ZL9\MCj00787110000[1].wmf">
            <a:extLst>
              <a:ext uri="{FF2B5EF4-FFF2-40B4-BE49-F238E27FC236}">
                <a16:creationId xmlns:a16="http://schemas.microsoft.com/office/drawing/2014/main" id="{7C8AC070-360A-4FD3-B3BC-3D817DC8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0"/>
            <a:ext cx="635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:\Users\catherine.eccleston\AppData\Local\Microsoft\Windows\Temporary Internet Files\Content.IE5\H1SMP44T\MCj04326190000[1].png">
            <a:extLst>
              <a:ext uri="{FF2B5EF4-FFF2-40B4-BE49-F238E27FC236}">
                <a16:creationId xmlns:a16="http://schemas.microsoft.com/office/drawing/2014/main" id="{DDCA8DF1-C4C8-4A7C-82E3-F1FDD1511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145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:\Users\catherine.eccleston\AppData\Local\Microsoft\Windows\Temporary Internet Files\Content.IE5\9EIE1358\MCj00787390000[1].wmf">
            <a:extLst>
              <a:ext uri="{FF2B5EF4-FFF2-40B4-BE49-F238E27FC236}">
                <a16:creationId xmlns:a16="http://schemas.microsoft.com/office/drawing/2014/main" id="{2FE06644-EE45-4D3B-B1C3-C0375BD8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12684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C2D8E52-3A37-482A-8ACB-A44E5D1AF38D}"/>
              </a:ext>
            </a:extLst>
          </p:cNvPr>
          <p:cNvSpPr/>
          <p:nvPr/>
        </p:nvSpPr>
        <p:spPr>
          <a:xfrm>
            <a:off x="5780088" y="1844675"/>
            <a:ext cx="3148012" cy="39370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890D41-4F1C-42AA-9157-F2BCCD52B792}"/>
              </a:ext>
            </a:extLst>
          </p:cNvPr>
          <p:cNvCxnSpPr/>
          <p:nvPr/>
        </p:nvCxnSpPr>
        <p:spPr>
          <a:xfrm>
            <a:off x="6481763" y="3284538"/>
            <a:ext cx="17494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655528-3437-4CD3-9E73-89A2D8D1F79B}"/>
              </a:ext>
            </a:extLst>
          </p:cNvPr>
          <p:cNvCxnSpPr/>
          <p:nvPr/>
        </p:nvCxnSpPr>
        <p:spPr>
          <a:xfrm>
            <a:off x="6742113" y="2492375"/>
            <a:ext cx="12239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871F23-CC11-49A1-BC90-21620F20AC9B}"/>
              </a:ext>
            </a:extLst>
          </p:cNvPr>
          <p:cNvCxnSpPr/>
          <p:nvPr/>
        </p:nvCxnSpPr>
        <p:spPr>
          <a:xfrm>
            <a:off x="6242050" y="3986213"/>
            <a:ext cx="22288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FB686E-FCBE-48CB-9345-0A951738D2AA}"/>
              </a:ext>
            </a:extLst>
          </p:cNvPr>
          <p:cNvCxnSpPr/>
          <p:nvPr/>
        </p:nvCxnSpPr>
        <p:spPr>
          <a:xfrm>
            <a:off x="5999163" y="4924425"/>
            <a:ext cx="2709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Picture 9" descr="Glass Jar Clip Art">
            <a:hlinkClick r:id="rId2"/>
            <a:extLst>
              <a:ext uri="{FF2B5EF4-FFF2-40B4-BE49-F238E27FC236}">
                <a16:creationId xmlns:a16="http://schemas.microsoft.com/office/drawing/2014/main" id="{DDCAEF99-24E7-4225-A183-7DA7BE72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638" y="-26047700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1" descr="Glass Jar Clip Art">
            <a:hlinkClick r:id="rId2"/>
            <a:extLst>
              <a:ext uri="{FF2B5EF4-FFF2-40B4-BE49-F238E27FC236}">
                <a16:creationId xmlns:a16="http://schemas.microsoft.com/office/drawing/2014/main" id="{D9F23CD4-E47B-4D30-9637-99BB532B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638" y="-26047700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3" descr="Glass Jar Clip Art">
            <a:hlinkClick r:id="rId2"/>
            <a:extLst>
              <a:ext uri="{FF2B5EF4-FFF2-40B4-BE49-F238E27FC236}">
                <a16:creationId xmlns:a16="http://schemas.microsoft.com/office/drawing/2014/main" id="{937DE634-E478-40FC-A003-B8A37033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638" y="-26047700"/>
            <a:ext cx="1885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25CD5D5-45B8-4430-91CB-A72EC579385A}"/>
              </a:ext>
            </a:extLst>
          </p:cNvPr>
          <p:cNvSpPr txBox="1"/>
          <p:nvPr/>
        </p:nvSpPr>
        <p:spPr>
          <a:xfrm>
            <a:off x="6492875" y="5638800"/>
            <a:ext cx="1785938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Least fearful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A5CBF5-A4C8-45C9-951E-F70F197E2DD3}"/>
              </a:ext>
            </a:extLst>
          </p:cNvPr>
          <p:cNvSpPr txBox="1"/>
          <p:nvPr/>
        </p:nvSpPr>
        <p:spPr>
          <a:xfrm>
            <a:off x="6511925" y="1557338"/>
            <a:ext cx="178593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Most fearful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30559-7CB3-4A5B-978E-ABF4FF1029EF}"/>
              </a:ext>
            </a:extLst>
          </p:cNvPr>
          <p:cNvSpPr/>
          <p:nvPr/>
        </p:nvSpPr>
        <p:spPr>
          <a:xfrm>
            <a:off x="251520" y="109835"/>
            <a:ext cx="87129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Write </a:t>
            </a:r>
            <a:r>
              <a:rPr lang="en-US" sz="200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 set of instructions </a:t>
            </a:r>
            <a:r>
              <a:rPr lang="en-US" sz="2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for a Behavioral </a:t>
            </a:r>
            <a:r>
              <a:rPr lang="en-US" sz="200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Therapist carrying </a:t>
            </a:r>
            <a:r>
              <a:rPr lang="en-US" sz="2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out Systematic </a:t>
            </a:r>
            <a:r>
              <a:rPr lang="en-US" sz="200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Desensitisation</a:t>
            </a:r>
            <a:endParaRPr lang="en-US" sz="20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DFA365-DAF5-4A03-878A-ADCD078C956F}"/>
              </a:ext>
            </a:extLst>
          </p:cNvPr>
          <p:cNvSpPr/>
          <p:nvPr/>
        </p:nvSpPr>
        <p:spPr>
          <a:xfrm>
            <a:off x="107950" y="995363"/>
            <a:ext cx="5616575" cy="5635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FD12B57-614C-4BEC-9D78-74B15D53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rgbClr val="00B0F0"/>
                </a:solidFill>
                <a:latin typeface="Comic Sans MS" panose="030F0702030302020204" pitchFamily="66" charset="0"/>
              </a:rPr>
              <a:t>The Behavioural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0EA2-F3DB-442C-B692-7857F109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268413"/>
            <a:ext cx="8572500" cy="5400675"/>
          </a:xfrm>
          <a:solidFill>
            <a:srgbClr val="58BBC8"/>
          </a:solidFill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Behavioural Psychologists believe that...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All behaviour, both normal and abnormal, is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learnt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Abnormality is a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learnt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response to some environmental stimuli.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Behaviourists believe psychology should be the                          study of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observable behaviours 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rather than the                          inner workings of the mind.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Observable behaviours provide a foundation for                 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scientific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psychology based on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empirical evidence.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Page 11 of booklet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6" name="Picture 2" descr="http://www.greatsayings.net/wp-content/uploads/2008/09/graduation_clipart_students_walking.gif">
            <a:extLst>
              <a:ext uri="{FF2B5EF4-FFF2-40B4-BE49-F238E27FC236}">
                <a16:creationId xmlns:a16="http://schemas.microsoft.com/office/drawing/2014/main" id="{67832721-50DC-4400-8662-B9D2E748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00188"/>
            <a:ext cx="12144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images.clipartof.com/thumbnails100/5721.jpg">
            <a:extLst>
              <a:ext uri="{FF2B5EF4-FFF2-40B4-BE49-F238E27FC236}">
                <a16:creationId xmlns:a16="http://schemas.microsoft.com/office/drawing/2014/main" id="{C5AC139D-A915-4843-AF57-9092D778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000500"/>
            <a:ext cx="1208087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9FDA-EDD9-4ACA-82BE-E0A0C058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solidFill>
                  <a:srgbClr val="00B0F0"/>
                </a:solidFill>
                <a:latin typeface="Comic Sans MS" pitchFamily="66" charset="0"/>
              </a:rPr>
              <a:t>Key Features of the Behavioural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2D6C-BE70-4934-839E-BD19DD6E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0200"/>
            <a:ext cx="8501063" cy="4757738"/>
          </a:xfrm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>
                <a:latin typeface="Comic Sans MS" pitchFamily="66" charset="0"/>
              </a:rPr>
              <a:t>According to behaviourists, there are three main forms of learning...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GB" dirty="0">
                <a:latin typeface="Comic Sans MS" pitchFamily="66" charset="0"/>
              </a:rPr>
              <a:t>Classical Conditioning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dirty="0"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Comic Sans MS" pitchFamily="66" charset="0"/>
              </a:rPr>
              <a:t>(2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) Operant Conditioning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 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latin typeface="Comic Sans MS" pitchFamily="66" charset="0"/>
              </a:rPr>
              <a:t>(3) </a:t>
            </a: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Social Learning Theory</a:t>
            </a:r>
          </a:p>
        </p:txBody>
      </p:sp>
      <p:pic>
        <p:nvPicPr>
          <p:cNvPr id="9220" name="Picture 2" descr="http://www.freefever.com/freeclipart/clipart/partycandy2.gif">
            <a:extLst>
              <a:ext uri="{FF2B5EF4-FFF2-40B4-BE49-F238E27FC236}">
                <a16:creationId xmlns:a16="http://schemas.microsoft.com/office/drawing/2014/main" id="{D8DE01C3-0045-4698-8F9C-CBB5C561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C:\Users\catherine.eccleston\AppData\Local\Microsoft\Windows\Temporary Internet Files\Content.IE5\9EIE1358\MCj04061340000[1].wmf">
            <a:extLst>
              <a:ext uri="{FF2B5EF4-FFF2-40B4-BE49-F238E27FC236}">
                <a16:creationId xmlns:a16="http://schemas.microsoft.com/office/drawing/2014/main" id="{A1DCACC8-A9A8-4A1C-ACAC-7530F3AF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29225"/>
            <a:ext cx="1009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B6186E6-42F0-48F5-83C2-E19DD256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rgbClr val="00B0F0"/>
                </a:solidFill>
                <a:latin typeface="Comic Sans MS" panose="030F0702030302020204" pitchFamily="66" charset="0"/>
              </a:rPr>
              <a:t>Developing a Phobia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782E2-7EE5-4A85-822D-E990AF30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417638"/>
            <a:ext cx="8501063" cy="4940300"/>
          </a:xfrm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There are two parts to developing a phobia: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arenBoth"/>
              <a:defRPr/>
            </a:pP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How a phobia is </a:t>
            </a:r>
            <a:r>
              <a:rPr lang="en-GB" b="1" u="sng" dirty="0">
                <a:solidFill>
                  <a:schemeClr val="tx2"/>
                </a:solidFill>
                <a:latin typeface="Comic Sans MS" pitchFamily="66" charset="0"/>
              </a:rPr>
              <a:t>initiated</a:t>
            </a: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 (how it begins/where it comes from)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arenBoth"/>
              <a:defRPr/>
            </a:pP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How the phobia is </a:t>
            </a:r>
            <a:r>
              <a:rPr lang="en-GB" b="1" u="sng" dirty="0">
                <a:solidFill>
                  <a:schemeClr val="tx2"/>
                </a:solidFill>
                <a:latin typeface="Comic Sans MS" pitchFamily="66" charset="0"/>
              </a:rPr>
              <a:t>maintained</a:t>
            </a: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 (why the phobia continues to exist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arenBoth"/>
              <a:defRPr/>
            </a:pPr>
            <a:endParaRPr lang="en-GB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As a result of this, the Behavioural Model that we are going to focus on is the </a:t>
            </a:r>
            <a:r>
              <a:rPr lang="en-GB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Two-Process Model</a:t>
            </a: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 which explains both how a phobia is </a:t>
            </a:r>
            <a:r>
              <a:rPr lang="en-GB" b="1" i="1" u="sng" dirty="0">
                <a:solidFill>
                  <a:schemeClr val="tx2"/>
                </a:solidFill>
                <a:latin typeface="Comic Sans MS" pitchFamily="66" charset="0"/>
              </a:rPr>
              <a:t>initiated</a:t>
            </a:r>
            <a:r>
              <a:rPr lang="en-GB" dirty="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n-GB" b="1" i="1" u="sng" dirty="0">
                <a:solidFill>
                  <a:schemeClr val="tx2"/>
                </a:solidFill>
                <a:latin typeface="Comic Sans MS" pitchFamily="66" charset="0"/>
              </a:rPr>
              <a:t>maintained.</a:t>
            </a:r>
            <a:endParaRPr lang="en-GB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D9509E7-F585-461A-9851-9616FEE3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34950"/>
            <a:ext cx="8229600" cy="917575"/>
          </a:xfrm>
        </p:spPr>
        <p:txBody>
          <a:bodyPr/>
          <a:lstStyle/>
          <a:p>
            <a:pPr eaLnBrk="1" hangingPunct="1"/>
            <a:r>
              <a:rPr lang="en-GB" altLang="en-US" sz="2500" b="1">
                <a:solidFill>
                  <a:srgbClr val="00B0F0"/>
                </a:solidFill>
                <a:latin typeface="Comic Sans MS" panose="030F0702030302020204" pitchFamily="66" charset="0"/>
              </a:rPr>
              <a:t>Classical Conditioning – What can you remember? An Explanation of Phobia </a:t>
            </a:r>
            <a:r>
              <a:rPr lang="en-GB" altLang="en-US" sz="2500" b="1" i="1" u="sng">
                <a:solidFill>
                  <a:srgbClr val="00B0F0"/>
                </a:solidFill>
                <a:latin typeface="Comic Sans MS" panose="030F0702030302020204" pitchFamily="66" charset="0"/>
              </a:rPr>
              <a:t>Initiation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5AE2066-4FAE-4900-AC8F-1D6A75DBF2CA}"/>
              </a:ext>
            </a:extLst>
          </p:cNvPr>
          <p:cNvSpPr/>
          <p:nvPr/>
        </p:nvSpPr>
        <p:spPr>
          <a:xfrm>
            <a:off x="285750" y="1143000"/>
            <a:ext cx="8572500" cy="535781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1C7250EC-3D38-4D54-AC25-F2C8BC1C4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928813"/>
            <a:ext cx="2170113" cy="8048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B6961F9F-C5A9-41DD-9E3E-24E83A32C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1928813"/>
            <a:ext cx="2170112" cy="8731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9206D8E1-323A-4240-93D5-CE291B5D9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214688"/>
            <a:ext cx="1928812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227651D0-AD85-4C5B-8AB2-ABA8CA10F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214688"/>
            <a:ext cx="1857375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100">
                <a:latin typeface="Comic Sans MS" panose="030F0702030302020204" pitchFamily="66" charset="0"/>
              </a:rPr>
              <a:t>          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46A6F76A-B96E-4185-8341-D6BCFA448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221038"/>
            <a:ext cx="2008188" cy="10064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E949EC6-BB59-4F13-9D83-F112CCD51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572000"/>
            <a:ext cx="2170113" cy="8048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7CD9ACB1-8AE6-442B-AD76-26BA8058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3" y="4359275"/>
            <a:ext cx="2170112" cy="98266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en-US" sz="110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1A1EC3-39A2-497C-B3EA-1192A5C8EDF2}"/>
              </a:ext>
            </a:extLst>
          </p:cNvPr>
          <p:cNvCxnSpPr/>
          <p:nvPr/>
        </p:nvCxnSpPr>
        <p:spPr>
          <a:xfrm>
            <a:off x="4214813" y="2143125"/>
            <a:ext cx="1571625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F67900-9FB5-4CB3-827B-2CABE3958E49}"/>
              </a:ext>
            </a:extLst>
          </p:cNvPr>
          <p:cNvCxnSpPr/>
          <p:nvPr/>
        </p:nvCxnSpPr>
        <p:spPr>
          <a:xfrm>
            <a:off x="4286250" y="5072063"/>
            <a:ext cx="1571625" cy="15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EFFC946-F4E5-4E87-8586-A8C60884B764}"/>
              </a:ext>
            </a:extLst>
          </p:cNvPr>
          <p:cNvSpPr/>
          <p:nvPr/>
        </p:nvSpPr>
        <p:spPr>
          <a:xfrm>
            <a:off x="428625" y="2000250"/>
            <a:ext cx="1143000" cy="571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Before Conditioning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EBB9DA-762C-4EF9-B93E-795C835EB81D}"/>
              </a:ext>
            </a:extLst>
          </p:cNvPr>
          <p:cNvSpPr/>
          <p:nvPr/>
        </p:nvSpPr>
        <p:spPr>
          <a:xfrm>
            <a:off x="214313" y="3143250"/>
            <a:ext cx="1214437" cy="928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During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Conditioning-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over many trials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EF4AF8-5201-4B2A-9121-822C7B9638C1}"/>
              </a:ext>
            </a:extLst>
          </p:cNvPr>
          <p:cNvSpPr/>
          <p:nvPr/>
        </p:nvSpPr>
        <p:spPr>
          <a:xfrm>
            <a:off x="500063" y="4786313"/>
            <a:ext cx="1143000" cy="571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After</a:t>
            </a:r>
          </a:p>
          <a:p>
            <a:pPr algn="ctr"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Conditioning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1280" name="Picture 15" descr="http://all-free-download.com/images/graphiclarge/plus_sign_clip_art_9826.jpg">
            <a:extLst>
              <a:ext uri="{FF2B5EF4-FFF2-40B4-BE49-F238E27FC236}">
                <a16:creationId xmlns:a16="http://schemas.microsoft.com/office/drawing/2014/main" id="{D6991211-09AB-430F-B91B-C43EC9A6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286125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EE341AA-19FF-4BAB-AF00-047B6314159E}"/>
              </a:ext>
            </a:extLst>
          </p:cNvPr>
          <p:cNvSpPr/>
          <p:nvPr/>
        </p:nvSpPr>
        <p:spPr>
          <a:xfrm>
            <a:off x="4286250" y="1643063"/>
            <a:ext cx="1571625" cy="285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</a:rPr>
              <a:t>Produces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15DFF6-FAA7-4156-AA34-7590E5D3BC20}"/>
              </a:ext>
            </a:extLst>
          </p:cNvPr>
          <p:cNvSpPr/>
          <p:nvPr/>
        </p:nvSpPr>
        <p:spPr>
          <a:xfrm>
            <a:off x="4286250" y="4643438"/>
            <a:ext cx="1571625" cy="285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solidFill>
                  <a:schemeClr val="tx2"/>
                </a:solidFill>
              </a:rPr>
              <a:t>Produces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3547BE-66EF-4D87-9DB3-F6768D7A014F}"/>
              </a:ext>
            </a:extLst>
          </p:cNvPr>
          <p:cNvCxnSpPr/>
          <p:nvPr/>
        </p:nvCxnSpPr>
        <p:spPr>
          <a:xfrm>
            <a:off x="6118225" y="3709988"/>
            <a:ext cx="568325" cy="1428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8E51413-64E1-4781-887C-DE8B96E8F760}"/>
              </a:ext>
            </a:extLst>
          </p:cNvPr>
          <p:cNvSpPr/>
          <p:nvPr/>
        </p:nvSpPr>
        <p:spPr>
          <a:xfrm>
            <a:off x="611188" y="5661025"/>
            <a:ext cx="57372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hlinkClick r:id="rId4"/>
              </a:rPr>
              <a:t>https://www.youtube.com/watch?v=OwBQIhg6CvE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9B22856-259D-4827-8585-A4EB15CA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solidFill>
                  <a:srgbClr val="00B0F0"/>
                </a:solidFill>
                <a:latin typeface="Comic Sans MS" panose="030F0702030302020204" pitchFamily="66" charset="0"/>
              </a:rPr>
              <a:t>Link to a Disorder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3A1DD7D-1946-459C-8CA0-82B896610464}"/>
              </a:ext>
            </a:extLst>
          </p:cNvPr>
          <p:cNvSpPr>
            <a:spLocks noGrp="1"/>
          </p:cNvSpPr>
          <p:nvPr>
            <p:ph idx="1"/>
          </p:nvPr>
        </p:nvSpPr>
        <p:spPr>
          <a:ln w="635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600">
                <a:latin typeface="Comic Sans MS" panose="030F0702030302020204" pitchFamily="66" charset="0"/>
              </a:rPr>
              <a:t>Can you think of how classical conditioning might play a part in the development of mental disorders?</a:t>
            </a:r>
          </a:p>
          <a:p>
            <a:pPr eaLnBrk="1" hangingPunct="1"/>
            <a:endParaRPr lang="en-GB" altLang="en-US" sz="26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600" b="1">
                <a:latin typeface="Comic Sans MS" panose="030F0702030302020204" pitchFamily="66" charset="0"/>
              </a:rPr>
              <a:t>Phobias</a:t>
            </a:r>
          </a:p>
          <a:p>
            <a:pPr eaLnBrk="1" hangingPunct="1"/>
            <a:endParaRPr lang="en-GB" altLang="en-US" sz="26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600">
                <a:latin typeface="Comic Sans MS" panose="030F0702030302020204" pitchFamily="66" charset="0"/>
              </a:rPr>
              <a:t>‘Little Albert,’ </a:t>
            </a:r>
            <a:r>
              <a:rPr lang="en-GB" altLang="en-US" sz="2600" b="1">
                <a:latin typeface="Comic Sans MS" panose="030F0702030302020204" pitchFamily="66" charset="0"/>
              </a:rPr>
              <a:t>Watson and Rayner (1920) complete the booklet p.14</a:t>
            </a:r>
          </a:p>
          <a:p>
            <a:pPr eaLnBrk="1" hangingPunct="1"/>
            <a:r>
              <a:rPr lang="en-GB" altLang="en-US" sz="2600" b="1">
                <a:latin typeface="Comic Sans MS" panose="030F0702030302020204" pitchFamily="66" charset="0"/>
              </a:rPr>
              <a:t>Now, have a go at applying classical conditioning to the development of phobias. </a:t>
            </a:r>
          </a:p>
          <a:p>
            <a:pPr eaLnBrk="1" hangingPunct="1"/>
            <a:endParaRPr lang="en-GB" altLang="en-US" sz="2600">
              <a:latin typeface="Comic Sans MS" panose="030F0702030302020204" pitchFamily="66" charset="0"/>
            </a:endParaRP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65A75E65-4D6F-42EB-AF47-FAC983CA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308725"/>
            <a:ext cx="822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hlinkClick r:id="rId2"/>
              </a:rPr>
              <a:t>http://www.youtube.com/watch?v=KxKfpKQzow8</a:t>
            </a:r>
            <a:r>
              <a:rPr lang="en-GB" altLang="en-US" sz="1800"/>
              <a:t>   / video of little Albert (Staff share)</a:t>
            </a:r>
          </a:p>
        </p:txBody>
      </p:sp>
      <p:pic>
        <p:nvPicPr>
          <p:cNvPr id="12293" name="Picture 4" descr="C:\Users\catherine.eccleston\AppData\Local\Microsoft\Windows\Temporary Internet Files\Content.IE5\NA6RTAGF\MCj04347990000[1].png">
            <a:extLst>
              <a:ext uri="{FF2B5EF4-FFF2-40B4-BE49-F238E27FC236}">
                <a16:creationId xmlns:a16="http://schemas.microsoft.com/office/drawing/2014/main" id="{4DE76437-6573-41CB-8B5D-36B11B03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5429250"/>
            <a:ext cx="9858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C:\Users\catherine.eccleston\AppData\Local\Microsoft\Windows\Temporary Internet Files\Content.IE5\R837LHGA\MCj04241380000[1].wmf">
            <a:extLst>
              <a:ext uri="{FF2B5EF4-FFF2-40B4-BE49-F238E27FC236}">
                <a16:creationId xmlns:a16="http://schemas.microsoft.com/office/drawing/2014/main" id="{F27BC4EC-4BB9-437B-B8DD-D703D9FD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143250"/>
            <a:ext cx="1924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C:\Users\catherine.eccleston\AppData\Local\Microsoft\Windows\Temporary Internet Files\Content.IE5\H1SMP44T\MCj04300450000[1].wmf">
            <a:extLst>
              <a:ext uri="{FF2B5EF4-FFF2-40B4-BE49-F238E27FC236}">
                <a16:creationId xmlns:a16="http://schemas.microsoft.com/office/drawing/2014/main" id="{2297AA63-3FC3-47A9-A0FF-F82C5D49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286000"/>
            <a:ext cx="16287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8164DF-1529-4345-B0EA-4A34F1C71444}"/>
              </a:ext>
            </a:extLst>
          </p:cNvPr>
          <p:cNvSpPr/>
          <p:nvPr/>
        </p:nvSpPr>
        <p:spPr>
          <a:xfrm>
            <a:off x="611188" y="3789363"/>
            <a:ext cx="5040312" cy="41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Application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6">
            <a:extLst>
              <a:ext uri="{FF2B5EF4-FFF2-40B4-BE49-F238E27FC236}">
                <a16:creationId xmlns:a16="http://schemas.microsoft.com/office/drawing/2014/main" id="{7B41C875-7DFF-4C18-8163-5FCB342A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5" y="-317500"/>
            <a:ext cx="70929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100" b="1" u="sng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100" b="1" u="sng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100" b="1" u="sng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Behavioural Approach to Psychopathology: Classical Conditioning.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Little Albert, Developing a Phobia.</a:t>
            </a:r>
            <a:endParaRPr lang="en-GB" altLang="en-US" sz="16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Text Box 37">
            <a:extLst>
              <a:ext uri="{FF2B5EF4-FFF2-40B4-BE49-F238E27FC236}">
                <a16:creationId xmlns:a16="http://schemas.microsoft.com/office/drawing/2014/main" id="{65724B2F-61CA-4AD0-8AB1-4911B7231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428750"/>
            <a:ext cx="2333625" cy="14970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11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0" name="Text Box 38">
            <a:extLst>
              <a:ext uri="{FF2B5EF4-FFF2-40B4-BE49-F238E27FC236}">
                <a16:creationId xmlns:a16="http://schemas.microsoft.com/office/drawing/2014/main" id="{41C6E1FE-CE07-4139-B757-3528CB66E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1357313"/>
            <a:ext cx="2333625" cy="149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11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1" name="Text Box 39">
            <a:extLst>
              <a:ext uri="{FF2B5EF4-FFF2-40B4-BE49-F238E27FC236}">
                <a16:creationId xmlns:a16="http://schemas.microsoft.com/office/drawing/2014/main" id="{1820D876-FD4A-43CD-ABEF-2F27050B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071813"/>
            <a:ext cx="2333625" cy="149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11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2" name="Text Box 40">
            <a:extLst>
              <a:ext uri="{FF2B5EF4-FFF2-40B4-BE49-F238E27FC236}">
                <a16:creationId xmlns:a16="http://schemas.microsoft.com/office/drawing/2014/main" id="{49E6D5CA-AA87-4F58-9869-7A31D14AD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071813"/>
            <a:ext cx="2333625" cy="149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11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3" name="Text Box 41">
            <a:extLst>
              <a:ext uri="{FF2B5EF4-FFF2-40B4-BE49-F238E27FC236}">
                <a16:creationId xmlns:a16="http://schemas.microsoft.com/office/drawing/2014/main" id="{A5F27F23-FE7F-4316-A689-1CE3FE5D6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071813"/>
            <a:ext cx="2333625" cy="149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11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4" name="Text Box 42">
            <a:extLst>
              <a:ext uri="{FF2B5EF4-FFF2-40B4-BE49-F238E27FC236}">
                <a16:creationId xmlns:a16="http://schemas.microsoft.com/office/drawing/2014/main" id="{BAD89CB0-0D44-4112-A024-561BDFEC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929188"/>
            <a:ext cx="2333625" cy="149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11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5" name="Text Box 43">
            <a:extLst>
              <a:ext uri="{FF2B5EF4-FFF2-40B4-BE49-F238E27FC236}">
                <a16:creationId xmlns:a16="http://schemas.microsoft.com/office/drawing/2014/main" id="{188FF787-052D-41B7-A234-4FC34FCA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929188"/>
            <a:ext cx="2333625" cy="14970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GB" altLang="en-US" sz="11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40" name="AutoShape 44">
            <a:extLst>
              <a:ext uri="{FF2B5EF4-FFF2-40B4-BE49-F238E27FC236}">
                <a16:creationId xmlns:a16="http://schemas.microsoft.com/office/drawing/2014/main" id="{3E45F986-98A3-483F-9560-72FA78105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1714500"/>
            <a:ext cx="914400" cy="377825"/>
          </a:xfrm>
          <a:prstGeom prst="rightArrow">
            <a:avLst>
              <a:gd name="adj1" fmla="val 50000"/>
              <a:gd name="adj2" fmla="val 60504"/>
            </a:avLst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9741" name="AutoShape 45">
            <a:extLst>
              <a:ext uri="{FF2B5EF4-FFF2-40B4-BE49-F238E27FC236}">
                <a16:creationId xmlns:a16="http://schemas.microsoft.com/office/drawing/2014/main" id="{5A19CA53-CC57-4A62-B32C-9FCF8A22A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5500688"/>
            <a:ext cx="914400" cy="377825"/>
          </a:xfrm>
          <a:prstGeom prst="rightArrow">
            <a:avLst>
              <a:gd name="adj1" fmla="val 50000"/>
              <a:gd name="adj2" fmla="val 60504"/>
            </a:avLst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9228" name="Picture 50">
            <a:extLst>
              <a:ext uri="{FF2B5EF4-FFF2-40B4-BE49-F238E27FC236}">
                <a16:creationId xmlns:a16="http://schemas.microsoft.com/office/drawing/2014/main" id="{8ED17FB9-955B-4CE3-B898-EE69CE8CF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214938"/>
            <a:ext cx="21415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2">
            <a:extLst>
              <a:ext uri="{FF2B5EF4-FFF2-40B4-BE49-F238E27FC236}">
                <a16:creationId xmlns:a16="http://schemas.microsoft.com/office/drawing/2014/main" id="{254B2088-701C-47AC-900D-B7DD8875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14688"/>
            <a:ext cx="2143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3" descr="http://i.ehow.com/images/GlobalPhoto/Articles/4729748/crying-baby-thumb813125-main_Full.jpg">
            <a:extLst>
              <a:ext uri="{FF2B5EF4-FFF2-40B4-BE49-F238E27FC236}">
                <a16:creationId xmlns:a16="http://schemas.microsoft.com/office/drawing/2014/main" id="{B5AF28B4-3D1F-464A-B8C5-2061C2D5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143250"/>
            <a:ext cx="1746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4" descr="http://i.ehow.com/images/GlobalPhoto/Articles/4729748/crying-baby-thumb813125-main_Full.jpg">
            <a:extLst>
              <a:ext uri="{FF2B5EF4-FFF2-40B4-BE49-F238E27FC236}">
                <a16:creationId xmlns:a16="http://schemas.microsoft.com/office/drawing/2014/main" id="{14BCD47B-24D0-4A38-9454-BFC06C1D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00625"/>
            <a:ext cx="1746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B0629A3-C9B2-430E-8D81-5C5A16AA2348}"/>
              </a:ext>
            </a:extLst>
          </p:cNvPr>
          <p:cNvSpPr txBox="1"/>
          <p:nvPr/>
        </p:nvSpPr>
        <p:spPr>
          <a:xfrm>
            <a:off x="1214438" y="1071563"/>
            <a:ext cx="29289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Unconditioned Stimulus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6500AA-9064-4700-83C4-DE40D0582DB5}"/>
              </a:ext>
            </a:extLst>
          </p:cNvPr>
          <p:cNvSpPr txBox="1"/>
          <p:nvPr/>
        </p:nvSpPr>
        <p:spPr>
          <a:xfrm>
            <a:off x="5000625" y="1000125"/>
            <a:ext cx="30718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Unconditioned 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CCE52-29CA-4537-8E4D-FEF5EAC5004E}"/>
              </a:ext>
            </a:extLst>
          </p:cNvPr>
          <p:cNvSpPr txBox="1"/>
          <p:nvPr/>
        </p:nvSpPr>
        <p:spPr>
          <a:xfrm>
            <a:off x="214313" y="4429125"/>
            <a:ext cx="30718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Unconditioned Stimulus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24689C-9D75-4A39-8172-8D892A6C6B44}"/>
              </a:ext>
            </a:extLst>
          </p:cNvPr>
          <p:cNvSpPr txBox="1"/>
          <p:nvPr/>
        </p:nvSpPr>
        <p:spPr>
          <a:xfrm>
            <a:off x="3357563" y="4429125"/>
            <a:ext cx="25717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Neutral Stimulus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B959CD-263B-4CE8-9FBC-A5355A9201F2}"/>
              </a:ext>
            </a:extLst>
          </p:cNvPr>
          <p:cNvSpPr txBox="1"/>
          <p:nvPr/>
        </p:nvSpPr>
        <p:spPr>
          <a:xfrm>
            <a:off x="6000750" y="4429125"/>
            <a:ext cx="28575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Unconditioned Response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949A49-1E65-4E71-8B62-E429E6841C5D}"/>
              </a:ext>
            </a:extLst>
          </p:cNvPr>
          <p:cNvSpPr txBox="1"/>
          <p:nvPr/>
        </p:nvSpPr>
        <p:spPr>
          <a:xfrm>
            <a:off x="1285875" y="6286500"/>
            <a:ext cx="30718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Conditioned Stimulus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176774-C0EF-494A-80FC-8266F00686B3}"/>
              </a:ext>
            </a:extLst>
          </p:cNvPr>
          <p:cNvSpPr txBox="1"/>
          <p:nvPr/>
        </p:nvSpPr>
        <p:spPr>
          <a:xfrm>
            <a:off x="4929188" y="6286500"/>
            <a:ext cx="30718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mic Sans MS" pitchFamily="66" charset="0"/>
              </a:rPr>
              <a:t>Conditioned Response</a:t>
            </a:r>
          </a:p>
        </p:txBody>
      </p:sp>
      <p:pic>
        <p:nvPicPr>
          <p:cNvPr id="9239" name="Picture 52">
            <a:extLst>
              <a:ext uri="{FF2B5EF4-FFF2-40B4-BE49-F238E27FC236}">
                <a16:creationId xmlns:a16="http://schemas.microsoft.com/office/drawing/2014/main" id="{F6F49107-3503-487A-A82A-68054214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500188"/>
            <a:ext cx="2143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0">
            <a:extLst>
              <a:ext uri="{FF2B5EF4-FFF2-40B4-BE49-F238E27FC236}">
                <a16:creationId xmlns:a16="http://schemas.microsoft.com/office/drawing/2014/main" id="{CF3FB991-B7A3-4234-9582-A911642B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143250"/>
            <a:ext cx="214153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3" descr="http://i.ehow.com/images/GlobalPhoto/Articles/4729748/crying-baby-thumb813125-main_Full.jpg">
            <a:extLst>
              <a:ext uri="{FF2B5EF4-FFF2-40B4-BE49-F238E27FC236}">
                <a16:creationId xmlns:a16="http://schemas.microsoft.com/office/drawing/2014/main" id="{9DCBFD2B-E3CA-4A6F-8F9A-EAAF99C4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500188"/>
            <a:ext cx="1746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56" grpId="0" animBg="1"/>
      <p:bldP spid="5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1976</Words>
  <Application>Microsoft Office PowerPoint</Application>
  <PresentationFormat>On-screen Show (4:3)</PresentationFormat>
  <Paragraphs>285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Office Theme</vt:lpstr>
      <vt:lpstr>1_Office Theme</vt:lpstr>
      <vt:lpstr>Psychopathology – what do I need to know?</vt:lpstr>
      <vt:lpstr>The Behavioural Approach to Psychopathology</vt:lpstr>
      <vt:lpstr>Lesson Objectives</vt:lpstr>
      <vt:lpstr>The Behavioural Approach</vt:lpstr>
      <vt:lpstr>Key Features of the Behavioural Approach</vt:lpstr>
      <vt:lpstr>Developing a Phobia</vt:lpstr>
      <vt:lpstr>Classical Conditioning – What can you remember? An Explanation of Phobia Initiation</vt:lpstr>
      <vt:lpstr>Link to a Disorder</vt:lpstr>
      <vt:lpstr>PowerPoint Presentation</vt:lpstr>
      <vt:lpstr>Operant Conditioning</vt:lpstr>
      <vt:lpstr>Operant Conditioning – An Explanation of why phobias are maintained</vt:lpstr>
      <vt:lpstr>Operant Conditioning</vt:lpstr>
      <vt:lpstr>Operant Conditioning</vt:lpstr>
      <vt:lpstr>Evaluation (AO2) Strengths </vt:lpstr>
      <vt:lpstr>Evaluation (AO2) Weakness </vt:lpstr>
      <vt:lpstr>Evaluation (AO2) Weakness </vt:lpstr>
      <vt:lpstr>Lesson Objectives</vt:lpstr>
      <vt:lpstr>Initiating Phobias with Classical Conditioning – What can you remember?</vt:lpstr>
      <vt:lpstr>Initiating Phobias with Classical Conditioning – What can you remember? Application Activity</vt:lpstr>
      <vt:lpstr>PowerPoint Presentation</vt:lpstr>
      <vt:lpstr>Quick recap of the Behavioural Explanation (Phobias)</vt:lpstr>
      <vt:lpstr>PowerPoint Presentation</vt:lpstr>
      <vt:lpstr>Behavioural Therapy – Systematic Desensitisation</vt:lpstr>
      <vt:lpstr>An Early Example...</vt:lpstr>
      <vt:lpstr>How Systematic Desensitisation is used...</vt:lpstr>
      <vt:lpstr>PowerPoint Presentation</vt:lpstr>
      <vt:lpstr>PowerPoint Presentation</vt:lpstr>
      <vt:lpstr>PowerPoint Presentation</vt:lpstr>
      <vt:lpstr>PowerPoint Presentation</vt:lpstr>
      <vt:lpstr>Evaluation of Behavioural Therapies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Behavioural Approach to Psychopathology</dc:title>
  <cp:lastModifiedBy>Catherine Molyneux</cp:lastModifiedBy>
  <cp:revision>148</cp:revision>
  <cp:lastPrinted>2016-04-18T15:55:06Z</cp:lastPrinted>
  <dcterms:created xsi:type="dcterms:W3CDTF">2010-03-18T10:30:56Z</dcterms:created>
  <dcterms:modified xsi:type="dcterms:W3CDTF">2021-02-02T23:00:11Z</dcterms:modified>
</cp:coreProperties>
</file>