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5DC4-9B21-4417-BBFD-47EC0A30250C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3B5E-6BE7-4E81-BBAF-8F4DF114F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81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5DC4-9B21-4417-BBFD-47EC0A30250C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3B5E-6BE7-4E81-BBAF-8F4DF114F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50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5DC4-9B21-4417-BBFD-47EC0A30250C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3B5E-6BE7-4E81-BBAF-8F4DF114F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24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5DC4-9B21-4417-BBFD-47EC0A30250C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3B5E-6BE7-4E81-BBAF-8F4DF114F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90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5DC4-9B21-4417-BBFD-47EC0A30250C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3B5E-6BE7-4E81-BBAF-8F4DF114F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07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5DC4-9B21-4417-BBFD-47EC0A30250C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3B5E-6BE7-4E81-BBAF-8F4DF114F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36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5DC4-9B21-4417-BBFD-47EC0A30250C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3B5E-6BE7-4E81-BBAF-8F4DF114F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13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5DC4-9B21-4417-BBFD-47EC0A30250C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3B5E-6BE7-4E81-BBAF-8F4DF114F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45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5DC4-9B21-4417-BBFD-47EC0A30250C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3B5E-6BE7-4E81-BBAF-8F4DF114F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40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5DC4-9B21-4417-BBFD-47EC0A30250C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3B5E-6BE7-4E81-BBAF-8F4DF114F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0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5DC4-9B21-4417-BBFD-47EC0A30250C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3B5E-6BE7-4E81-BBAF-8F4DF114F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58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25DC4-9B21-4417-BBFD-47EC0A30250C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C3B5E-6BE7-4E81-BBAF-8F4DF114F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34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Bowlby’s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Maternal Deprivation Hypothesis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MDH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90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Bowlby’s</a:t>
            </a:r>
            <a:r>
              <a:rPr lang="en-GB" dirty="0" smtClean="0"/>
              <a:t> MDH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GB" b="1" dirty="0" smtClean="0"/>
              <a:t>The MDH theory suggests…</a:t>
            </a:r>
          </a:p>
          <a:p>
            <a:pPr>
              <a:buFontTx/>
              <a:buChar char="-"/>
            </a:pPr>
            <a:r>
              <a:rPr lang="en-GB" dirty="0" smtClean="0"/>
              <a:t>Early experiences may interfere with usual attachment formation</a:t>
            </a:r>
          </a:p>
          <a:p>
            <a:pPr>
              <a:buFontTx/>
              <a:buChar char="-"/>
            </a:pPr>
            <a:r>
              <a:rPr lang="en-GB" dirty="0" smtClean="0"/>
              <a:t>Separation from mother (or substitute) has a serious effect on psychological development</a:t>
            </a:r>
          </a:p>
          <a:p>
            <a:pPr>
              <a:buFontTx/>
              <a:buChar char="-"/>
            </a:pPr>
            <a:r>
              <a:rPr lang="en-GB" dirty="0" smtClean="0"/>
              <a:t>Mother-infant love is more important to mental health than vitamins are for physical 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23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Bowlby’s</a:t>
            </a:r>
            <a:r>
              <a:rPr lang="en-GB" dirty="0" smtClean="0"/>
              <a:t> MDH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  <a:ln w="762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GB" b="1" dirty="0" smtClean="0"/>
              <a:t>Definition</a:t>
            </a: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dirty="0" smtClean="0"/>
              <a:t>The emotional and intellectual consequences of separation between a child and their mother (or substitute). Prolonged separation from this adult causes serious damage to emotional and intellectual development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323528" y="4869160"/>
            <a:ext cx="8496944" cy="1800200"/>
          </a:xfrm>
          <a:prstGeom prst="roundRect">
            <a:avLst/>
          </a:prstGeom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/>
              <a:t>Bowlby</a:t>
            </a:r>
            <a:r>
              <a:rPr lang="en-GB" sz="3200" dirty="0" smtClean="0"/>
              <a:t> stated that if a child is separated from its mother during the </a:t>
            </a:r>
            <a:r>
              <a:rPr lang="en-GB" sz="3200" b="1" dirty="0" smtClean="0"/>
              <a:t>critical period </a:t>
            </a:r>
            <a:r>
              <a:rPr lang="en-GB" sz="3200" dirty="0" smtClean="0"/>
              <a:t>that psychological damaged was inevitable.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2686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MDH – key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44 thieves</a:t>
            </a:r>
            <a:endParaRPr lang="en-GB" b="1" u="sng" dirty="0"/>
          </a:p>
        </p:txBody>
      </p:sp>
      <p:sp>
        <p:nvSpPr>
          <p:cNvPr id="4" name="Rectangle 3"/>
          <p:cNvSpPr/>
          <p:nvPr/>
        </p:nvSpPr>
        <p:spPr>
          <a:xfrm>
            <a:off x="2386743" y="1340768"/>
            <a:ext cx="6624736" cy="936104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4"/>
                </a:solidFill>
              </a:rPr>
              <a:t>Aim –</a:t>
            </a:r>
            <a:r>
              <a:rPr lang="en-GB" sz="2400" dirty="0" smtClean="0">
                <a:solidFill>
                  <a:schemeClr val="accent4"/>
                </a:solidFill>
              </a:rPr>
              <a:t> to examine the link between affectionless psychopathy and maternal deprivation</a:t>
            </a:r>
            <a:endParaRPr lang="en-GB" sz="2400" dirty="0">
              <a:solidFill>
                <a:schemeClr val="accent4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2429272"/>
            <a:ext cx="8352928" cy="4024064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600" b="1" dirty="0" smtClean="0">
                <a:solidFill>
                  <a:schemeClr val="accent6"/>
                </a:solidFill>
              </a:rPr>
              <a:t>Procedure – </a:t>
            </a:r>
          </a:p>
          <a:p>
            <a:pPr marL="342900" indent="-342900" algn="ctr">
              <a:buClr>
                <a:srgbClr val="00B050"/>
              </a:buClr>
              <a:buFont typeface="+mj-lt"/>
              <a:buAutoNum type="arabicPeriod"/>
            </a:pPr>
            <a:r>
              <a:rPr lang="en-GB" sz="2600" dirty="0" smtClean="0">
                <a:solidFill>
                  <a:schemeClr val="accent6"/>
                </a:solidFill>
              </a:rPr>
              <a:t>44 criminal teenagers (accused of stealing)</a:t>
            </a:r>
          </a:p>
          <a:p>
            <a:pPr marL="342900" indent="-342900" algn="ctr">
              <a:buClr>
                <a:srgbClr val="00B050"/>
              </a:buClr>
              <a:buFont typeface="+mj-lt"/>
              <a:buAutoNum type="arabicPeriod"/>
            </a:pPr>
            <a:r>
              <a:rPr lang="en-GB" sz="2600" dirty="0" smtClean="0">
                <a:solidFill>
                  <a:schemeClr val="accent6"/>
                </a:solidFill>
              </a:rPr>
              <a:t>Interviewed for signs of affectionless psychopathy (e.g. lack of guilt, empathy for victims and affection)</a:t>
            </a:r>
          </a:p>
          <a:p>
            <a:pPr marL="342900" indent="-342900" algn="ctr">
              <a:buClr>
                <a:srgbClr val="00B050"/>
              </a:buClr>
              <a:buFont typeface="+mj-lt"/>
              <a:buAutoNum type="arabicPeriod"/>
            </a:pPr>
            <a:r>
              <a:rPr lang="en-GB" sz="2600" dirty="0" smtClean="0">
                <a:solidFill>
                  <a:schemeClr val="accent6"/>
                </a:solidFill>
              </a:rPr>
              <a:t>Families interviewed in order to establish any prolonged separation from mothers</a:t>
            </a:r>
          </a:p>
          <a:p>
            <a:pPr marL="342900" indent="-342900" algn="ctr">
              <a:buClr>
                <a:srgbClr val="00B050"/>
              </a:buClr>
              <a:buFont typeface="+mj-lt"/>
              <a:buAutoNum type="arabicPeriod"/>
            </a:pPr>
            <a:r>
              <a:rPr lang="en-GB" sz="2600" dirty="0" smtClean="0">
                <a:solidFill>
                  <a:schemeClr val="accent6"/>
                </a:solidFill>
              </a:rPr>
              <a:t>‘Thieves’ compared to a control group of individuals who were emotionally disturbed but non-criminals (to see how often maternal deprivation occurred in non-thieves)</a:t>
            </a:r>
            <a:endParaRPr lang="en-GB" sz="2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8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MDH – key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44 thieves</a:t>
            </a:r>
            <a:endParaRPr lang="en-GB" b="1" u="sng" dirty="0"/>
          </a:p>
        </p:txBody>
      </p:sp>
      <p:sp>
        <p:nvSpPr>
          <p:cNvPr id="4" name="Rectangle 3"/>
          <p:cNvSpPr/>
          <p:nvPr/>
        </p:nvSpPr>
        <p:spPr>
          <a:xfrm>
            <a:off x="395536" y="1808820"/>
            <a:ext cx="8352928" cy="2556284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600" b="1" dirty="0" smtClean="0">
                <a:solidFill>
                  <a:schemeClr val="accent3"/>
                </a:solidFill>
              </a:rPr>
              <a:t>Findings –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accent3"/>
                </a:solidFill>
              </a:rPr>
              <a:t>14/44 could be described as affectionless psychopaths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accent3"/>
                </a:solidFill>
              </a:rPr>
              <a:t>12/14 experienced separation during first 2 years of life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accent3"/>
                </a:solidFill>
              </a:rPr>
              <a:t>Only 5/30 remaining thieves experienced separation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accent3"/>
                </a:solidFill>
              </a:rPr>
              <a:t>2/44 of the control group (non-thieves) experienced separation</a:t>
            </a:r>
            <a:endParaRPr lang="en-GB" sz="2600" dirty="0">
              <a:solidFill>
                <a:schemeClr val="accent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4653136"/>
            <a:ext cx="8352928" cy="1800200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600" b="1" dirty="0" smtClean="0">
                <a:solidFill>
                  <a:schemeClr val="accent2"/>
                </a:solidFill>
              </a:rPr>
              <a:t>Conclusion – </a:t>
            </a:r>
            <a:endParaRPr lang="en-GB" sz="2600" dirty="0" smtClean="0">
              <a:solidFill>
                <a:schemeClr val="accent2"/>
              </a:solidFill>
            </a:endParaRPr>
          </a:p>
          <a:p>
            <a:pPr algn="ctr"/>
            <a:r>
              <a:rPr lang="en-GB" sz="2600" dirty="0" smtClean="0">
                <a:solidFill>
                  <a:schemeClr val="accent2"/>
                </a:solidFill>
              </a:rPr>
              <a:t>Prolonged early separation from the mother causes affectionless psychopathy.</a:t>
            </a:r>
            <a:endParaRPr lang="en-GB" sz="2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7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MDH – key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dirty="0" smtClean="0"/>
              <a:t>Use the clue cards on your desk to help you complete the evaluation of </a:t>
            </a:r>
            <a:r>
              <a:rPr lang="en-GB" sz="5400" dirty="0" err="1" smtClean="0"/>
              <a:t>Bowlby’s</a:t>
            </a:r>
            <a:r>
              <a:rPr lang="en-GB" sz="5400" dirty="0" smtClean="0"/>
              <a:t> research on the 44 thieves.</a:t>
            </a:r>
          </a:p>
          <a:p>
            <a:pPr algn="ctr"/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831025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261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Bowlby’s  Maternal Deprivation Hypothesis</vt:lpstr>
      <vt:lpstr>Bowlby’s MDH</vt:lpstr>
      <vt:lpstr>Bowlby’s MDH</vt:lpstr>
      <vt:lpstr>MDH – key research</vt:lpstr>
      <vt:lpstr>MDH – key research</vt:lpstr>
      <vt:lpstr>MDH – key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Bowlby’s  Maternal Deprivation Hypothesis</dc:title>
  <cp:revision>4</cp:revision>
  <dcterms:created xsi:type="dcterms:W3CDTF">2016-01-12T11:55:33Z</dcterms:created>
  <dcterms:modified xsi:type="dcterms:W3CDTF">2016-01-13T12:19:00Z</dcterms:modified>
</cp:coreProperties>
</file>