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DE25DC4-9B21-4417-BBFD-47EC0A30250C}" type="datetimeFigureOut">
              <a:rPr lang="en-GB" smtClean="0"/>
              <a:t>09/12/2016</a:t>
            </a:fld>
            <a:endParaRPr lang="en-GB"/>
          </a:p>
        </p:txBody>
      </p:sp>
      <p:sp>
        <p:nvSpPr>
          <p:cNvPr id="8" name="Slide Number Placeholder 7"/>
          <p:cNvSpPr>
            <a:spLocks noGrp="1"/>
          </p:cNvSpPr>
          <p:nvPr>
            <p:ph type="sldNum" sz="quarter" idx="11"/>
          </p:nvPr>
        </p:nvSpPr>
        <p:spPr/>
        <p:txBody>
          <a:bodyPr/>
          <a:lstStyle/>
          <a:p>
            <a:fld id="{40FC3B5E-6BE7-4E81-BBAF-8F4DF114F503}"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DE25DC4-9B21-4417-BBFD-47EC0A30250C}" type="datetimeFigureOut">
              <a:rPr lang="en-GB" smtClean="0"/>
              <a:t>09/12/2016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FC3B5E-6BE7-4E81-BBAF-8F4DF114F503}"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E25DC4-9B21-4417-BBFD-47EC0A30250C}" type="datetimeFigureOut">
              <a:rPr lang="en-GB" smtClean="0"/>
              <a:t>09/12/2016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25DC4-9B21-4417-BBFD-47EC0A30250C}" type="datetimeFigureOut">
              <a:rPr lang="en-GB" smtClean="0"/>
              <a:t>09/12/2016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DE25DC4-9B21-4417-BBFD-47EC0A30250C}" type="datetimeFigureOut">
              <a:rPr lang="en-GB" smtClean="0"/>
              <a:t>09/12/2016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0FC3B5E-6BE7-4E81-BBAF-8F4DF114F503}"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4267200"/>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a:t>
            </a:r>
            <a:br>
              <a:rPr lang="en-GB" dirty="0" smtClean="0">
                <a:latin typeface="Comic Sans MS" panose="030F0702030302020204" pitchFamily="66" charset="0"/>
              </a:rPr>
            </a:br>
            <a:r>
              <a:rPr lang="en-GB" dirty="0" smtClean="0">
                <a:latin typeface="Comic Sans MS" panose="030F0702030302020204" pitchFamily="66" charset="0"/>
              </a:rPr>
              <a:t>Maternal Deprivation Hypothesis</a:t>
            </a:r>
            <a:endParaRPr lang="en-GB" dirty="0">
              <a:latin typeface="Comic Sans MS" panose="030F0702030302020204" pitchFamily="66" charset="0"/>
            </a:endParaRPr>
          </a:p>
        </p:txBody>
      </p:sp>
      <p:sp>
        <p:nvSpPr>
          <p:cNvPr id="3" name="Subtitle 2"/>
          <p:cNvSpPr>
            <a:spLocks noGrp="1"/>
          </p:cNvSpPr>
          <p:nvPr>
            <p:ph type="subTitle" idx="1"/>
          </p:nvPr>
        </p:nvSpPr>
        <p:spPr>
          <a:xfrm>
            <a:off x="1371600" y="5661248"/>
            <a:ext cx="6400800" cy="510952"/>
          </a:xfrm>
        </p:spPr>
        <p:txBody>
          <a:bodyPr>
            <a:noAutofit/>
          </a:bodyPr>
          <a:lstStyle/>
          <a:p>
            <a:r>
              <a:rPr lang="en-GB" sz="4800" dirty="0" smtClean="0">
                <a:effectLst>
                  <a:outerShdw blurRad="38100" dist="38100" dir="2700000" algn="tl">
                    <a:srgbClr val="000000">
                      <a:alpha val="43137"/>
                    </a:srgbClr>
                  </a:outerShdw>
                </a:effectLst>
                <a:latin typeface="Comic Sans MS" panose="030F0702030302020204" pitchFamily="66" charset="0"/>
              </a:rPr>
              <a:t>MDH</a:t>
            </a:r>
            <a:endParaRPr lang="en-GB" sz="4800" dirty="0">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66790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95536"/>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MDH</a:t>
            </a:r>
            <a:endParaRPr lang="en-GB" dirty="0">
              <a:latin typeface="Comic Sans MS" panose="030F0702030302020204" pitchFamily="66" charset="0"/>
            </a:endParaRPr>
          </a:p>
        </p:txBody>
      </p:sp>
      <p:sp>
        <p:nvSpPr>
          <p:cNvPr id="3" name="Content Placeholder 2"/>
          <p:cNvSpPr>
            <a:spLocks noGrp="1"/>
          </p:cNvSpPr>
          <p:nvPr>
            <p:ph idx="1"/>
          </p:nvPr>
        </p:nvSpPr>
        <p:spPr>
          <a:ln w="76200">
            <a:solidFill>
              <a:schemeClr val="accent1"/>
            </a:solidFill>
          </a:ln>
        </p:spPr>
        <p:style>
          <a:lnRef idx="3">
            <a:schemeClr val="lt1"/>
          </a:lnRef>
          <a:fillRef idx="1">
            <a:schemeClr val="accent5"/>
          </a:fillRef>
          <a:effectRef idx="1">
            <a:schemeClr val="accent5"/>
          </a:effectRef>
          <a:fontRef idx="minor">
            <a:schemeClr val="lt1"/>
          </a:fontRef>
        </p:style>
        <p:txBody>
          <a:bodyPr/>
          <a:lstStyle/>
          <a:p>
            <a:pPr marL="0" indent="0">
              <a:buNone/>
            </a:pPr>
            <a:r>
              <a:rPr lang="en-GB" b="1" dirty="0" smtClean="0">
                <a:latin typeface="Comic Sans MS" panose="030F0702030302020204" pitchFamily="66" charset="0"/>
              </a:rPr>
              <a:t>The MDH theory suggests…</a:t>
            </a:r>
          </a:p>
          <a:p>
            <a:pPr marL="0" indent="0">
              <a:buNone/>
            </a:pPr>
            <a:endParaRPr lang="en-GB" b="1" dirty="0" smtClean="0">
              <a:latin typeface="Comic Sans MS" panose="030F0702030302020204" pitchFamily="66" charset="0"/>
            </a:endParaRPr>
          </a:p>
          <a:p>
            <a:pPr>
              <a:buFontTx/>
              <a:buChar char="-"/>
            </a:pPr>
            <a:r>
              <a:rPr lang="en-GB" dirty="0" smtClean="0">
                <a:latin typeface="Comic Sans MS" panose="030F0702030302020204" pitchFamily="66" charset="0"/>
              </a:rPr>
              <a:t>Early experiences may interfere with usual attachment formation</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Separation from mother (or substitute) has a serious effect on psychological development</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Mother-infant love is more important to mental health than vitamins are for physical health</a:t>
            </a:r>
            <a:endParaRPr lang="en-GB" dirty="0">
              <a:latin typeface="Comic Sans MS" panose="030F0702030302020204" pitchFamily="66" charset="0"/>
            </a:endParaRPr>
          </a:p>
        </p:txBody>
      </p:sp>
    </p:spTree>
    <p:extLst>
      <p:ext uri="{BB962C8B-B14F-4D97-AF65-F5344CB8AC3E}">
        <p14:creationId xmlns:p14="http://schemas.microsoft.com/office/powerpoint/2010/main" val="170323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b="1" dirty="0" err="1" smtClean="0">
                <a:latin typeface="Comic Sans MS" panose="030F0702030302020204" pitchFamily="66" charset="0"/>
              </a:rPr>
              <a:t>Bowlby’s</a:t>
            </a:r>
            <a:r>
              <a:rPr lang="en-GB" b="1" dirty="0" smtClean="0">
                <a:latin typeface="Comic Sans MS" panose="030F0702030302020204" pitchFamily="66" charset="0"/>
              </a:rPr>
              <a:t> MDH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268760"/>
            <a:ext cx="8229600" cy="4525963"/>
          </a:xfrm>
          <a:ln w="76200">
            <a:solidFill>
              <a:schemeClr val="accent4">
                <a:lumMod val="20000"/>
                <a:lumOff val="80000"/>
              </a:schemeClr>
            </a:solidFill>
          </a:ln>
        </p:spPr>
        <p:style>
          <a:lnRef idx="3">
            <a:schemeClr val="lt1"/>
          </a:lnRef>
          <a:fillRef idx="1">
            <a:schemeClr val="accent4"/>
          </a:fillRef>
          <a:effectRef idx="1">
            <a:schemeClr val="accent4"/>
          </a:effectRef>
          <a:fontRef idx="minor">
            <a:schemeClr val="lt1"/>
          </a:fontRef>
        </p:style>
        <p:txBody>
          <a:bodyPr/>
          <a:lstStyle/>
          <a:p>
            <a:pPr marL="0" indent="0">
              <a:buNone/>
            </a:pPr>
            <a:r>
              <a:rPr lang="en-GB" b="1" dirty="0" smtClean="0">
                <a:latin typeface="Comic Sans MS" panose="030F0702030302020204" pitchFamily="66" charset="0"/>
              </a:rPr>
              <a:t>Definition: Maternal Deprivation Theory</a:t>
            </a:r>
          </a:p>
          <a:p>
            <a:pPr marL="0" indent="0">
              <a:buNone/>
            </a:pPr>
            <a:endParaRPr lang="en-GB" sz="1600" b="1" dirty="0">
              <a:latin typeface="Comic Sans MS" panose="030F0702030302020204" pitchFamily="66" charset="0"/>
            </a:endParaRPr>
          </a:p>
          <a:p>
            <a:pPr marL="0" indent="0">
              <a:buNone/>
            </a:pPr>
            <a:r>
              <a:rPr lang="en-GB" dirty="0" smtClean="0">
                <a:latin typeface="Comic Sans MS" panose="030F0702030302020204" pitchFamily="66" charset="0"/>
              </a:rPr>
              <a:t>The emotional and intellectual consequences of separation between a child and their mother (or substitute). Prolonged separation from this adult causes serious damage to emotional and intellectual development</a:t>
            </a:r>
            <a:endParaRPr lang="en-GB" dirty="0">
              <a:latin typeface="Comic Sans MS" panose="030F0702030302020204" pitchFamily="66" charset="0"/>
            </a:endParaRPr>
          </a:p>
        </p:txBody>
      </p:sp>
      <p:sp>
        <p:nvSpPr>
          <p:cNvPr id="4" name="Rounded Rectangle 3"/>
          <p:cNvSpPr/>
          <p:nvPr/>
        </p:nvSpPr>
        <p:spPr>
          <a:xfrm>
            <a:off x="323528" y="4293096"/>
            <a:ext cx="8496944" cy="2376264"/>
          </a:xfrm>
          <a:prstGeom prst="roundRect">
            <a:avLst/>
          </a:prstGeom>
          <a:ln w="76200">
            <a:solidFill>
              <a:schemeClr val="accent3">
                <a:lumMod val="20000"/>
                <a:lumOff val="8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dirty="0" smtClean="0">
                <a:latin typeface="Comic Sans MS" panose="030F0702030302020204" pitchFamily="66" charset="0"/>
              </a:rPr>
              <a:t>Bowlby stated that if a child is separated from its mother during the </a:t>
            </a:r>
            <a:r>
              <a:rPr lang="en-GB" sz="3200" b="1" dirty="0" smtClean="0">
                <a:latin typeface="Comic Sans MS" panose="030F0702030302020204" pitchFamily="66" charset="0"/>
              </a:rPr>
              <a:t>critical period (the first 12 months of an infants life) </a:t>
            </a:r>
            <a:r>
              <a:rPr lang="en-GB" sz="3200" dirty="0" smtClean="0">
                <a:latin typeface="Comic Sans MS" panose="030F0702030302020204" pitchFamily="66" charset="0"/>
              </a:rPr>
              <a:t>that psychological damaged was inevitable. </a:t>
            </a:r>
            <a:endParaRPr lang="en-GB" sz="3200" dirty="0">
              <a:latin typeface="Comic Sans MS" panose="030F0702030302020204" pitchFamily="66" charset="0"/>
            </a:endParaRPr>
          </a:p>
        </p:txBody>
      </p:sp>
    </p:spTree>
    <p:extLst>
      <p:ext uri="{BB962C8B-B14F-4D97-AF65-F5344CB8AC3E}">
        <p14:creationId xmlns:p14="http://schemas.microsoft.com/office/powerpoint/2010/main" val="222686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b="1" dirty="0" smtClean="0">
                <a:latin typeface="Comic Sans MS" panose="030F0702030302020204" pitchFamily="66" charset="0"/>
              </a:rPr>
              <a:t>MDH – 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2386743" y="908720"/>
            <a:ext cx="6624736" cy="1368152"/>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dirty="0" smtClean="0">
                <a:solidFill>
                  <a:schemeClr val="accent4"/>
                </a:solidFill>
                <a:latin typeface="Comic Sans MS" panose="030F0702030302020204" pitchFamily="66" charset="0"/>
              </a:rPr>
              <a:t>Aim –</a:t>
            </a:r>
            <a:r>
              <a:rPr lang="en-GB" sz="2400" dirty="0" smtClean="0">
                <a:solidFill>
                  <a:schemeClr val="accent4"/>
                </a:solidFill>
                <a:latin typeface="Comic Sans MS" panose="030F0702030302020204" pitchFamily="66" charset="0"/>
              </a:rPr>
              <a:t> to examine the link between affectionless psychopathy and maternal deprivation</a:t>
            </a:r>
            <a:endParaRPr lang="en-GB" sz="2400" dirty="0">
              <a:solidFill>
                <a:schemeClr val="accent4"/>
              </a:solidFill>
              <a:latin typeface="Comic Sans MS" panose="030F0702030302020204" pitchFamily="66" charset="0"/>
            </a:endParaRPr>
          </a:p>
        </p:txBody>
      </p:sp>
      <p:sp>
        <p:nvSpPr>
          <p:cNvPr id="5" name="Rectangle 4"/>
          <p:cNvSpPr/>
          <p:nvPr/>
        </p:nvSpPr>
        <p:spPr>
          <a:xfrm>
            <a:off x="179513" y="2429272"/>
            <a:ext cx="8831966" cy="431209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r>
              <a:rPr lang="en-GB" sz="2600" b="1" dirty="0" smtClean="0">
                <a:solidFill>
                  <a:schemeClr val="accent6"/>
                </a:solidFill>
                <a:latin typeface="Comic Sans MS" panose="030F0702030302020204" pitchFamily="66" charset="0"/>
              </a:rPr>
              <a:t>Procedure – </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44 criminal teenagers (accused of stealing)</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Interviewed for signs of affectionless psychopathy (e.g. lack of guilt, empathy for victims and affection)</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Families interviewed in order to establish any prolonged separation from mothers</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‘Thieves’ compared to a control group of individuals who were emotionally disturbed but non-criminals (to see how often maternal deprivation occurred in non-thieves)</a:t>
            </a:r>
            <a:endParaRPr lang="en-GB" sz="2600" dirty="0">
              <a:solidFill>
                <a:schemeClr val="accent6"/>
              </a:solidFill>
              <a:latin typeface="Comic Sans MS" panose="030F0702030302020204" pitchFamily="66" charset="0"/>
            </a:endParaRPr>
          </a:p>
        </p:txBody>
      </p:sp>
    </p:spTree>
    <p:extLst>
      <p:ext uri="{BB962C8B-B14F-4D97-AF65-F5344CB8AC3E}">
        <p14:creationId xmlns:p14="http://schemas.microsoft.com/office/powerpoint/2010/main" val="9528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latin typeface="Comic Sans MS" panose="030F0702030302020204" pitchFamily="66" charset="0"/>
              </a:rPr>
              <a:t>MDH – </a:t>
            </a:r>
            <a:r>
              <a:rPr lang="en-GB" dirty="0">
                <a:latin typeface="Comic Sans MS" panose="030F0702030302020204" pitchFamily="66" charset="0"/>
              </a:rPr>
              <a:t>K</a:t>
            </a:r>
            <a:r>
              <a:rPr lang="en-GB" dirty="0" smtClean="0">
                <a:latin typeface="Comic Sans MS" panose="030F0702030302020204" pitchFamily="66" charset="0"/>
              </a:rPr>
              <a:t>ey </a:t>
            </a:r>
            <a:r>
              <a:rPr lang="en-GB" dirty="0">
                <a:latin typeface="Comic Sans MS" panose="030F0702030302020204" pitchFamily="66" charset="0"/>
              </a:rPr>
              <a:t>R</a:t>
            </a:r>
            <a:r>
              <a:rPr lang="en-GB" dirty="0" smtClean="0">
                <a:latin typeface="Comic Sans MS" panose="030F0702030302020204" pitchFamily="66" charset="0"/>
              </a:rPr>
              <a:t>esearch</a:t>
            </a:r>
            <a:endParaRPr lang="en-GB"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179512" y="1628800"/>
            <a:ext cx="8784976" cy="3384376"/>
          </a:xfrm>
          <a:prstGeom prst="rect">
            <a:avLst/>
          </a:prstGeom>
          <a:ln w="76200"/>
        </p:spPr>
        <p:style>
          <a:lnRef idx="2">
            <a:schemeClr val="accent3"/>
          </a:lnRef>
          <a:fillRef idx="1">
            <a:schemeClr val="lt1"/>
          </a:fillRef>
          <a:effectRef idx="0">
            <a:schemeClr val="accent3"/>
          </a:effectRef>
          <a:fontRef idx="minor">
            <a:schemeClr val="dk1"/>
          </a:fontRef>
        </p:style>
        <p:txBody>
          <a:bodyPr rtlCol="0" anchor="ctr"/>
          <a:lstStyle/>
          <a:p>
            <a:r>
              <a:rPr lang="en-GB" sz="2600" b="1" dirty="0" smtClean="0">
                <a:solidFill>
                  <a:schemeClr val="accent3"/>
                </a:solidFill>
                <a:latin typeface="Comic Sans MS" panose="030F0702030302020204" pitchFamily="66" charset="0"/>
              </a:rPr>
              <a:t>Findings – </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14/44 could be described as affectionless psychopaths</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12/14 experienced separation during first 2 years of life</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Only 5/30 remaining thieves experienced separation</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2/44 of the control group (non-thieves) experienced separation</a:t>
            </a:r>
            <a:endParaRPr lang="en-GB" sz="2600" dirty="0">
              <a:solidFill>
                <a:schemeClr val="accent3"/>
              </a:solidFill>
              <a:latin typeface="Comic Sans MS" panose="030F0702030302020204" pitchFamily="66" charset="0"/>
            </a:endParaRPr>
          </a:p>
        </p:txBody>
      </p:sp>
      <p:sp>
        <p:nvSpPr>
          <p:cNvPr id="5" name="Rectangle 4"/>
          <p:cNvSpPr/>
          <p:nvPr/>
        </p:nvSpPr>
        <p:spPr>
          <a:xfrm>
            <a:off x="395536" y="5157192"/>
            <a:ext cx="8352928" cy="1584176"/>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r>
              <a:rPr lang="en-GB" sz="2600" b="1" dirty="0" smtClean="0">
                <a:solidFill>
                  <a:schemeClr val="accent2"/>
                </a:solidFill>
                <a:latin typeface="Comic Sans MS" panose="030F0702030302020204" pitchFamily="66" charset="0"/>
              </a:rPr>
              <a:t>Conclusion – </a:t>
            </a:r>
            <a:endParaRPr lang="en-GB" sz="2600" dirty="0" smtClean="0">
              <a:solidFill>
                <a:schemeClr val="accent2"/>
              </a:solidFill>
              <a:latin typeface="Comic Sans MS" panose="030F0702030302020204" pitchFamily="66" charset="0"/>
            </a:endParaRPr>
          </a:p>
          <a:p>
            <a:pPr algn="ctr"/>
            <a:r>
              <a:rPr lang="en-GB" sz="2600" dirty="0" smtClean="0">
                <a:solidFill>
                  <a:schemeClr val="accent2"/>
                </a:solidFill>
                <a:latin typeface="Comic Sans MS" panose="030F0702030302020204" pitchFamily="66" charset="0"/>
              </a:rPr>
              <a:t>Prolonged early separation from the mother causes affectionless psychopathy.</a:t>
            </a:r>
            <a:endParaRPr lang="en-GB" sz="26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4258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23528"/>
          </a:xfrm>
        </p:spPr>
        <p:txBody>
          <a:bodyPr/>
          <a:lstStyle/>
          <a:p>
            <a:r>
              <a:rPr lang="en-GB" b="1" dirty="0" smtClean="0">
                <a:latin typeface="Comic Sans MS" panose="030F0702030302020204" pitchFamily="66" charset="0"/>
              </a:rPr>
              <a:t>MDH – 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en-GB" sz="5400" dirty="0" smtClean="0">
                <a:latin typeface="Comic Sans MS" panose="030F0702030302020204" pitchFamily="66" charset="0"/>
              </a:rPr>
              <a:t>Use the clue cards on your desk to help you complete the evaluation of </a:t>
            </a:r>
            <a:r>
              <a:rPr lang="en-GB" sz="5400" dirty="0" err="1" smtClean="0">
                <a:latin typeface="Comic Sans MS" panose="030F0702030302020204" pitchFamily="66" charset="0"/>
              </a:rPr>
              <a:t>Bowlby’s</a:t>
            </a:r>
            <a:r>
              <a:rPr lang="en-GB" sz="5400" dirty="0" smtClean="0">
                <a:latin typeface="Comic Sans MS" panose="030F0702030302020204" pitchFamily="66" charset="0"/>
              </a:rPr>
              <a:t> research on the 44 thieves.</a:t>
            </a:r>
          </a:p>
          <a:p>
            <a:pPr algn="ctr"/>
            <a:endParaRPr lang="en-GB" sz="5400" dirty="0">
              <a:latin typeface="Comic Sans MS" panose="030F0702030302020204" pitchFamily="66" charset="0"/>
            </a:endParaRPr>
          </a:p>
        </p:txBody>
      </p:sp>
    </p:spTree>
    <p:extLst>
      <p:ext uri="{BB962C8B-B14F-4D97-AF65-F5344CB8AC3E}">
        <p14:creationId xmlns:p14="http://schemas.microsoft.com/office/powerpoint/2010/main" val="2831025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a:latin typeface="Comic Sans MS" panose="030F0702030302020204" pitchFamily="66" charset="0"/>
              </a:rPr>
              <a:t/>
            </a:r>
            <a:br>
              <a:rPr lang="en-GB" sz="2500" b="1" dirty="0">
                <a:latin typeface="Comic Sans MS" panose="030F0702030302020204" pitchFamily="66" charset="0"/>
              </a:rPr>
            </a:b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smtClean="0">
                <a:latin typeface="Comic Sans MS" panose="030F0702030302020204" pitchFamily="66" charset="0"/>
              </a:rPr>
              <a:t>Further research has supported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467544" y="1124744"/>
            <a:ext cx="8229600" cy="4104456"/>
          </a:xfrm>
        </p:spPr>
        <p:style>
          <a:lnRef idx="0">
            <a:schemeClr val="accent5"/>
          </a:lnRef>
          <a:fillRef idx="3">
            <a:schemeClr val="accent5"/>
          </a:fillRef>
          <a:effectRef idx="3">
            <a:schemeClr val="accent5"/>
          </a:effectRef>
          <a:fontRef idx="minor">
            <a:schemeClr val="lt1"/>
          </a:fontRef>
        </p:style>
        <p:txBody>
          <a:bodyPr>
            <a:noAutofit/>
          </a:bodyPr>
          <a:lstStyle/>
          <a:p>
            <a:pPr marL="0" indent="0" algn="ctr">
              <a:buNone/>
            </a:pPr>
            <a:r>
              <a:rPr lang="en-GB" sz="3000" dirty="0" smtClean="0">
                <a:latin typeface="Comic Sans MS" panose="030F0702030302020204" pitchFamily="66" charset="0"/>
              </a:rPr>
              <a:t>Goldfarb (1955) followed up 30 war orphaned children aged 12. Of his original sample, half had been fostered by the age of 4 whilst the other half remained in the orphanage. At the age of 12, both groups of orphans had their IQ’s assessed. The fostered group had an IQ of 96, whilst the group that hadn’t bee fostered had an IQ of 68.</a:t>
            </a:r>
            <a:endParaRPr lang="en-GB" sz="30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
            </a:r>
            <a:br>
              <a:rPr lang="en-GB" sz="2300" dirty="0" smtClean="0">
                <a:latin typeface="Comic Sans MS" panose="030F0702030302020204" pitchFamily="66" charset="0"/>
              </a:rPr>
            </a:br>
            <a:r>
              <a:rPr lang="en-GB" sz="2300" i="1" dirty="0" smtClean="0">
                <a:latin typeface="Comic Sans MS" panose="030F0702030302020204" pitchFamily="66" charset="0"/>
              </a:rPr>
              <a:t>This is a strength because… Goldfarb’s findings reiterate the main assumptions of the maternal deprivation theory showing that early separation and deprivation can lead to long lasting effects on infant development and in later life.</a:t>
            </a:r>
            <a:endParaRPr lang="en-GB" sz="2300" dirty="0">
              <a:latin typeface="Comic Sans MS" panose="030F0702030302020204" pitchFamily="66" charset="0"/>
            </a:endParaRPr>
          </a:p>
        </p:txBody>
      </p:sp>
    </p:spTree>
    <p:extLst>
      <p:ext uri="{BB962C8B-B14F-4D97-AF65-F5344CB8AC3E}">
        <p14:creationId xmlns:p14="http://schemas.microsoft.com/office/powerpoint/2010/main" val="8818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
          </a:xfrm>
        </p:spPr>
        <p:txBody>
          <a:bodyPr/>
          <a:lstStyle/>
          <a:p>
            <a:pPr>
              <a:lnSpc>
                <a:spcPct val="100000"/>
              </a:lnSpc>
            </a:pPr>
            <a:r>
              <a:rPr lang="en-GB" sz="2500" b="1" dirty="0" smtClean="0">
                <a:latin typeface="Comic Sans MS" panose="030F0702030302020204" pitchFamily="66" charset="0"/>
              </a:rPr>
              <a:t>Bowlby’s research from the 44 thieves can be criticised for investigator bias.</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323528" y="980728"/>
            <a:ext cx="8568952" cy="4104456"/>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2800" dirty="0" smtClean="0">
                <a:latin typeface="Comic Sans MS" panose="030F0702030302020204" pitchFamily="66" charset="0"/>
              </a:rPr>
              <a:t>Some psychologists have suggested that Bowlby’s research had some major design  flaws. Bowlby himself carried out the investigation, the individual assessments for affectionless psychopathy and the family interviews knowing what he hoped to find. Developmental psychologist have suggested that Bowlby may have interpreted the finding's in a bias way in order to generate support for his theory.</a:t>
            </a:r>
            <a:endParaRPr lang="en-GB" sz="28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because, if Bowlby’s findings have been affected by investigator bias, this will mean that his theory is based on boas results and therefore can be criticised as being inaccurate.</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Further research has challenged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510952" y="1340768"/>
            <a:ext cx="8229600" cy="3168352"/>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3000" dirty="0" smtClean="0">
                <a:latin typeface="Comic Sans MS" panose="030F0702030302020204" pitchFamily="66" charset="0"/>
              </a:rPr>
              <a:t>Lewis (1954) partially replicated Bowlby’s 44 thieves study on a larger sample looking at 500 young people. In her sample, a history of prolonged separation from the mother did not predict criminality or difficulty in forming close relationships.</a:t>
            </a:r>
            <a:endParaRPr lang="en-GB" sz="3000" dirty="0">
              <a:latin typeface="Comic Sans MS" panose="030F0702030302020204" pitchFamily="66" charset="0"/>
            </a:endParaRPr>
          </a:p>
        </p:txBody>
      </p:sp>
      <p:sp>
        <p:nvSpPr>
          <p:cNvPr id="4" name="Title 1"/>
          <p:cNvSpPr txBox="1">
            <a:spLocks/>
          </p:cNvSpPr>
          <p:nvPr/>
        </p:nvSpPr>
        <p:spPr>
          <a:xfrm>
            <a:off x="84086" y="515719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for the theory of maternal deprivation because it suggests that other factors may affect the outcome of early maternal deprivation.</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461</TotalTime>
  <Words>534</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Comic Sans MS</vt:lpstr>
      <vt:lpstr>Courier New</vt:lpstr>
      <vt:lpstr>Palatino Linotype</vt:lpstr>
      <vt:lpstr>Executive</vt:lpstr>
      <vt:lpstr>Bowlby’s  Maternal Deprivation Hypothesis</vt:lpstr>
      <vt:lpstr>Bowlby’s MDH</vt:lpstr>
      <vt:lpstr>Bowlby’s MDH</vt:lpstr>
      <vt:lpstr>MDH – Key Research</vt:lpstr>
      <vt:lpstr>MDH – Key Research</vt:lpstr>
      <vt:lpstr>MDH – Key Research</vt:lpstr>
      <vt:lpstr>   Further research has supported Bowlby’s maternal deprivation theory</vt:lpstr>
      <vt:lpstr>Bowlby’s research from the 44 thieves can be criticised for investigator bias.</vt:lpstr>
      <vt:lpstr>Further research has challenged Bowlby’s maternal deprivation theory</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Bowlby’s  Maternal Deprivation Hypothesis</dc:title>
  <dc:creator>Lauren Parker</dc:creator>
  <cp:lastModifiedBy>Lisa.Randall</cp:lastModifiedBy>
  <cp:revision>9</cp:revision>
  <dcterms:created xsi:type="dcterms:W3CDTF">2016-01-12T11:55:33Z</dcterms:created>
  <dcterms:modified xsi:type="dcterms:W3CDTF">2016-12-09T13:39:09Z</dcterms:modified>
</cp:coreProperties>
</file>