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6" r:id="rId2"/>
    <p:sldId id="283" r:id="rId3"/>
    <p:sldId id="258" r:id="rId4"/>
    <p:sldId id="304" r:id="rId5"/>
    <p:sldId id="259" r:id="rId6"/>
    <p:sldId id="356" r:id="rId7"/>
    <p:sldId id="357" r:id="rId8"/>
    <p:sldId id="289" r:id="rId9"/>
    <p:sldId id="300" r:id="rId10"/>
    <p:sldId id="261" r:id="rId11"/>
    <p:sldId id="342" r:id="rId12"/>
    <p:sldId id="343" r:id="rId13"/>
    <p:sldId id="344" r:id="rId14"/>
    <p:sldId id="262" r:id="rId15"/>
    <p:sldId id="348" r:id="rId16"/>
    <p:sldId id="349" r:id="rId17"/>
    <p:sldId id="347" r:id="rId18"/>
    <p:sldId id="358" r:id="rId19"/>
    <p:sldId id="345" r:id="rId20"/>
    <p:sldId id="263" r:id="rId21"/>
    <p:sldId id="354" r:id="rId22"/>
    <p:sldId id="306" r:id="rId23"/>
    <p:sldId id="307" r:id="rId24"/>
    <p:sldId id="314" r:id="rId25"/>
    <p:sldId id="352" r:id="rId26"/>
    <p:sldId id="351" r:id="rId27"/>
    <p:sldId id="350" r:id="rId28"/>
    <p:sldId id="315" r:id="rId29"/>
    <p:sldId id="269" r:id="rId30"/>
    <p:sldId id="270" r:id="rId31"/>
    <p:sldId id="316" r:id="rId32"/>
    <p:sldId id="353" r:id="rId33"/>
    <p:sldId id="355" r:id="rId34"/>
    <p:sldId id="298" r:id="rId35"/>
    <p:sldId id="336" r:id="rId36"/>
    <p:sldId id="333" r:id="rId37"/>
    <p:sldId id="338" r:id="rId38"/>
    <p:sldId id="339" r:id="rId39"/>
    <p:sldId id="288" r:id="rId40"/>
    <p:sldId id="273" r:id="rId41"/>
    <p:sldId id="274" r:id="rId42"/>
    <p:sldId id="296" r:id="rId43"/>
    <p:sldId id="275" r:id="rId44"/>
    <p:sldId id="276" r:id="rId45"/>
    <p:sldId id="277" r:id="rId46"/>
    <p:sldId id="291" r:id="rId47"/>
    <p:sldId id="292" r:id="rId48"/>
    <p:sldId id="293" r:id="rId49"/>
    <p:sldId id="294" r:id="rId50"/>
    <p:sldId id="295" r:id="rId51"/>
    <p:sldId id="360" r:id="rId52"/>
    <p:sldId id="279" r:id="rId53"/>
    <p:sldId id="280" r:id="rId54"/>
    <p:sldId id="281" r:id="rId55"/>
    <p:sldId id="282" r:id="rId56"/>
    <p:sldId id="290" r:id="rId57"/>
    <p:sldId id="297" r:id="rId58"/>
    <p:sldId id="299" r:id="rId59"/>
    <p:sldId id="301" r:id="rId60"/>
    <p:sldId id="302" r:id="rId61"/>
    <p:sldId id="305" r:id="rId62"/>
    <p:sldId id="308" r:id="rId63"/>
    <p:sldId id="303" r:id="rId64"/>
    <p:sldId id="328" r:id="rId65"/>
    <p:sldId id="309" r:id="rId66"/>
    <p:sldId id="311" r:id="rId67"/>
    <p:sldId id="327" r:id="rId68"/>
    <p:sldId id="312" r:id="rId69"/>
    <p:sldId id="326" r:id="rId70"/>
    <p:sldId id="317" r:id="rId71"/>
    <p:sldId id="318" r:id="rId72"/>
    <p:sldId id="319" r:id="rId73"/>
    <p:sldId id="320" r:id="rId74"/>
    <p:sldId id="321" r:id="rId75"/>
    <p:sldId id="322" r:id="rId76"/>
    <p:sldId id="329" r:id="rId77"/>
    <p:sldId id="330" r:id="rId78"/>
    <p:sldId id="331" r:id="rId79"/>
    <p:sldId id="332" r:id="rId80"/>
    <p:sldId id="340" r:id="rId81"/>
    <p:sldId id="341" r:id="rId82"/>
    <p:sldId id="359" r:id="rId83"/>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28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00" autoAdjust="0"/>
  </p:normalViewPr>
  <p:slideViewPr>
    <p:cSldViewPr>
      <p:cViewPr varScale="1">
        <p:scale>
          <a:sx n="67" d="100"/>
          <a:sy n="67" d="100"/>
        </p:scale>
        <p:origin x="14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26892A6-53B2-4FCB-9C33-9D1C2C447BC7}"/>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GB"/>
          </a:p>
        </p:txBody>
      </p:sp>
      <p:sp>
        <p:nvSpPr>
          <p:cNvPr id="40963" name="Rectangle 3">
            <a:extLst>
              <a:ext uri="{FF2B5EF4-FFF2-40B4-BE49-F238E27FC236}">
                <a16:creationId xmlns:a16="http://schemas.microsoft.com/office/drawing/2014/main" id="{A1E93EEE-AD21-4C75-8AFD-13B50E4F1988}"/>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E3684772-0367-4C12-87B7-88126D23B598}" type="datetimeFigureOut">
              <a:rPr lang="en-GB"/>
              <a:pPr>
                <a:defRPr/>
              </a:pPr>
              <a:t>22/01/2021</a:t>
            </a:fld>
            <a:endParaRPr lang="en-GB"/>
          </a:p>
        </p:txBody>
      </p:sp>
      <p:sp>
        <p:nvSpPr>
          <p:cNvPr id="40964" name="Rectangle 4">
            <a:extLst>
              <a:ext uri="{FF2B5EF4-FFF2-40B4-BE49-F238E27FC236}">
                <a16:creationId xmlns:a16="http://schemas.microsoft.com/office/drawing/2014/main" id="{3EAF68DE-B5FD-4FAC-A428-8B7EC3439B32}"/>
              </a:ext>
            </a:extLst>
          </p:cNvPr>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GB"/>
          </a:p>
        </p:txBody>
      </p:sp>
      <p:sp>
        <p:nvSpPr>
          <p:cNvPr id="40965" name="Rectangle 5">
            <a:extLst>
              <a:ext uri="{FF2B5EF4-FFF2-40B4-BE49-F238E27FC236}">
                <a16:creationId xmlns:a16="http://schemas.microsoft.com/office/drawing/2014/main" id="{72B304F0-37F9-4D53-A27C-C7495ECBA90A}"/>
              </a:ext>
            </a:extLst>
          </p:cNvPr>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EEE2147B-221C-452D-8F99-8B974A32C65E}"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BD0A1D-2127-4DA0-BED1-19CE7CC28CF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9DF16392-561C-4DED-8C9D-6525C80D4F5D}"/>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BA38EEB1-68C2-42D4-9834-2865C685144F}" type="datetimeFigureOut">
              <a:rPr lang="en-US"/>
              <a:pPr>
                <a:defRPr/>
              </a:pPr>
              <a:t>1/22/2021</a:t>
            </a:fld>
            <a:endParaRPr lang="en-GB"/>
          </a:p>
        </p:txBody>
      </p:sp>
      <p:sp>
        <p:nvSpPr>
          <p:cNvPr id="4" name="Slide Image Placeholder 3">
            <a:extLst>
              <a:ext uri="{FF2B5EF4-FFF2-40B4-BE49-F238E27FC236}">
                <a16:creationId xmlns:a16="http://schemas.microsoft.com/office/drawing/2014/main" id="{224E086C-B206-428B-A97F-6A45C8AD6C0D}"/>
              </a:ext>
            </a:extLst>
          </p:cNvPr>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102A3F3-FC08-48AE-91AA-57EBB9B89EF0}"/>
              </a:ext>
            </a:extLst>
          </p:cNvPr>
          <p:cNvSpPr>
            <a:spLocks noGrp="1"/>
          </p:cNvSpPr>
          <p:nvPr>
            <p:ph type="body" sz="quarter" idx="3"/>
          </p:nvPr>
        </p:nvSpPr>
        <p:spPr>
          <a:xfrm>
            <a:off x="681038" y="4718050"/>
            <a:ext cx="5437187" cy="44656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AE47B0A-D014-4156-8C3F-D5BB503C0DA5}"/>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9AF18B01-B655-4BEC-95D6-3028443F74B9}"/>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8125365-FBCC-4CA0-B680-65810450B61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2130A830-DF86-4B65-BA0F-152734834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03B38B34-5033-4EB7-8F76-A6A7DCED67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7044" name="Slide Number Placeholder 3">
            <a:extLst>
              <a:ext uri="{FF2B5EF4-FFF2-40B4-BE49-F238E27FC236}">
                <a16:creationId xmlns:a16="http://schemas.microsoft.com/office/drawing/2014/main" id="{B53C5BB5-1F4A-4BC6-9B4F-40D72537D4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B96502-4EFA-46E4-97A9-69EE6E77CBD0}" type="slidenum">
              <a:rPr lang="en-GB" altLang="en-US"/>
              <a:pPr eaLnBrk="1" hangingPunct="1"/>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F6A88990-C422-4E1F-9FB6-54448E93D0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258266CD-774A-4771-AE9D-F2AA5788C5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6260" name="Slide Number Placeholder 3">
            <a:extLst>
              <a:ext uri="{FF2B5EF4-FFF2-40B4-BE49-F238E27FC236}">
                <a16:creationId xmlns:a16="http://schemas.microsoft.com/office/drawing/2014/main" id="{19FBCFFA-C537-4F01-835F-663DBA1CC4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1E0AEA-C3D7-47B2-A7D1-7FBE14CF8CDA}" type="slidenum">
              <a:rPr lang="en-GB" altLang="en-US"/>
              <a:pPr eaLnBrk="1" hangingPunct="1"/>
              <a:t>12</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ADFE7332-3BA2-4AAD-A1B0-F7C68A8B85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97908CB8-ECE7-4CBE-A0E1-0248599D12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7284" name="Slide Number Placeholder 3">
            <a:extLst>
              <a:ext uri="{FF2B5EF4-FFF2-40B4-BE49-F238E27FC236}">
                <a16:creationId xmlns:a16="http://schemas.microsoft.com/office/drawing/2014/main" id="{23CF66FF-4360-4A5B-AD7A-9C6D7D2BFE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C77526-ECE3-4D3E-8F43-257F8058C2C5}" type="slidenum">
              <a:rPr lang="en-GB" altLang="en-US"/>
              <a:pPr eaLnBrk="1" hangingPunct="1"/>
              <a:t>14</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EE7D4EBE-D392-4B88-8FD6-045CB39D16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91710164-1762-4C61-8B85-3F79F9DDEE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8308" name="Slide Number Placeholder 3">
            <a:extLst>
              <a:ext uri="{FF2B5EF4-FFF2-40B4-BE49-F238E27FC236}">
                <a16:creationId xmlns:a16="http://schemas.microsoft.com/office/drawing/2014/main" id="{1EAAB5B9-ED77-4045-BD3D-E8E7C93FA7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438442-3706-4E83-AEB7-93DB5CB4CE2B}" type="slidenum">
              <a:rPr lang="en-GB" altLang="en-US"/>
              <a:pPr eaLnBrk="1" hangingPunct="1"/>
              <a:t>15</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8A831519-90F7-4F9F-9350-4B69BF806D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3C494E72-A005-4239-AF3B-9F63B3918C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9332" name="Slide Number Placeholder 3">
            <a:extLst>
              <a:ext uri="{FF2B5EF4-FFF2-40B4-BE49-F238E27FC236}">
                <a16:creationId xmlns:a16="http://schemas.microsoft.com/office/drawing/2014/main" id="{373B2EC0-3422-44EB-A7A7-6B1346C3F8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281693-9375-4399-8135-C1774951A35F}" type="slidenum">
              <a:rPr lang="en-GB" altLang="en-US"/>
              <a:pPr eaLnBrk="1" hangingPunct="1"/>
              <a:t>17</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88620F1D-9CFD-4A64-A040-D462502935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DB1E66E3-EED2-477B-971F-78064ED4B7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0356" name="Slide Number Placeholder 3">
            <a:extLst>
              <a:ext uri="{FF2B5EF4-FFF2-40B4-BE49-F238E27FC236}">
                <a16:creationId xmlns:a16="http://schemas.microsoft.com/office/drawing/2014/main" id="{F3A790DC-8675-4D4D-B269-0F009E3EE9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7B3F83-C269-43F5-9A9A-4CA897F39177}" type="slidenum">
              <a:rPr lang="en-GB" altLang="en-US"/>
              <a:pPr eaLnBrk="1" hangingPunct="1"/>
              <a:t>18</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F70E8D84-2973-4757-8C71-4DC524F802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F7A8528B-B33F-47BA-9374-BBC6A95A8E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1380" name="Slide Number Placeholder 3">
            <a:extLst>
              <a:ext uri="{FF2B5EF4-FFF2-40B4-BE49-F238E27FC236}">
                <a16:creationId xmlns:a16="http://schemas.microsoft.com/office/drawing/2014/main" id="{80977150-F5CD-44EC-93A3-8E2A493D2D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09B962-9394-45F4-ACBE-6B3D4CA4626A}" type="slidenum">
              <a:rPr lang="en-GB" altLang="en-US"/>
              <a:pPr eaLnBrk="1" hangingPunct="1"/>
              <a:t>19</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8FE4C247-2904-416E-BF5A-C6859D1B83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12A2C812-1ED1-4D16-978F-667F2FEBBE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2404" name="Slide Number Placeholder 3">
            <a:extLst>
              <a:ext uri="{FF2B5EF4-FFF2-40B4-BE49-F238E27FC236}">
                <a16:creationId xmlns:a16="http://schemas.microsoft.com/office/drawing/2014/main" id="{518E6436-7912-427D-B017-7E9E37C5DD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805C88-4B35-4914-885B-C84AE0736A53}" type="slidenum">
              <a:rPr lang="en-GB" altLang="en-US"/>
              <a:pPr eaLnBrk="1" hangingPunct="1"/>
              <a:t>20</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1D9FCCA2-1FE4-4D82-9FAB-7B1983D0C5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742F7CD6-E185-4F0A-A488-C614F8546E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3428" name="Slide Number Placeholder 3">
            <a:extLst>
              <a:ext uri="{FF2B5EF4-FFF2-40B4-BE49-F238E27FC236}">
                <a16:creationId xmlns:a16="http://schemas.microsoft.com/office/drawing/2014/main" id="{BE4582E7-C689-4C78-A83F-CD62846812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DFF497-5F8C-4421-B1E7-FF5AAFEF62B3}" type="slidenum">
              <a:rPr lang="en-GB" altLang="en-US"/>
              <a:pPr eaLnBrk="1" hangingPunct="1"/>
              <a:t>21</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E4D7CF2A-4B4F-44FC-9447-52276D0E4A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56A24B15-624F-4DEE-B95B-03A62E1A36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4452" name="Slide Number Placeholder 3">
            <a:extLst>
              <a:ext uri="{FF2B5EF4-FFF2-40B4-BE49-F238E27FC236}">
                <a16:creationId xmlns:a16="http://schemas.microsoft.com/office/drawing/2014/main" id="{204C8FE9-830F-4017-9278-27B5CCCB73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E273C6-128C-4285-840B-208AFE3A2FAC}" type="slidenum">
              <a:rPr lang="en-GB" altLang="en-US"/>
              <a:pPr eaLnBrk="1" hangingPunct="1"/>
              <a:t>23</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D07FBF61-76E8-45E3-BDAA-01F1FDFE21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E6E43F64-E101-4609-99BB-B79511A5F8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5476" name="Slide Number Placeholder 3">
            <a:extLst>
              <a:ext uri="{FF2B5EF4-FFF2-40B4-BE49-F238E27FC236}">
                <a16:creationId xmlns:a16="http://schemas.microsoft.com/office/drawing/2014/main" id="{BCA363AF-E342-40B3-B815-CDC6E8270C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F78F34-F705-4DC2-A26E-BFD6B68B6127}" type="slidenum">
              <a:rPr lang="en-GB" altLang="en-US"/>
              <a:pPr eaLnBrk="1" hangingPunct="1"/>
              <a:t>24</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FBB2CEFF-7D2A-4BE6-92EA-09ADA4E34B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386BB1D4-4444-457A-98E4-3F8046045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8068" name="Slide Number Placeholder 3">
            <a:extLst>
              <a:ext uri="{FF2B5EF4-FFF2-40B4-BE49-F238E27FC236}">
                <a16:creationId xmlns:a16="http://schemas.microsoft.com/office/drawing/2014/main" id="{0F6BBCBA-139D-47B2-B613-540D13E96A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86B9AA-D55E-42CC-84FF-9A9B6AD82584}" type="slidenum">
              <a:rPr lang="en-GB" altLang="en-US"/>
              <a:pPr eaLnBrk="1" hangingPunct="1"/>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F2935A68-8A1C-4DF1-92B7-08F63725F9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E0D70145-5F9D-4388-9C7B-F3D7E682B6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6500" name="Slide Number Placeholder 3">
            <a:extLst>
              <a:ext uri="{FF2B5EF4-FFF2-40B4-BE49-F238E27FC236}">
                <a16:creationId xmlns:a16="http://schemas.microsoft.com/office/drawing/2014/main" id="{50FF5100-734A-4E29-A983-2635246AD3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57EE6D-C8A9-4C9C-AD95-BA502448EBF5}" type="slidenum">
              <a:rPr lang="en-GB" altLang="en-US"/>
              <a:pPr eaLnBrk="1" hangingPunct="1"/>
              <a:t>27</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43D77675-4AF1-42C6-804B-4F6ED1E7C2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E48123BF-0B9D-4875-AEC6-C627A6F688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7524" name="Slide Number Placeholder 3">
            <a:extLst>
              <a:ext uri="{FF2B5EF4-FFF2-40B4-BE49-F238E27FC236}">
                <a16:creationId xmlns:a16="http://schemas.microsoft.com/office/drawing/2014/main" id="{F4837544-7D54-4A87-BA19-475CD5E9EE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759933-5C12-47C3-9143-96DE6782D321}" type="slidenum">
              <a:rPr lang="en-GB" altLang="en-US"/>
              <a:pPr eaLnBrk="1" hangingPunct="1"/>
              <a:t>28</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4CCBB143-E881-4231-824B-9C14887D89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A80651CE-206F-481A-B702-F7FEDEFB3A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8548" name="Slide Number Placeholder 3">
            <a:extLst>
              <a:ext uri="{FF2B5EF4-FFF2-40B4-BE49-F238E27FC236}">
                <a16:creationId xmlns:a16="http://schemas.microsoft.com/office/drawing/2014/main" id="{7D3493A3-FDB7-45B6-B318-F6FC4E97FF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0107EE-8812-4F5A-BD34-4B03D718651F}" type="slidenum">
              <a:rPr lang="en-GB" altLang="en-US"/>
              <a:pPr eaLnBrk="1" hangingPunct="1"/>
              <a:t>29</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643EA3F-BA1D-416A-A2A0-798FE50C92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36077C4F-F19D-48A1-A0DF-58251B7E93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9572" name="Slide Number Placeholder 3">
            <a:extLst>
              <a:ext uri="{FF2B5EF4-FFF2-40B4-BE49-F238E27FC236}">
                <a16:creationId xmlns:a16="http://schemas.microsoft.com/office/drawing/2014/main" id="{BF6859E0-73D3-4C12-BAA7-6B39E4BB2C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E5F3ED-1695-42F1-BF86-4900CCE3FBDC}" type="slidenum">
              <a:rPr lang="en-GB" altLang="en-US"/>
              <a:pPr eaLnBrk="1" hangingPunct="1"/>
              <a:t>30</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C8683A7D-EA44-4F00-9DAB-962C118D85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DA89A65D-DE57-44D4-BDA8-D2B512A196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0596" name="Slide Number Placeholder 3">
            <a:extLst>
              <a:ext uri="{FF2B5EF4-FFF2-40B4-BE49-F238E27FC236}">
                <a16:creationId xmlns:a16="http://schemas.microsoft.com/office/drawing/2014/main" id="{9B33B6F4-E4E1-4226-9960-94DFA5F1B0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077935-F101-43A6-AC3F-A7141F9307C3}" type="slidenum">
              <a:rPr lang="en-GB" altLang="en-US"/>
              <a:pPr eaLnBrk="1" hangingPunct="1"/>
              <a:t>31</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C1FE043E-EE93-4B3B-9790-3D0F753814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ECE5444C-55E8-4C76-9139-D337F3DC22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1620" name="Slide Number Placeholder 3">
            <a:extLst>
              <a:ext uri="{FF2B5EF4-FFF2-40B4-BE49-F238E27FC236}">
                <a16:creationId xmlns:a16="http://schemas.microsoft.com/office/drawing/2014/main" id="{CE2A9AA3-80FD-41D2-9BFA-F3DB226874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7AF8C0-9CD1-4ED8-A2A4-DF4D2EE8084A}" type="slidenum">
              <a:rPr lang="en-GB" altLang="en-US"/>
              <a:pPr eaLnBrk="1" hangingPunct="1"/>
              <a:t>32</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4EA34D99-FE43-4B90-A751-B6B4AD00D2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A3E1FEA4-AFEB-4FB1-A4A9-27766F202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44" name="Slide Number Placeholder 3">
            <a:extLst>
              <a:ext uri="{FF2B5EF4-FFF2-40B4-BE49-F238E27FC236}">
                <a16:creationId xmlns:a16="http://schemas.microsoft.com/office/drawing/2014/main" id="{1E1F499F-493D-4FB1-A002-61E1F64B88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5A05F4-7CF6-4F6C-A282-7732510CF296}" type="slidenum">
              <a:rPr lang="en-GB" altLang="en-US"/>
              <a:pPr eaLnBrk="1" hangingPunct="1"/>
              <a:t>33</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0798611-CDBA-4EE6-A6ED-800824BCBC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464FC3E5-67EA-46D1-A0B2-F0C15F35A5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3668" name="Slide Number Placeholder 3">
            <a:extLst>
              <a:ext uri="{FF2B5EF4-FFF2-40B4-BE49-F238E27FC236}">
                <a16:creationId xmlns:a16="http://schemas.microsoft.com/office/drawing/2014/main" id="{A5998234-15E2-49BC-9970-7C086A56AC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73A0CE-B8ED-4DD0-A756-3D86DCF1CC93}" type="slidenum">
              <a:rPr lang="en-GB" altLang="en-US"/>
              <a:pPr eaLnBrk="1" hangingPunct="1"/>
              <a:t>36</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2B3405F3-AFE3-4A47-BAA8-4F576C282C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66B03535-7D2E-4E8B-A92E-C3BAF11703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4692" name="Slide Number Placeholder 3">
            <a:extLst>
              <a:ext uri="{FF2B5EF4-FFF2-40B4-BE49-F238E27FC236}">
                <a16:creationId xmlns:a16="http://schemas.microsoft.com/office/drawing/2014/main" id="{2B1A8A0D-36E7-4A1C-A6BB-081D36AAE4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287095-DBA1-49B5-A234-548FD38023E1}" type="slidenum">
              <a:rPr lang="en-GB" altLang="en-US"/>
              <a:pPr eaLnBrk="1" hangingPunct="1"/>
              <a:t>37</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5AE4F19A-EBE4-4FBF-8423-D9E702220B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18C9C86E-1DE4-41A2-9DA5-DB2DF55FC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5716" name="Slide Number Placeholder 3">
            <a:extLst>
              <a:ext uri="{FF2B5EF4-FFF2-40B4-BE49-F238E27FC236}">
                <a16:creationId xmlns:a16="http://schemas.microsoft.com/office/drawing/2014/main" id="{295E2F95-E9B2-4A72-888B-ABD23D4CEF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5D3F86-5267-4CC8-A728-E1301616AE10}" type="slidenum">
              <a:rPr lang="en-GB" altLang="en-US"/>
              <a:pPr eaLnBrk="1" hangingPunct="1"/>
              <a:t>39</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BCCB12A0-16F8-4A2A-99A3-9160380B42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C1CF2A9B-3DD4-47E3-96C1-1018F16467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9092" name="Slide Number Placeholder 3">
            <a:extLst>
              <a:ext uri="{FF2B5EF4-FFF2-40B4-BE49-F238E27FC236}">
                <a16:creationId xmlns:a16="http://schemas.microsoft.com/office/drawing/2014/main" id="{0F2C5644-A724-4423-A241-3EC3077595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2E6554-FA42-4B0A-85BD-C25B8647E726}" type="slidenum">
              <a:rPr lang="en-GB" altLang="en-US"/>
              <a:pPr eaLnBrk="1" hangingPunct="1"/>
              <a:t>3</a:t>
            </a:fld>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5A6D8AE5-F1C2-4910-9053-5085F114F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6915B09C-5D75-43AC-AC31-698DC7016F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6740" name="Slide Number Placeholder 3">
            <a:extLst>
              <a:ext uri="{FF2B5EF4-FFF2-40B4-BE49-F238E27FC236}">
                <a16:creationId xmlns:a16="http://schemas.microsoft.com/office/drawing/2014/main" id="{182D1E71-B3E5-41ED-AC07-F5AB3D26ED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D866AF-6641-4CFF-B604-4A7F806CE4D3}" type="slidenum">
              <a:rPr lang="en-GB" altLang="en-US"/>
              <a:pPr eaLnBrk="1" hangingPunct="1"/>
              <a:t>40</a:t>
            </a:fld>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B6FBF9F3-262B-4165-BF4A-2B12C8D0DC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D549CB2B-0CCF-4A50-B0EE-DB5EE3659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7764" name="Slide Number Placeholder 3">
            <a:extLst>
              <a:ext uri="{FF2B5EF4-FFF2-40B4-BE49-F238E27FC236}">
                <a16:creationId xmlns:a16="http://schemas.microsoft.com/office/drawing/2014/main" id="{3406DEB3-B01E-4829-8434-67969D22B4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9FDEC4-74F6-49A8-9C39-2195053E02EF}" type="slidenum">
              <a:rPr lang="en-GB" altLang="en-US"/>
              <a:pPr eaLnBrk="1" hangingPunct="1"/>
              <a:t>41</a:t>
            </a:fld>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88A37A34-9889-4A31-80E3-B8F5E670AE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5D76077C-5D83-4086-86F9-0BE3A0CA65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8788" name="Slide Number Placeholder 3">
            <a:extLst>
              <a:ext uri="{FF2B5EF4-FFF2-40B4-BE49-F238E27FC236}">
                <a16:creationId xmlns:a16="http://schemas.microsoft.com/office/drawing/2014/main" id="{5218748D-B5A8-4C93-B728-259EEE3E10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54BB01-5A6B-4ABB-839B-2CB6A73C3D96}" type="slidenum">
              <a:rPr lang="en-GB" altLang="en-US"/>
              <a:pPr eaLnBrk="1" hangingPunct="1"/>
              <a:t>43</a:t>
            </a:fld>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E01BCB69-B94D-4066-A3D9-BE00FC9864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C55598D8-169E-4BC5-950D-BB6E915B69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9812" name="Slide Number Placeholder 3">
            <a:extLst>
              <a:ext uri="{FF2B5EF4-FFF2-40B4-BE49-F238E27FC236}">
                <a16:creationId xmlns:a16="http://schemas.microsoft.com/office/drawing/2014/main" id="{82269D9D-BCB6-4E6C-B522-4D57B41343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C2F272-1E54-465C-A782-B7627CF663AF}" type="slidenum">
              <a:rPr lang="en-GB" altLang="en-US"/>
              <a:pPr eaLnBrk="1" hangingPunct="1"/>
              <a:t>44</a:t>
            </a:fld>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D759D768-1410-4995-BEA8-FCD90FD5E0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3340DDD8-8BD7-4DB4-B446-8CFC6F00A3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0836" name="Slide Number Placeholder 3">
            <a:extLst>
              <a:ext uri="{FF2B5EF4-FFF2-40B4-BE49-F238E27FC236}">
                <a16:creationId xmlns:a16="http://schemas.microsoft.com/office/drawing/2014/main" id="{044F5C83-0E00-4578-8913-707EF1133B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BE080F-EC65-4392-9711-A37D2A6A46EE}" type="slidenum">
              <a:rPr lang="en-GB" altLang="en-US"/>
              <a:pPr eaLnBrk="1" hangingPunct="1"/>
              <a:t>45</a:t>
            </a:fld>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D0FAFCC7-2DDB-4C77-8F52-1DBD3A9C0C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2262DC91-119A-421F-97A9-2F72F1212F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1860" name="Slide Number Placeholder 3">
            <a:extLst>
              <a:ext uri="{FF2B5EF4-FFF2-40B4-BE49-F238E27FC236}">
                <a16:creationId xmlns:a16="http://schemas.microsoft.com/office/drawing/2014/main" id="{5E5F29BC-7CF8-43A5-9701-416262839E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623C4B-1C1B-4556-9081-CE0241768B6A}" type="slidenum">
              <a:rPr lang="en-GB" altLang="en-US"/>
              <a:pPr eaLnBrk="1" hangingPunct="1"/>
              <a:t>51</a:t>
            </a:fld>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548F065E-1370-4386-A8AE-CA9C581AEE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87F41273-575C-4015-9026-253B5874C1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2884" name="Slide Number Placeholder 3">
            <a:extLst>
              <a:ext uri="{FF2B5EF4-FFF2-40B4-BE49-F238E27FC236}">
                <a16:creationId xmlns:a16="http://schemas.microsoft.com/office/drawing/2014/main" id="{6B77FDAC-6F94-4BFD-9FB5-DB80E49C14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5FDE0F-C312-4A8B-B183-C03DF6703A37}" type="slidenum">
              <a:rPr lang="en-GB" altLang="en-US"/>
              <a:pPr eaLnBrk="1" hangingPunct="1"/>
              <a:t>52</a:t>
            </a:fld>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0661CB75-5BE6-4BB3-92DA-CF7B183DC6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BF895AA3-D7EB-415F-95C7-1D8775BB59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3908" name="Slide Number Placeholder 3">
            <a:extLst>
              <a:ext uri="{FF2B5EF4-FFF2-40B4-BE49-F238E27FC236}">
                <a16:creationId xmlns:a16="http://schemas.microsoft.com/office/drawing/2014/main" id="{DB6E9241-FEE5-4936-B455-F55664D347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6F1CDD-E1A3-4CB0-AE37-ECA015ED1A94}" type="slidenum">
              <a:rPr lang="en-GB" altLang="en-US"/>
              <a:pPr eaLnBrk="1" hangingPunct="1"/>
              <a:t>53</a:t>
            </a:fld>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F0B64FF1-764B-4075-A9D7-6578B0F96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40DA211E-DA9F-4A38-AF26-5DA69AD190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4932" name="Slide Number Placeholder 3">
            <a:extLst>
              <a:ext uri="{FF2B5EF4-FFF2-40B4-BE49-F238E27FC236}">
                <a16:creationId xmlns:a16="http://schemas.microsoft.com/office/drawing/2014/main" id="{C49DB049-D993-4259-B10A-6A17A37515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12FE25-AA2A-4042-926E-5CCC1FD8BE51}" type="slidenum">
              <a:rPr lang="en-GB" altLang="en-US"/>
              <a:pPr eaLnBrk="1" hangingPunct="1"/>
              <a:t>54</a:t>
            </a:fld>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D92D8746-02E1-43B1-B7CA-7EE37367BF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FE366987-C666-4890-A36A-3368671CC4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5956" name="Slide Number Placeholder 3">
            <a:extLst>
              <a:ext uri="{FF2B5EF4-FFF2-40B4-BE49-F238E27FC236}">
                <a16:creationId xmlns:a16="http://schemas.microsoft.com/office/drawing/2014/main" id="{F3462767-DCCF-41C6-A45D-C8D4D4D53B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F84A97-4D39-4945-AFF9-F06F7F5A1115}" type="slidenum">
              <a:rPr lang="en-GB" altLang="en-US"/>
              <a:pPr eaLnBrk="1" hangingPunct="1"/>
              <a:t>55</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23283C2-B8A3-4AB3-BECD-A614CE6918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CFED8256-5DB5-44F5-8B64-3DA47FB814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0116" name="Slide Number Placeholder 3">
            <a:extLst>
              <a:ext uri="{FF2B5EF4-FFF2-40B4-BE49-F238E27FC236}">
                <a16:creationId xmlns:a16="http://schemas.microsoft.com/office/drawing/2014/main" id="{7BC65BD8-7368-4968-B584-7C24E7DF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6CFD1F-8363-4473-BA08-D134A1594D43}" type="slidenum">
              <a:rPr lang="en-GB" altLang="en-US"/>
              <a:pPr eaLnBrk="1" hangingPunct="1"/>
              <a:t>4</a:t>
            </a:fld>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8A883E3D-89F0-4CF4-AE88-94B280E08C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B3F7D574-CD01-4635-9651-403775E40D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6980" name="Slide Number Placeholder 3">
            <a:extLst>
              <a:ext uri="{FF2B5EF4-FFF2-40B4-BE49-F238E27FC236}">
                <a16:creationId xmlns:a16="http://schemas.microsoft.com/office/drawing/2014/main" id="{48287E84-806C-4556-BA98-D760FC9A05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357DF2-5155-4F72-B10E-B6C191F1F862}" type="slidenum">
              <a:rPr lang="en-GB" altLang="en-US"/>
              <a:pPr eaLnBrk="1" hangingPunct="1"/>
              <a:t>56</a:t>
            </a:fld>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53C26F60-C79D-41BD-A75B-6A7F596A7A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5D1E97E8-DC10-483A-B8EA-F1C88272E7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8004" name="Slide Number Placeholder 3">
            <a:extLst>
              <a:ext uri="{FF2B5EF4-FFF2-40B4-BE49-F238E27FC236}">
                <a16:creationId xmlns:a16="http://schemas.microsoft.com/office/drawing/2014/main" id="{05B3D531-30D9-4761-A72C-6A27FFFA7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FEB948-DB6F-4DDB-BF59-1D7637707ABD}" type="slidenum">
              <a:rPr lang="en-GB" altLang="en-US"/>
              <a:pPr eaLnBrk="1" hangingPunct="1"/>
              <a:t>57</a:t>
            </a:fld>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EC4268CD-F4B8-4E2F-80E7-2D993189BA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59C85927-555F-4A26-ABA4-971540A168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9028" name="Slide Number Placeholder 3">
            <a:extLst>
              <a:ext uri="{FF2B5EF4-FFF2-40B4-BE49-F238E27FC236}">
                <a16:creationId xmlns:a16="http://schemas.microsoft.com/office/drawing/2014/main" id="{A0937EEB-E15C-4D8E-A5C4-047809860A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845441-2406-4354-8822-36A45DC4EBFA}" type="slidenum">
              <a:rPr lang="en-GB" altLang="en-US"/>
              <a:pPr eaLnBrk="1" hangingPunct="1"/>
              <a:t>59</a:t>
            </a:fld>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8E7B1B23-160B-493C-8BE1-2F9105D978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344AB832-1F38-4945-A8A6-55DE6F1F37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0052" name="Slide Number Placeholder 3">
            <a:extLst>
              <a:ext uri="{FF2B5EF4-FFF2-40B4-BE49-F238E27FC236}">
                <a16:creationId xmlns:a16="http://schemas.microsoft.com/office/drawing/2014/main" id="{412AD6E8-B13B-48A6-9F6D-913BC06D16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418C47-9098-45AB-8A96-42B25F2FC64F}" type="slidenum">
              <a:rPr lang="en-GB" altLang="en-US"/>
              <a:pPr eaLnBrk="1" hangingPunct="1"/>
              <a:t>60</a:t>
            </a:fld>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8C871878-D265-4D43-AE33-7E805847A6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0B36DE9C-C3D5-4E68-9033-073407291A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1076" name="Slide Number Placeholder 3">
            <a:extLst>
              <a:ext uri="{FF2B5EF4-FFF2-40B4-BE49-F238E27FC236}">
                <a16:creationId xmlns:a16="http://schemas.microsoft.com/office/drawing/2014/main" id="{EB8B2E9A-FB12-4B07-9572-6B71652CD4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5485A0-5C59-4EB8-9541-81B22B1F4807}" type="slidenum">
              <a:rPr lang="en-GB" altLang="en-US"/>
              <a:pPr eaLnBrk="1" hangingPunct="1"/>
              <a:t>61</a:t>
            </a:fld>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C31D0150-223C-439E-B4DB-FF07CEFA1C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DED400BD-DB8E-4CE3-98B3-9F459D1CD1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2100" name="Slide Number Placeholder 3">
            <a:extLst>
              <a:ext uri="{FF2B5EF4-FFF2-40B4-BE49-F238E27FC236}">
                <a16:creationId xmlns:a16="http://schemas.microsoft.com/office/drawing/2014/main" id="{D6406D0E-FA59-4B64-B9FA-E7A919261E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9A5EA2-B3FB-41D8-8809-D5068F039E23}" type="slidenum">
              <a:rPr lang="en-GB" altLang="en-US"/>
              <a:pPr eaLnBrk="1" hangingPunct="1"/>
              <a:t>62</a:t>
            </a:fld>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98FFA00A-6A5C-4B74-8727-65584F2470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2E6E265A-A5E1-4DEF-B980-7184E2C581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3124" name="Slide Number Placeholder 3">
            <a:extLst>
              <a:ext uri="{FF2B5EF4-FFF2-40B4-BE49-F238E27FC236}">
                <a16:creationId xmlns:a16="http://schemas.microsoft.com/office/drawing/2014/main" id="{5F4A5CA0-EAE2-4E2B-BC21-D3CD6388D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A2FB73-CD3A-4307-8F95-256501F12389}" type="slidenum">
              <a:rPr lang="en-GB" altLang="en-US"/>
              <a:pPr eaLnBrk="1" hangingPunct="1"/>
              <a:t>65</a:t>
            </a:fld>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CE61132D-4383-40EF-8956-50C7A29DAB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3ECF6F1-E8B4-4743-BDC4-65D4056764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4148" name="Slide Number Placeholder 3">
            <a:extLst>
              <a:ext uri="{FF2B5EF4-FFF2-40B4-BE49-F238E27FC236}">
                <a16:creationId xmlns:a16="http://schemas.microsoft.com/office/drawing/2014/main" id="{51093681-0030-4034-BECF-E68816D7D2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9B349C-AFEF-4656-AFB9-2292CEA03044}" type="slidenum">
              <a:rPr lang="en-GB" altLang="en-US"/>
              <a:pPr eaLnBrk="1" hangingPunct="1"/>
              <a:t>66</a:t>
            </a:fld>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49940354-DCF3-414C-B031-B8977F6DCE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C27B0225-4AC7-4AFE-ADD2-5954E97A12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5172" name="Slide Number Placeholder 3">
            <a:extLst>
              <a:ext uri="{FF2B5EF4-FFF2-40B4-BE49-F238E27FC236}">
                <a16:creationId xmlns:a16="http://schemas.microsoft.com/office/drawing/2014/main" id="{E42C2224-D7AE-43E8-929C-E9A1E2B4F0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BBB0E1-2C16-4B0E-80E2-C56EB3BFE22D}" type="slidenum">
              <a:rPr lang="en-GB" altLang="en-US"/>
              <a:pPr eaLnBrk="1" hangingPunct="1"/>
              <a:t>67</a:t>
            </a:fld>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6189D291-3E2E-4E56-8829-11672868C2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C825A19C-4C19-4564-BAC1-F24CE356E8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6196" name="Slide Number Placeholder 3">
            <a:extLst>
              <a:ext uri="{FF2B5EF4-FFF2-40B4-BE49-F238E27FC236}">
                <a16:creationId xmlns:a16="http://schemas.microsoft.com/office/drawing/2014/main" id="{854CB865-7208-48D6-8F4D-D6B7F25954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31CEB0-4F9B-47BC-AD38-9A338C3A16BF}" type="slidenum">
              <a:rPr lang="en-GB" altLang="en-US"/>
              <a:pPr eaLnBrk="1" hangingPunct="1"/>
              <a:t>68</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9EED6BB6-27D8-46CF-8604-03ADDDEEF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D5EF8419-3A3E-4DFD-9F60-C82C25C503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1140" name="Slide Number Placeholder 3">
            <a:extLst>
              <a:ext uri="{FF2B5EF4-FFF2-40B4-BE49-F238E27FC236}">
                <a16:creationId xmlns:a16="http://schemas.microsoft.com/office/drawing/2014/main" id="{1EAE1775-04E7-4305-BA76-34594D1766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46FD8A-79D8-49BE-9FCF-F80FC37BCCC4}" type="slidenum">
              <a:rPr lang="en-GB" altLang="en-US"/>
              <a:pPr eaLnBrk="1" hangingPunct="1"/>
              <a:t>5</a:t>
            </a:fld>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A20F385B-70FE-4067-8D7D-A94675C23F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7DD4ED79-4645-4C81-8E96-646421BC2F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7220" name="Slide Number Placeholder 3">
            <a:extLst>
              <a:ext uri="{FF2B5EF4-FFF2-40B4-BE49-F238E27FC236}">
                <a16:creationId xmlns:a16="http://schemas.microsoft.com/office/drawing/2014/main" id="{AE7DEE55-95CA-4F25-9582-18218368CB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C59FD1-9840-45D7-806C-8034B70CDD6B}" type="slidenum">
              <a:rPr lang="en-GB" altLang="en-US"/>
              <a:pPr eaLnBrk="1" hangingPunct="1"/>
              <a:t>70</a:t>
            </a:fld>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BCDE7DBF-6719-41AC-8BEF-ABE8029EAD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BFAE7C21-60B7-43F6-908F-172E2B9B41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8244" name="Slide Number Placeholder 3">
            <a:extLst>
              <a:ext uri="{FF2B5EF4-FFF2-40B4-BE49-F238E27FC236}">
                <a16:creationId xmlns:a16="http://schemas.microsoft.com/office/drawing/2014/main" id="{220AB251-1C20-4DCB-A11D-6A43BB6765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3FC7BB-5C7F-412E-9417-48D2A6530528}" type="slidenum">
              <a:rPr lang="en-GB" altLang="en-US"/>
              <a:pPr eaLnBrk="1" hangingPunct="1"/>
              <a:t>71</a:t>
            </a:fld>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974420CB-E0B1-4666-8B3C-F76BB3D47C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B739FE4D-55C0-4919-B3B0-974DAE9463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9268" name="Slide Number Placeholder 3">
            <a:extLst>
              <a:ext uri="{FF2B5EF4-FFF2-40B4-BE49-F238E27FC236}">
                <a16:creationId xmlns:a16="http://schemas.microsoft.com/office/drawing/2014/main" id="{042C7829-147B-4F6C-888B-4794626C3F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E520F0-7480-42E9-9AFB-50DAF7F3F4C4}" type="slidenum">
              <a:rPr lang="en-GB" altLang="en-US"/>
              <a:pPr eaLnBrk="1" hangingPunct="1"/>
              <a:t>72</a:t>
            </a:fld>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53FC110A-952B-4C41-A8BC-4657910990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EA84FEC7-07B6-449D-A4B3-EB76F13474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0292" name="Slide Number Placeholder 3">
            <a:extLst>
              <a:ext uri="{FF2B5EF4-FFF2-40B4-BE49-F238E27FC236}">
                <a16:creationId xmlns:a16="http://schemas.microsoft.com/office/drawing/2014/main" id="{AF27F163-CE69-4616-A19F-647C23FB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768923-0856-43D8-8261-6F99B9F26074}" type="slidenum">
              <a:rPr lang="en-GB" altLang="en-US"/>
              <a:pPr eaLnBrk="1" hangingPunct="1"/>
              <a:t>73</a:t>
            </a:fld>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7D9C3B9C-06C5-4433-B30F-EDFB4327D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15A3A7A5-B612-4F4A-9076-201A8F976D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1316" name="Slide Number Placeholder 3">
            <a:extLst>
              <a:ext uri="{FF2B5EF4-FFF2-40B4-BE49-F238E27FC236}">
                <a16:creationId xmlns:a16="http://schemas.microsoft.com/office/drawing/2014/main" id="{4523CCE9-A71B-4D3F-B1D8-6B3D3E53E7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3D49CC-2F7F-481E-95A8-EFA6E5CD7A4E}" type="slidenum">
              <a:rPr lang="en-GB" altLang="en-US"/>
              <a:pPr eaLnBrk="1" hangingPunct="1"/>
              <a:t>74</a:t>
            </a:fld>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361F9A36-91A0-498A-9694-BE47D865F8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AF19BB14-B3C2-448D-A66C-E2F0D2A17A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2340" name="Slide Number Placeholder 3">
            <a:extLst>
              <a:ext uri="{FF2B5EF4-FFF2-40B4-BE49-F238E27FC236}">
                <a16:creationId xmlns:a16="http://schemas.microsoft.com/office/drawing/2014/main" id="{F86A05AB-2E3E-4DDC-BBF9-01C6778008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2034BA-FD49-4CB0-8015-1C9CA0EBD708}" type="slidenum">
              <a:rPr lang="en-GB" altLang="en-US"/>
              <a:pPr eaLnBrk="1" hangingPunct="1"/>
              <a:t>75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BA6129CE-8B4A-41E1-A857-53003A2D21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29FE4E4F-340F-4CC4-A8EF-850D50F032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2164" name="Slide Number Placeholder 3">
            <a:extLst>
              <a:ext uri="{FF2B5EF4-FFF2-40B4-BE49-F238E27FC236}">
                <a16:creationId xmlns:a16="http://schemas.microsoft.com/office/drawing/2014/main" id="{64A2FD63-5193-43C5-882F-EC854CF7BC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30E84C-9823-46F7-9641-F120B1442B39}" type="slidenum">
              <a:rPr lang="en-GB" altLang="en-US"/>
              <a:pPr eaLnBrk="1" hangingPunct="1"/>
              <a:t>8</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CD2413B4-D7FB-4D73-A51F-6441A086D4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E4AB1B42-B050-4EBF-90E9-6636DE54D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3188" name="Slide Number Placeholder 3">
            <a:extLst>
              <a:ext uri="{FF2B5EF4-FFF2-40B4-BE49-F238E27FC236}">
                <a16:creationId xmlns:a16="http://schemas.microsoft.com/office/drawing/2014/main" id="{65C9E83C-3885-4CDE-BD63-FA649283DA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B400A9-98FF-4188-88D1-AB574448C692}" type="slidenum">
              <a:rPr lang="en-GB" altLang="en-US"/>
              <a:pPr eaLnBrk="1" hangingPunct="1"/>
              <a:t>9</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70DD7650-9227-4EDA-A9D8-320BBB000C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FF216683-950C-4419-BC72-CA1FCB0D2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4212" name="Slide Number Placeholder 3">
            <a:extLst>
              <a:ext uri="{FF2B5EF4-FFF2-40B4-BE49-F238E27FC236}">
                <a16:creationId xmlns:a16="http://schemas.microsoft.com/office/drawing/2014/main" id="{0482C98B-3153-44CD-93DF-C9F803C4CA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0B6D77-1170-478A-A5D8-1486532A9987}" type="slidenum">
              <a:rPr lang="en-GB" altLang="en-US"/>
              <a:pPr eaLnBrk="1" hangingPunct="1"/>
              <a:t>10</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FC3F2D53-D781-4FE5-8400-FCE96B1AD2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833BB933-94F8-4AAF-A846-E6CCCF81C6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5236" name="Slide Number Placeholder 3">
            <a:extLst>
              <a:ext uri="{FF2B5EF4-FFF2-40B4-BE49-F238E27FC236}">
                <a16:creationId xmlns:a16="http://schemas.microsoft.com/office/drawing/2014/main" id="{478833F0-6AAE-487A-8CBF-87619849D5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510148-781E-4898-AA96-96C6C5424252}" type="slidenum">
              <a:rPr lang="en-GB" altLang="en-US"/>
              <a:pPr eaLnBrk="1" hangingPunct="1"/>
              <a:t>11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0C51A4-AEB2-42F4-A182-287BA49F7EE7}"/>
              </a:ext>
            </a:extLst>
          </p:cNvPr>
          <p:cNvSpPr>
            <a:spLocks noGrp="1"/>
          </p:cNvSpPr>
          <p:nvPr>
            <p:ph type="dt" sz="half" idx="10"/>
          </p:nvPr>
        </p:nvSpPr>
        <p:spPr/>
        <p:txBody>
          <a:bodyPr/>
          <a:lstStyle>
            <a:lvl1pPr>
              <a:defRPr/>
            </a:lvl1pPr>
          </a:lstStyle>
          <a:p>
            <a:pPr>
              <a:defRPr/>
            </a:pPr>
            <a:fld id="{F7E3D8B2-5632-4BD8-9392-49E41CAB841D}" type="datetimeFigureOut">
              <a:rPr lang="en-US"/>
              <a:pPr>
                <a:defRPr/>
              </a:pPr>
              <a:t>1/22/2021</a:t>
            </a:fld>
            <a:endParaRPr lang="en-GB"/>
          </a:p>
        </p:txBody>
      </p:sp>
      <p:sp>
        <p:nvSpPr>
          <p:cNvPr id="5" name="Footer Placeholder 4">
            <a:extLst>
              <a:ext uri="{FF2B5EF4-FFF2-40B4-BE49-F238E27FC236}">
                <a16:creationId xmlns:a16="http://schemas.microsoft.com/office/drawing/2014/main" id="{A4B49003-5844-4C9E-9DDD-5DC5DEFFA8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9CF4B96-951D-47AB-845F-56EED9A07E03}"/>
              </a:ext>
            </a:extLst>
          </p:cNvPr>
          <p:cNvSpPr>
            <a:spLocks noGrp="1"/>
          </p:cNvSpPr>
          <p:nvPr>
            <p:ph type="sldNum" sz="quarter" idx="12"/>
          </p:nvPr>
        </p:nvSpPr>
        <p:spPr/>
        <p:txBody>
          <a:bodyPr/>
          <a:lstStyle>
            <a:lvl1pPr>
              <a:defRPr/>
            </a:lvl1pPr>
          </a:lstStyle>
          <a:p>
            <a:fld id="{6B1391AD-E046-41AB-A068-FB1A74719915}" type="slidenum">
              <a:rPr lang="en-GB" altLang="en-US"/>
              <a:pPr/>
              <a:t>‹#›</a:t>
            </a:fld>
            <a:endParaRPr lang="en-GB" altLang="en-US"/>
          </a:p>
        </p:txBody>
      </p:sp>
    </p:spTree>
    <p:extLst>
      <p:ext uri="{BB962C8B-B14F-4D97-AF65-F5344CB8AC3E}">
        <p14:creationId xmlns:p14="http://schemas.microsoft.com/office/powerpoint/2010/main" val="95203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4CCF9D-EC85-4A2E-8CBA-83308B611B64}"/>
              </a:ext>
            </a:extLst>
          </p:cNvPr>
          <p:cNvSpPr>
            <a:spLocks noGrp="1"/>
          </p:cNvSpPr>
          <p:nvPr>
            <p:ph type="dt" sz="half" idx="10"/>
          </p:nvPr>
        </p:nvSpPr>
        <p:spPr/>
        <p:txBody>
          <a:bodyPr/>
          <a:lstStyle>
            <a:lvl1pPr>
              <a:defRPr/>
            </a:lvl1pPr>
          </a:lstStyle>
          <a:p>
            <a:pPr>
              <a:defRPr/>
            </a:pPr>
            <a:fld id="{3798BE30-1CCA-4002-A8B6-98FA47E84EA3}" type="datetimeFigureOut">
              <a:rPr lang="en-US"/>
              <a:pPr>
                <a:defRPr/>
              </a:pPr>
              <a:t>1/22/2021</a:t>
            </a:fld>
            <a:endParaRPr lang="en-GB"/>
          </a:p>
        </p:txBody>
      </p:sp>
      <p:sp>
        <p:nvSpPr>
          <p:cNvPr id="5" name="Footer Placeholder 4">
            <a:extLst>
              <a:ext uri="{FF2B5EF4-FFF2-40B4-BE49-F238E27FC236}">
                <a16:creationId xmlns:a16="http://schemas.microsoft.com/office/drawing/2014/main" id="{714855BF-50E6-4CE5-BDE1-34EFBBE5B8B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A21CCFA-F249-4A85-AC2C-D49C58EF072D}"/>
              </a:ext>
            </a:extLst>
          </p:cNvPr>
          <p:cNvSpPr>
            <a:spLocks noGrp="1"/>
          </p:cNvSpPr>
          <p:nvPr>
            <p:ph type="sldNum" sz="quarter" idx="12"/>
          </p:nvPr>
        </p:nvSpPr>
        <p:spPr/>
        <p:txBody>
          <a:bodyPr/>
          <a:lstStyle>
            <a:lvl1pPr>
              <a:defRPr/>
            </a:lvl1pPr>
          </a:lstStyle>
          <a:p>
            <a:fld id="{63050113-1817-495B-AD89-AA58E9AF5200}" type="slidenum">
              <a:rPr lang="en-GB" altLang="en-US"/>
              <a:pPr/>
              <a:t>‹#›</a:t>
            </a:fld>
            <a:endParaRPr lang="en-GB" altLang="en-US"/>
          </a:p>
        </p:txBody>
      </p:sp>
    </p:spTree>
    <p:extLst>
      <p:ext uri="{BB962C8B-B14F-4D97-AF65-F5344CB8AC3E}">
        <p14:creationId xmlns:p14="http://schemas.microsoft.com/office/powerpoint/2010/main" val="268365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DF6BAA-CE2C-463E-AAD2-165115A9566F}"/>
              </a:ext>
            </a:extLst>
          </p:cNvPr>
          <p:cNvSpPr>
            <a:spLocks noGrp="1"/>
          </p:cNvSpPr>
          <p:nvPr>
            <p:ph type="dt" sz="half" idx="10"/>
          </p:nvPr>
        </p:nvSpPr>
        <p:spPr/>
        <p:txBody>
          <a:bodyPr/>
          <a:lstStyle>
            <a:lvl1pPr>
              <a:defRPr/>
            </a:lvl1pPr>
          </a:lstStyle>
          <a:p>
            <a:pPr>
              <a:defRPr/>
            </a:pPr>
            <a:fld id="{C80CD5DE-2B01-45FF-B922-BF8D6BD88A74}" type="datetimeFigureOut">
              <a:rPr lang="en-US"/>
              <a:pPr>
                <a:defRPr/>
              </a:pPr>
              <a:t>1/22/2021</a:t>
            </a:fld>
            <a:endParaRPr lang="en-GB"/>
          </a:p>
        </p:txBody>
      </p:sp>
      <p:sp>
        <p:nvSpPr>
          <p:cNvPr id="5" name="Footer Placeholder 4">
            <a:extLst>
              <a:ext uri="{FF2B5EF4-FFF2-40B4-BE49-F238E27FC236}">
                <a16:creationId xmlns:a16="http://schemas.microsoft.com/office/drawing/2014/main" id="{83AF587A-73FB-4638-AEDB-75A8186761C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813B693-1781-4F1F-9460-F555984A0EE0}"/>
              </a:ext>
            </a:extLst>
          </p:cNvPr>
          <p:cNvSpPr>
            <a:spLocks noGrp="1"/>
          </p:cNvSpPr>
          <p:nvPr>
            <p:ph type="sldNum" sz="quarter" idx="12"/>
          </p:nvPr>
        </p:nvSpPr>
        <p:spPr/>
        <p:txBody>
          <a:bodyPr/>
          <a:lstStyle>
            <a:lvl1pPr>
              <a:defRPr/>
            </a:lvl1pPr>
          </a:lstStyle>
          <a:p>
            <a:fld id="{88BAA44A-3EDF-4009-9E11-C227E4976D30}" type="slidenum">
              <a:rPr lang="en-GB" altLang="en-US"/>
              <a:pPr/>
              <a:t>‹#›</a:t>
            </a:fld>
            <a:endParaRPr lang="en-GB" altLang="en-US"/>
          </a:p>
        </p:txBody>
      </p:sp>
    </p:spTree>
    <p:extLst>
      <p:ext uri="{BB962C8B-B14F-4D97-AF65-F5344CB8AC3E}">
        <p14:creationId xmlns:p14="http://schemas.microsoft.com/office/powerpoint/2010/main" val="207343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0F5AA-F7F5-4F63-B3DF-65C65763BB82}"/>
              </a:ext>
            </a:extLst>
          </p:cNvPr>
          <p:cNvSpPr>
            <a:spLocks noGrp="1"/>
          </p:cNvSpPr>
          <p:nvPr>
            <p:ph type="dt" sz="half" idx="10"/>
          </p:nvPr>
        </p:nvSpPr>
        <p:spPr/>
        <p:txBody>
          <a:bodyPr/>
          <a:lstStyle>
            <a:lvl1pPr>
              <a:defRPr/>
            </a:lvl1pPr>
          </a:lstStyle>
          <a:p>
            <a:pPr>
              <a:defRPr/>
            </a:pPr>
            <a:fld id="{A2B07C0E-814A-4F93-861E-BEC810482CD2}" type="datetimeFigureOut">
              <a:rPr lang="en-US"/>
              <a:pPr>
                <a:defRPr/>
              </a:pPr>
              <a:t>1/22/2021</a:t>
            </a:fld>
            <a:endParaRPr lang="en-GB"/>
          </a:p>
        </p:txBody>
      </p:sp>
      <p:sp>
        <p:nvSpPr>
          <p:cNvPr id="5" name="Footer Placeholder 4">
            <a:extLst>
              <a:ext uri="{FF2B5EF4-FFF2-40B4-BE49-F238E27FC236}">
                <a16:creationId xmlns:a16="http://schemas.microsoft.com/office/drawing/2014/main" id="{CACDA81A-3A66-4121-A4F1-B8E66E89AFA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D524620-3B18-4984-86CB-1804C016D005}"/>
              </a:ext>
            </a:extLst>
          </p:cNvPr>
          <p:cNvSpPr>
            <a:spLocks noGrp="1"/>
          </p:cNvSpPr>
          <p:nvPr>
            <p:ph type="sldNum" sz="quarter" idx="12"/>
          </p:nvPr>
        </p:nvSpPr>
        <p:spPr/>
        <p:txBody>
          <a:bodyPr/>
          <a:lstStyle>
            <a:lvl1pPr>
              <a:defRPr/>
            </a:lvl1pPr>
          </a:lstStyle>
          <a:p>
            <a:fld id="{330F4E20-2804-4D23-BFC1-B16FB87830D2}" type="slidenum">
              <a:rPr lang="en-GB" altLang="en-US"/>
              <a:pPr/>
              <a:t>‹#›</a:t>
            </a:fld>
            <a:endParaRPr lang="en-GB" altLang="en-US"/>
          </a:p>
        </p:txBody>
      </p:sp>
    </p:spTree>
    <p:extLst>
      <p:ext uri="{BB962C8B-B14F-4D97-AF65-F5344CB8AC3E}">
        <p14:creationId xmlns:p14="http://schemas.microsoft.com/office/powerpoint/2010/main" val="124136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5BE5BC-C3FC-4E03-B644-CD690B81CC3E}"/>
              </a:ext>
            </a:extLst>
          </p:cNvPr>
          <p:cNvSpPr>
            <a:spLocks noGrp="1"/>
          </p:cNvSpPr>
          <p:nvPr>
            <p:ph type="dt" sz="half" idx="10"/>
          </p:nvPr>
        </p:nvSpPr>
        <p:spPr/>
        <p:txBody>
          <a:bodyPr/>
          <a:lstStyle>
            <a:lvl1pPr>
              <a:defRPr/>
            </a:lvl1pPr>
          </a:lstStyle>
          <a:p>
            <a:pPr>
              <a:defRPr/>
            </a:pPr>
            <a:fld id="{CC74FE2F-845B-4033-B212-6E8C25A0D729}" type="datetimeFigureOut">
              <a:rPr lang="en-US"/>
              <a:pPr>
                <a:defRPr/>
              </a:pPr>
              <a:t>1/22/2021</a:t>
            </a:fld>
            <a:endParaRPr lang="en-GB"/>
          </a:p>
        </p:txBody>
      </p:sp>
      <p:sp>
        <p:nvSpPr>
          <p:cNvPr id="5" name="Footer Placeholder 4">
            <a:extLst>
              <a:ext uri="{FF2B5EF4-FFF2-40B4-BE49-F238E27FC236}">
                <a16:creationId xmlns:a16="http://schemas.microsoft.com/office/drawing/2014/main" id="{5C460793-A5A5-4D87-8F09-73396F44A7C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8157D5-60B5-4044-ACED-FAFF04F5D265}"/>
              </a:ext>
            </a:extLst>
          </p:cNvPr>
          <p:cNvSpPr>
            <a:spLocks noGrp="1"/>
          </p:cNvSpPr>
          <p:nvPr>
            <p:ph type="sldNum" sz="quarter" idx="12"/>
          </p:nvPr>
        </p:nvSpPr>
        <p:spPr/>
        <p:txBody>
          <a:bodyPr/>
          <a:lstStyle>
            <a:lvl1pPr>
              <a:defRPr/>
            </a:lvl1pPr>
          </a:lstStyle>
          <a:p>
            <a:fld id="{6F0EF29B-9A7B-4BA7-89C0-724A2C092D45}" type="slidenum">
              <a:rPr lang="en-GB" altLang="en-US"/>
              <a:pPr/>
              <a:t>‹#›</a:t>
            </a:fld>
            <a:endParaRPr lang="en-GB" altLang="en-US"/>
          </a:p>
        </p:txBody>
      </p:sp>
    </p:spTree>
    <p:extLst>
      <p:ext uri="{BB962C8B-B14F-4D97-AF65-F5344CB8AC3E}">
        <p14:creationId xmlns:p14="http://schemas.microsoft.com/office/powerpoint/2010/main" val="226805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49EE024-ED6A-4F52-9132-5FE1147251CE}"/>
              </a:ext>
            </a:extLst>
          </p:cNvPr>
          <p:cNvSpPr>
            <a:spLocks noGrp="1"/>
          </p:cNvSpPr>
          <p:nvPr>
            <p:ph type="dt" sz="half" idx="10"/>
          </p:nvPr>
        </p:nvSpPr>
        <p:spPr/>
        <p:txBody>
          <a:bodyPr/>
          <a:lstStyle>
            <a:lvl1pPr>
              <a:defRPr/>
            </a:lvl1pPr>
          </a:lstStyle>
          <a:p>
            <a:pPr>
              <a:defRPr/>
            </a:pPr>
            <a:fld id="{40B0D291-7BCF-468A-8BED-EF56962D08A6}" type="datetimeFigureOut">
              <a:rPr lang="en-US"/>
              <a:pPr>
                <a:defRPr/>
              </a:pPr>
              <a:t>1/22/2021</a:t>
            </a:fld>
            <a:endParaRPr lang="en-GB"/>
          </a:p>
        </p:txBody>
      </p:sp>
      <p:sp>
        <p:nvSpPr>
          <p:cNvPr id="6" name="Footer Placeholder 4">
            <a:extLst>
              <a:ext uri="{FF2B5EF4-FFF2-40B4-BE49-F238E27FC236}">
                <a16:creationId xmlns:a16="http://schemas.microsoft.com/office/drawing/2014/main" id="{D122BEF0-62DD-47B8-A0A8-8D02CB6D423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E1CFBD5-FB17-4E1D-9394-189A7257F45E}"/>
              </a:ext>
            </a:extLst>
          </p:cNvPr>
          <p:cNvSpPr>
            <a:spLocks noGrp="1"/>
          </p:cNvSpPr>
          <p:nvPr>
            <p:ph type="sldNum" sz="quarter" idx="12"/>
          </p:nvPr>
        </p:nvSpPr>
        <p:spPr/>
        <p:txBody>
          <a:bodyPr/>
          <a:lstStyle>
            <a:lvl1pPr>
              <a:defRPr/>
            </a:lvl1pPr>
          </a:lstStyle>
          <a:p>
            <a:fld id="{EA8DDDEE-1F3D-4917-826B-92ADF5F8A47D}" type="slidenum">
              <a:rPr lang="en-GB" altLang="en-US"/>
              <a:pPr/>
              <a:t>‹#›</a:t>
            </a:fld>
            <a:endParaRPr lang="en-GB" altLang="en-US"/>
          </a:p>
        </p:txBody>
      </p:sp>
    </p:spTree>
    <p:extLst>
      <p:ext uri="{BB962C8B-B14F-4D97-AF65-F5344CB8AC3E}">
        <p14:creationId xmlns:p14="http://schemas.microsoft.com/office/powerpoint/2010/main" val="138745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E1C1A65-00B9-433D-A559-357093105586}"/>
              </a:ext>
            </a:extLst>
          </p:cNvPr>
          <p:cNvSpPr>
            <a:spLocks noGrp="1"/>
          </p:cNvSpPr>
          <p:nvPr>
            <p:ph type="dt" sz="half" idx="10"/>
          </p:nvPr>
        </p:nvSpPr>
        <p:spPr/>
        <p:txBody>
          <a:bodyPr/>
          <a:lstStyle>
            <a:lvl1pPr>
              <a:defRPr/>
            </a:lvl1pPr>
          </a:lstStyle>
          <a:p>
            <a:pPr>
              <a:defRPr/>
            </a:pPr>
            <a:fld id="{1DA258C6-F3B9-42A5-ACAD-7C45A0541E1C}" type="datetimeFigureOut">
              <a:rPr lang="en-US"/>
              <a:pPr>
                <a:defRPr/>
              </a:pPr>
              <a:t>1/22/2021</a:t>
            </a:fld>
            <a:endParaRPr lang="en-GB"/>
          </a:p>
        </p:txBody>
      </p:sp>
      <p:sp>
        <p:nvSpPr>
          <p:cNvPr id="8" name="Footer Placeholder 4">
            <a:extLst>
              <a:ext uri="{FF2B5EF4-FFF2-40B4-BE49-F238E27FC236}">
                <a16:creationId xmlns:a16="http://schemas.microsoft.com/office/drawing/2014/main" id="{3800CDD2-4B29-40B4-A1C2-912F6A53B98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8DA33EDB-E3D2-431D-A7FE-B0D7710DD669}"/>
              </a:ext>
            </a:extLst>
          </p:cNvPr>
          <p:cNvSpPr>
            <a:spLocks noGrp="1"/>
          </p:cNvSpPr>
          <p:nvPr>
            <p:ph type="sldNum" sz="quarter" idx="12"/>
          </p:nvPr>
        </p:nvSpPr>
        <p:spPr/>
        <p:txBody>
          <a:bodyPr/>
          <a:lstStyle>
            <a:lvl1pPr>
              <a:defRPr/>
            </a:lvl1pPr>
          </a:lstStyle>
          <a:p>
            <a:fld id="{A9AE8B2C-4DE9-4E48-967D-E13665600C7E}" type="slidenum">
              <a:rPr lang="en-GB" altLang="en-US"/>
              <a:pPr/>
              <a:t>‹#›</a:t>
            </a:fld>
            <a:endParaRPr lang="en-GB" altLang="en-US"/>
          </a:p>
        </p:txBody>
      </p:sp>
    </p:spTree>
    <p:extLst>
      <p:ext uri="{BB962C8B-B14F-4D97-AF65-F5344CB8AC3E}">
        <p14:creationId xmlns:p14="http://schemas.microsoft.com/office/powerpoint/2010/main" val="64416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205B85D7-4B28-4E0B-A1D3-558960902D69}"/>
              </a:ext>
            </a:extLst>
          </p:cNvPr>
          <p:cNvSpPr>
            <a:spLocks noGrp="1"/>
          </p:cNvSpPr>
          <p:nvPr>
            <p:ph type="dt" sz="half" idx="10"/>
          </p:nvPr>
        </p:nvSpPr>
        <p:spPr/>
        <p:txBody>
          <a:bodyPr/>
          <a:lstStyle>
            <a:lvl1pPr>
              <a:defRPr/>
            </a:lvl1pPr>
          </a:lstStyle>
          <a:p>
            <a:pPr>
              <a:defRPr/>
            </a:pPr>
            <a:fld id="{697FB377-69BE-48EB-9C3A-807D4EDAEB2E}" type="datetimeFigureOut">
              <a:rPr lang="en-US"/>
              <a:pPr>
                <a:defRPr/>
              </a:pPr>
              <a:t>1/22/2021</a:t>
            </a:fld>
            <a:endParaRPr lang="en-GB"/>
          </a:p>
        </p:txBody>
      </p:sp>
      <p:sp>
        <p:nvSpPr>
          <p:cNvPr id="4" name="Footer Placeholder 4">
            <a:extLst>
              <a:ext uri="{FF2B5EF4-FFF2-40B4-BE49-F238E27FC236}">
                <a16:creationId xmlns:a16="http://schemas.microsoft.com/office/drawing/2014/main" id="{931567C8-0A99-4348-AA18-9FA549FD7228}"/>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711BAE04-F96C-4264-88B0-D9FBB7C4FE08}"/>
              </a:ext>
            </a:extLst>
          </p:cNvPr>
          <p:cNvSpPr>
            <a:spLocks noGrp="1"/>
          </p:cNvSpPr>
          <p:nvPr>
            <p:ph type="sldNum" sz="quarter" idx="12"/>
          </p:nvPr>
        </p:nvSpPr>
        <p:spPr/>
        <p:txBody>
          <a:bodyPr/>
          <a:lstStyle>
            <a:lvl1pPr>
              <a:defRPr/>
            </a:lvl1pPr>
          </a:lstStyle>
          <a:p>
            <a:fld id="{61ED1D5B-551B-4E70-8BBA-08191ABF3EC1}" type="slidenum">
              <a:rPr lang="en-GB" altLang="en-US"/>
              <a:pPr/>
              <a:t>‹#›</a:t>
            </a:fld>
            <a:endParaRPr lang="en-GB" altLang="en-US"/>
          </a:p>
        </p:txBody>
      </p:sp>
    </p:spTree>
    <p:extLst>
      <p:ext uri="{BB962C8B-B14F-4D97-AF65-F5344CB8AC3E}">
        <p14:creationId xmlns:p14="http://schemas.microsoft.com/office/powerpoint/2010/main" val="127929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EA2EEA-88CC-459A-92FD-06978E40E25B}"/>
              </a:ext>
            </a:extLst>
          </p:cNvPr>
          <p:cNvSpPr>
            <a:spLocks noGrp="1"/>
          </p:cNvSpPr>
          <p:nvPr>
            <p:ph type="dt" sz="half" idx="10"/>
          </p:nvPr>
        </p:nvSpPr>
        <p:spPr/>
        <p:txBody>
          <a:bodyPr/>
          <a:lstStyle>
            <a:lvl1pPr>
              <a:defRPr/>
            </a:lvl1pPr>
          </a:lstStyle>
          <a:p>
            <a:pPr>
              <a:defRPr/>
            </a:pPr>
            <a:fld id="{8F9DF4DF-BB7A-40AE-9154-455CAD1BF963}" type="datetimeFigureOut">
              <a:rPr lang="en-US"/>
              <a:pPr>
                <a:defRPr/>
              </a:pPr>
              <a:t>1/22/2021</a:t>
            </a:fld>
            <a:endParaRPr lang="en-GB"/>
          </a:p>
        </p:txBody>
      </p:sp>
      <p:sp>
        <p:nvSpPr>
          <p:cNvPr id="3" name="Footer Placeholder 4">
            <a:extLst>
              <a:ext uri="{FF2B5EF4-FFF2-40B4-BE49-F238E27FC236}">
                <a16:creationId xmlns:a16="http://schemas.microsoft.com/office/drawing/2014/main" id="{4BECB954-9A8F-493E-9262-50A74382B9A7}"/>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24B85AB8-E06D-472E-ACC1-856AA538F277}"/>
              </a:ext>
            </a:extLst>
          </p:cNvPr>
          <p:cNvSpPr>
            <a:spLocks noGrp="1"/>
          </p:cNvSpPr>
          <p:nvPr>
            <p:ph type="sldNum" sz="quarter" idx="12"/>
          </p:nvPr>
        </p:nvSpPr>
        <p:spPr/>
        <p:txBody>
          <a:bodyPr/>
          <a:lstStyle>
            <a:lvl1pPr>
              <a:defRPr/>
            </a:lvl1pPr>
          </a:lstStyle>
          <a:p>
            <a:fld id="{6B219D2D-46BB-4848-A332-D40F2B79FA0E}" type="slidenum">
              <a:rPr lang="en-GB" altLang="en-US"/>
              <a:pPr/>
              <a:t>‹#›</a:t>
            </a:fld>
            <a:endParaRPr lang="en-GB" altLang="en-US"/>
          </a:p>
        </p:txBody>
      </p:sp>
    </p:spTree>
    <p:extLst>
      <p:ext uri="{BB962C8B-B14F-4D97-AF65-F5344CB8AC3E}">
        <p14:creationId xmlns:p14="http://schemas.microsoft.com/office/powerpoint/2010/main" val="194796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4E92B4F-8E46-42B2-9A54-59C9BD8E5D21}"/>
              </a:ext>
            </a:extLst>
          </p:cNvPr>
          <p:cNvSpPr>
            <a:spLocks noGrp="1"/>
          </p:cNvSpPr>
          <p:nvPr>
            <p:ph type="dt" sz="half" idx="10"/>
          </p:nvPr>
        </p:nvSpPr>
        <p:spPr/>
        <p:txBody>
          <a:bodyPr/>
          <a:lstStyle>
            <a:lvl1pPr>
              <a:defRPr/>
            </a:lvl1pPr>
          </a:lstStyle>
          <a:p>
            <a:pPr>
              <a:defRPr/>
            </a:pPr>
            <a:fld id="{4F6DF192-8810-4CE6-A687-E3398AFC0598}" type="datetimeFigureOut">
              <a:rPr lang="en-US"/>
              <a:pPr>
                <a:defRPr/>
              </a:pPr>
              <a:t>1/22/2021</a:t>
            </a:fld>
            <a:endParaRPr lang="en-GB"/>
          </a:p>
        </p:txBody>
      </p:sp>
      <p:sp>
        <p:nvSpPr>
          <p:cNvPr id="6" name="Footer Placeholder 4">
            <a:extLst>
              <a:ext uri="{FF2B5EF4-FFF2-40B4-BE49-F238E27FC236}">
                <a16:creationId xmlns:a16="http://schemas.microsoft.com/office/drawing/2014/main" id="{596ECFAD-D496-44E0-8DCD-7F1DF77FFA4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9A4F46A-62F3-4A35-BA9F-304656F943CB}"/>
              </a:ext>
            </a:extLst>
          </p:cNvPr>
          <p:cNvSpPr>
            <a:spLocks noGrp="1"/>
          </p:cNvSpPr>
          <p:nvPr>
            <p:ph type="sldNum" sz="quarter" idx="12"/>
          </p:nvPr>
        </p:nvSpPr>
        <p:spPr/>
        <p:txBody>
          <a:bodyPr/>
          <a:lstStyle>
            <a:lvl1pPr>
              <a:defRPr/>
            </a:lvl1pPr>
          </a:lstStyle>
          <a:p>
            <a:fld id="{3692EFE5-CEB7-40EC-9C22-B3223F6138E5}" type="slidenum">
              <a:rPr lang="en-GB" altLang="en-US"/>
              <a:pPr/>
              <a:t>‹#›</a:t>
            </a:fld>
            <a:endParaRPr lang="en-GB" altLang="en-US"/>
          </a:p>
        </p:txBody>
      </p:sp>
    </p:spTree>
    <p:extLst>
      <p:ext uri="{BB962C8B-B14F-4D97-AF65-F5344CB8AC3E}">
        <p14:creationId xmlns:p14="http://schemas.microsoft.com/office/powerpoint/2010/main" val="85976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0302A49-EA93-40B9-9574-5C22A6E75E09}"/>
              </a:ext>
            </a:extLst>
          </p:cNvPr>
          <p:cNvSpPr>
            <a:spLocks noGrp="1"/>
          </p:cNvSpPr>
          <p:nvPr>
            <p:ph type="dt" sz="half" idx="10"/>
          </p:nvPr>
        </p:nvSpPr>
        <p:spPr/>
        <p:txBody>
          <a:bodyPr/>
          <a:lstStyle>
            <a:lvl1pPr>
              <a:defRPr/>
            </a:lvl1pPr>
          </a:lstStyle>
          <a:p>
            <a:pPr>
              <a:defRPr/>
            </a:pPr>
            <a:fld id="{C7CF59C2-2D16-4B49-9D90-3372BD3B4864}" type="datetimeFigureOut">
              <a:rPr lang="en-US"/>
              <a:pPr>
                <a:defRPr/>
              </a:pPr>
              <a:t>1/22/2021</a:t>
            </a:fld>
            <a:endParaRPr lang="en-GB"/>
          </a:p>
        </p:txBody>
      </p:sp>
      <p:sp>
        <p:nvSpPr>
          <p:cNvPr id="6" name="Footer Placeholder 4">
            <a:extLst>
              <a:ext uri="{FF2B5EF4-FFF2-40B4-BE49-F238E27FC236}">
                <a16:creationId xmlns:a16="http://schemas.microsoft.com/office/drawing/2014/main" id="{DD7A61AA-AB5C-42A1-B11D-78379E92C8D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190B40D-9DBF-4F72-BC43-2A69DB357067}"/>
              </a:ext>
            </a:extLst>
          </p:cNvPr>
          <p:cNvSpPr>
            <a:spLocks noGrp="1"/>
          </p:cNvSpPr>
          <p:nvPr>
            <p:ph type="sldNum" sz="quarter" idx="12"/>
          </p:nvPr>
        </p:nvSpPr>
        <p:spPr/>
        <p:txBody>
          <a:bodyPr/>
          <a:lstStyle>
            <a:lvl1pPr>
              <a:defRPr/>
            </a:lvl1pPr>
          </a:lstStyle>
          <a:p>
            <a:fld id="{39BD049C-A44E-4020-B5F0-5E33C3C8EF4E}" type="slidenum">
              <a:rPr lang="en-GB" altLang="en-US"/>
              <a:pPr/>
              <a:t>‹#›</a:t>
            </a:fld>
            <a:endParaRPr lang="en-GB" altLang="en-US"/>
          </a:p>
        </p:txBody>
      </p:sp>
    </p:spTree>
    <p:extLst>
      <p:ext uri="{BB962C8B-B14F-4D97-AF65-F5344CB8AC3E}">
        <p14:creationId xmlns:p14="http://schemas.microsoft.com/office/powerpoint/2010/main" val="79889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375957E-5ACB-44DB-BA03-D355C8B4AE9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8845918-D826-42F5-9C99-4BC517655DB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86029013-563F-4052-9EC9-E03ACFB614F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DCBBF6-3ED2-41B5-8A83-C3EDA0C30576}" type="datetimeFigureOut">
              <a:rPr lang="en-US"/>
              <a:pPr>
                <a:defRPr/>
              </a:pPr>
              <a:t>1/22/2021</a:t>
            </a:fld>
            <a:endParaRPr lang="en-GB"/>
          </a:p>
        </p:txBody>
      </p:sp>
      <p:sp>
        <p:nvSpPr>
          <p:cNvPr id="5" name="Footer Placeholder 4">
            <a:extLst>
              <a:ext uri="{FF2B5EF4-FFF2-40B4-BE49-F238E27FC236}">
                <a16:creationId xmlns:a16="http://schemas.microsoft.com/office/drawing/2014/main" id="{6CDBC8CF-0CFC-4073-9B2B-65EE7F13BFD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33BCE6C8-775A-43EE-B586-C9F50B8AC77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C821AC4-0DF7-4C52-B1CB-345C9035164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4.jpeg"/><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http://attachment.edu.ar/bowlby.jpg"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21.jpeg"/></Relationships>
</file>

<file path=ppt/slides/_rels/slide61.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4.jpeg"/><Relationship Id="rId4" Type="http://schemas.openxmlformats.org/officeDocument/2006/relationships/image" Target="../media/image20.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E4D4FA3E-CDF8-4EDC-B7AD-1EF43D632A1B}"/>
              </a:ext>
            </a:extLst>
          </p:cNvPr>
          <p:cNvSpPr>
            <a:spLocks noGrp="1"/>
          </p:cNvSpPr>
          <p:nvPr>
            <p:ph type="ctrTitle"/>
          </p:nvPr>
        </p:nvSpPr>
        <p:spPr/>
        <p:txBody>
          <a:bodyPr/>
          <a:lstStyle/>
          <a:p>
            <a:pPr eaLnBrk="1" hangingPunct="1"/>
            <a:r>
              <a:rPr lang="en-GB" altLang="en-US" sz="8800">
                <a:solidFill>
                  <a:srgbClr val="7030A0"/>
                </a:solidFill>
                <a:latin typeface="Comic Sans MS" panose="030F0702030302020204" pitchFamily="66" charset="0"/>
              </a:rPr>
              <a:t>Attachment</a:t>
            </a:r>
          </a:p>
        </p:txBody>
      </p:sp>
      <p:pic>
        <p:nvPicPr>
          <p:cNvPr id="2051" name="Picture 2" descr="C:\Users\Catherine\Pictures\Microsoft Clip Organizer\j0430043.wmf">
            <a:extLst>
              <a:ext uri="{FF2B5EF4-FFF2-40B4-BE49-F238E27FC236}">
                <a16:creationId xmlns:a16="http://schemas.microsoft.com/office/drawing/2014/main" id="{F3EE648C-69AB-4E32-B076-69E6CBC79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4214813"/>
            <a:ext cx="19907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C:\Users\Catherine\Pictures\Microsoft Clip Organizer\j0430045.wmf">
            <a:extLst>
              <a:ext uri="{FF2B5EF4-FFF2-40B4-BE49-F238E27FC236}">
                <a16:creationId xmlns:a16="http://schemas.microsoft.com/office/drawing/2014/main" id="{1CE71C2D-CCF4-449C-B2FA-7DF988D4E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85750"/>
            <a:ext cx="16287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C:\Users\Catherine\Pictures\Microsoft Clip Organizer\j0407860.wmf">
            <a:extLst>
              <a:ext uri="{FF2B5EF4-FFF2-40B4-BE49-F238E27FC236}">
                <a16:creationId xmlns:a16="http://schemas.microsoft.com/office/drawing/2014/main" id="{D51D3009-A650-4593-B5C4-1BED6E822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4357688"/>
            <a:ext cx="23844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descr="C:\Users\Catherine\Pictures\Microsoft Clip Organizer\j0432303.wmf">
            <a:extLst>
              <a:ext uri="{FF2B5EF4-FFF2-40B4-BE49-F238E27FC236}">
                <a16:creationId xmlns:a16="http://schemas.microsoft.com/office/drawing/2014/main" id="{2ED3D676-E3E2-4FC0-A869-AADEF87471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688" y="428625"/>
            <a:ext cx="1846262"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72E8824-4696-41A2-AF26-B1A3CAED95FB}"/>
              </a:ext>
            </a:extLst>
          </p:cNvPr>
          <p:cNvSpPr>
            <a:spLocks noGrp="1"/>
          </p:cNvSpPr>
          <p:nvPr>
            <p:ph type="title"/>
          </p:nvPr>
        </p:nvSpPr>
        <p:spPr/>
        <p:txBody>
          <a:bodyPr/>
          <a:lstStyle/>
          <a:p>
            <a:pPr eaLnBrk="1" hangingPunct="1"/>
            <a:r>
              <a:rPr lang="en-GB" altLang="en-US" b="1">
                <a:solidFill>
                  <a:srgbClr val="7030A0"/>
                </a:solidFill>
                <a:latin typeface="Comic Sans MS" panose="030F0702030302020204" pitchFamily="66" charset="0"/>
              </a:rPr>
              <a:t>Key Assumptions of Learning Theory</a:t>
            </a:r>
          </a:p>
        </p:txBody>
      </p:sp>
      <p:sp>
        <p:nvSpPr>
          <p:cNvPr id="3" name="Content Placeholder 2">
            <a:extLst>
              <a:ext uri="{FF2B5EF4-FFF2-40B4-BE49-F238E27FC236}">
                <a16:creationId xmlns:a16="http://schemas.microsoft.com/office/drawing/2014/main" id="{4DCD0AB0-C4B4-4EFE-A061-6E82A00E6580}"/>
              </a:ext>
            </a:extLst>
          </p:cNvPr>
          <p:cNvSpPr>
            <a:spLocks noGrp="1"/>
          </p:cNvSpPr>
          <p:nvPr>
            <p:ph idx="1"/>
          </p:nvPr>
        </p:nvSpPr>
        <p:spPr/>
        <p:txBody>
          <a:bodyPr rtlCol="0">
            <a:normAutofit/>
          </a:bodyPr>
          <a:lstStyle/>
          <a:p>
            <a:pPr marL="0" indent="0" eaLnBrk="1" fontAlgn="auto" hangingPunct="1">
              <a:spcAft>
                <a:spcPts val="0"/>
              </a:spcAft>
              <a:buFont typeface="Arial" charset="0"/>
              <a:buNone/>
              <a:defRPr/>
            </a:pPr>
            <a:endParaRPr lang="en-GB" dirty="0">
              <a:latin typeface="Comic Sans MS" pitchFamily="66" charset="0"/>
            </a:endParaRPr>
          </a:p>
          <a:p>
            <a:pPr eaLnBrk="1" fontAlgn="auto" hangingPunct="1">
              <a:spcAft>
                <a:spcPts val="0"/>
              </a:spcAft>
              <a:defRPr/>
            </a:pPr>
            <a:r>
              <a:rPr lang="en-GB" dirty="0">
                <a:latin typeface="Comic Sans MS" pitchFamily="66" charset="0"/>
              </a:rPr>
              <a:t>An infant learns to </a:t>
            </a:r>
            <a:r>
              <a:rPr lang="en-GB" b="1" u="sng" dirty="0">
                <a:solidFill>
                  <a:srgbClr val="F82886"/>
                </a:solidFill>
                <a:latin typeface="Comic Sans MS" pitchFamily="66" charset="0"/>
              </a:rPr>
              <a:t>associate</a:t>
            </a:r>
            <a:r>
              <a:rPr lang="en-GB" dirty="0">
                <a:solidFill>
                  <a:srgbClr val="F82886"/>
                </a:solidFill>
                <a:latin typeface="Comic Sans MS" pitchFamily="66" charset="0"/>
              </a:rPr>
              <a:t> </a:t>
            </a:r>
            <a:r>
              <a:rPr lang="en-GB" dirty="0">
                <a:latin typeface="Comic Sans MS" pitchFamily="66" charset="0"/>
              </a:rPr>
              <a:t>their caregiver with their needs being met (e.g. provider of food) and so an attachment is formed, (</a:t>
            </a:r>
            <a:r>
              <a:rPr lang="en-GB" b="1" u="sng" dirty="0">
                <a:latin typeface="Comic Sans MS" pitchFamily="66" charset="0"/>
              </a:rPr>
              <a:t>associate</a:t>
            </a:r>
            <a:r>
              <a:rPr lang="en-GB" dirty="0">
                <a:latin typeface="Comic Sans MS" pitchFamily="66" charset="0"/>
              </a:rPr>
              <a:t> – building a link between two stimuli)</a:t>
            </a:r>
          </a:p>
          <a:p>
            <a:pPr eaLnBrk="1" fontAlgn="auto" hangingPunct="1">
              <a:spcAft>
                <a:spcPts val="0"/>
              </a:spcAft>
              <a:defRPr/>
            </a:pPr>
            <a:endParaRPr lang="en-GB" dirty="0">
              <a:solidFill>
                <a:srgbClr val="F82886"/>
              </a:solidFill>
              <a:latin typeface="Comic Sans MS" pitchFamily="66" charset="0"/>
            </a:endParaRPr>
          </a:p>
        </p:txBody>
      </p:sp>
      <p:pic>
        <p:nvPicPr>
          <p:cNvPr id="11268" name="Picture 13" descr="1-DAY ACUVUE® DEFINE®">
            <a:extLst>
              <a:ext uri="{FF2B5EF4-FFF2-40B4-BE49-F238E27FC236}">
                <a16:creationId xmlns:a16="http://schemas.microsoft.com/office/drawing/2014/main" id="{42A92232-6A40-4A6C-A68D-7525EFA91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476" r="37932"/>
          <a:stretch>
            <a:fillRect/>
          </a:stretch>
        </p:blipFill>
        <p:spPr bwMode="auto">
          <a:xfrm rot="-1679351">
            <a:off x="908050" y="1152525"/>
            <a:ext cx="1525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3" descr="1-DAY ACUVUE® DEFINE®">
            <a:extLst>
              <a:ext uri="{FF2B5EF4-FFF2-40B4-BE49-F238E27FC236}">
                <a16:creationId xmlns:a16="http://schemas.microsoft.com/office/drawing/2014/main" id="{2AA36549-0992-4EAA-8E18-F6CF082B9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476" r="37932"/>
          <a:stretch>
            <a:fillRect/>
          </a:stretch>
        </p:blipFill>
        <p:spPr bwMode="auto">
          <a:xfrm rot="764649">
            <a:off x="6648450" y="1152525"/>
            <a:ext cx="1525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71E4E63-5A41-498D-B340-F7E4FD3A750A}"/>
              </a:ext>
            </a:extLst>
          </p:cNvPr>
          <p:cNvSpPr>
            <a:spLocks noGrp="1"/>
          </p:cNvSpPr>
          <p:nvPr>
            <p:ph type="title"/>
          </p:nvPr>
        </p:nvSpPr>
        <p:spPr>
          <a:xfrm>
            <a:off x="179388" y="274638"/>
            <a:ext cx="8785225" cy="1143000"/>
          </a:xfrm>
        </p:spPr>
        <p:txBody>
          <a:bodyPr/>
          <a:lstStyle/>
          <a:p>
            <a:pPr eaLnBrk="1" hangingPunct="1"/>
            <a:r>
              <a:rPr lang="en-GB" altLang="en-US" b="1">
                <a:solidFill>
                  <a:srgbClr val="7030A0"/>
                </a:solidFill>
                <a:latin typeface="Comic Sans MS" panose="030F0702030302020204" pitchFamily="66" charset="0"/>
              </a:rPr>
              <a:t>Classical Conditioning Demonstration</a:t>
            </a:r>
          </a:p>
        </p:txBody>
      </p:sp>
      <p:sp>
        <p:nvSpPr>
          <p:cNvPr id="3" name="Content Placeholder 2">
            <a:extLst>
              <a:ext uri="{FF2B5EF4-FFF2-40B4-BE49-F238E27FC236}">
                <a16:creationId xmlns:a16="http://schemas.microsoft.com/office/drawing/2014/main" id="{39426EE9-A4EB-47CB-81D6-822A885E69C2}"/>
              </a:ext>
            </a:extLst>
          </p:cNvPr>
          <p:cNvSpPr>
            <a:spLocks noGrp="1"/>
          </p:cNvSpPr>
          <p:nvPr>
            <p:ph idx="1"/>
          </p:nvPr>
        </p:nvSpPr>
        <p:spPr>
          <a:xfrm>
            <a:off x="468313" y="1341438"/>
            <a:ext cx="8229600" cy="5111750"/>
          </a:xfrm>
        </p:spPr>
        <p:txBody>
          <a:bodyPr>
            <a:normAutofit/>
          </a:bodyPr>
          <a:lstStyle/>
          <a:p>
            <a:pPr eaLnBrk="1" hangingPunct="1">
              <a:lnSpc>
                <a:spcPct val="90000"/>
              </a:lnSpc>
              <a:buFont typeface="Arial" charset="0"/>
              <a:buChar char="•"/>
              <a:defRPr/>
            </a:pPr>
            <a:endParaRPr lang="en-GB" dirty="0">
              <a:solidFill>
                <a:srgbClr val="F82886"/>
              </a:solidFill>
              <a:latin typeface="Comic Sans MS" pitchFamily="66" charset="0"/>
            </a:endParaRPr>
          </a:p>
          <a:p>
            <a:pPr eaLnBrk="1" hangingPunct="1">
              <a:lnSpc>
                <a:spcPct val="90000"/>
              </a:lnSpc>
              <a:buFont typeface="Arial" charset="0"/>
              <a:buChar char="•"/>
              <a:defRPr/>
            </a:pPr>
            <a:r>
              <a:rPr lang="en-GB" dirty="0">
                <a:latin typeface="Comic Sans MS" pitchFamily="66" charset="0"/>
              </a:rPr>
              <a:t>Volunteers please?</a:t>
            </a:r>
          </a:p>
          <a:p>
            <a:pPr marL="0" indent="0" eaLnBrk="1" hangingPunct="1">
              <a:lnSpc>
                <a:spcPct val="90000"/>
              </a:lnSpc>
              <a:buFont typeface="Arial" charset="0"/>
              <a:buNone/>
              <a:defRPr/>
            </a:pPr>
            <a:endParaRPr lang="en-GB" dirty="0">
              <a:latin typeface="Comic Sans MS" pitchFamily="66" charset="0"/>
            </a:endParaRPr>
          </a:p>
          <a:p>
            <a:pPr eaLnBrk="1" hangingPunct="1">
              <a:lnSpc>
                <a:spcPct val="90000"/>
              </a:lnSpc>
              <a:buFont typeface="Arial" charset="0"/>
              <a:buChar char="•"/>
              <a:defRPr/>
            </a:pPr>
            <a:r>
              <a:rPr lang="en-GB" dirty="0">
                <a:latin typeface="Comic Sans MS" pitchFamily="66" charset="0"/>
              </a:rPr>
              <a:t>Volunteer one will go through the process of classical conditioning.</a:t>
            </a:r>
          </a:p>
          <a:p>
            <a:pPr marL="0" indent="0" eaLnBrk="1" hangingPunct="1">
              <a:lnSpc>
                <a:spcPct val="90000"/>
              </a:lnSpc>
              <a:buFont typeface="Arial" charset="0"/>
              <a:buNone/>
              <a:defRPr/>
            </a:pPr>
            <a:endParaRPr lang="en-GB" dirty="0">
              <a:latin typeface="Comic Sans MS" pitchFamily="66" charset="0"/>
            </a:endParaRPr>
          </a:p>
          <a:p>
            <a:pPr eaLnBrk="1" hangingPunct="1">
              <a:lnSpc>
                <a:spcPct val="90000"/>
              </a:lnSpc>
              <a:buFont typeface="Arial" charset="0"/>
              <a:buChar char="•"/>
              <a:defRPr/>
            </a:pPr>
            <a:r>
              <a:rPr lang="en-GB" dirty="0">
                <a:latin typeface="Comic Sans MS" pitchFamily="66" charset="0"/>
              </a:rPr>
              <a:t>Volunteer two will assist the process of classical conditioning.</a:t>
            </a:r>
          </a:p>
        </p:txBody>
      </p:sp>
      <p:pic>
        <p:nvPicPr>
          <p:cNvPr id="12292" name="Picture 2" descr="C:\Users\Catherine\AppData\Local\Microsoft\Windows\Temporary Internet Files\Content.IE5\LGFRUBZ3\large-balloons-166.6-3752[1].gif">
            <a:extLst>
              <a:ext uri="{FF2B5EF4-FFF2-40B4-BE49-F238E27FC236}">
                <a16:creationId xmlns:a16="http://schemas.microsoft.com/office/drawing/2014/main" id="{8A997984-FB85-42D1-95B7-441E1A604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052513"/>
            <a:ext cx="231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C:\Users\Catherine\AppData\Local\Microsoft\Windows\Temporary Internet Files\Content.IE5\T7V9HIFX\clipart0108[1].jpg">
            <a:extLst>
              <a:ext uri="{FF2B5EF4-FFF2-40B4-BE49-F238E27FC236}">
                <a16:creationId xmlns:a16="http://schemas.microsoft.com/office/drawing/2014/main" id="{A204688C-44E6-47D9-B1A8-D1ED19752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5084763"/>
            <a:ext cx="30273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6A010CC-3738-4241-9522-5E47BF360BEB}"/>
              </a:ext>
            </a:extLst>
          </p:cNvPr>
          <p:cNvSpPr>
            <a:spLocks noGrp="1"/>
          </p:cNvSpPr>
          <p:nvPr>
            <p:ph type="title"/>
          </p:nvPr>
        </p:nvSpPr>
        <p:spPr>
          <a:xfrm>
            <a:off x="179388" y="274638"/>
            <a:ext cx="8785225" cy="1143000"/>
          </a:xfrm>
        </p:spPr>
        <p:txBody>
          <a:bodyPr/>
          <a:lstStyle/>
          <a:p>
            <a:pPr eaLnBrk="1" hangingPunct="1"/>
            <a:r>
              <a:rPr lang="en-GB" altLang="en-US" b="1">
                <a:solidFill>
                  <a:srgbClr val="7030A0"/>
                </a:solidFill>
                <a:latin typeface="Comic Sans MS" panose="030F0702030302020204" pitchFamily="66" charset="0"/>
              </a:rPr>
              <a:t>Classical Conditioning Questions</a:t>
            </a:r>
          </a:p>
        </p:txBody>
      </p:sp>
      <p:sp>
        <p:nvSpPr>
          <p:cNvPr id="13315" name="Content Placeholder 2">
            <a:extLst>
              <a:ext uri="{FF2B5EF4-FFF2-40B4-BE49-F238E27FC236}">
                <a16:creationId xmlns:a16="http://schemas.microsoft.com/office/drawing/2014/main" id="{3A10D542-E061-445F-9CB5-1C0702B58E71}"/>
              </a:ext>
            </a:extLst>
          </p:cNvPr>
          <p:cNvSpPr>
            <a:spLocks noGrp="1"/>
          </p:cNvSpPr>
          <p:nvPr>
            <p:ph idx="1"/>
          </p:nvPr>
        </p:nvSpPr>
        <p:spPr>
          <a:xfrm>
            <a:off x="468313" y="1341438"/>
            <a:ext cx="8229600" cy="5111750"/>
          </a:xfrm>
        </p:spPr>
        <p:txBody>
          <a:bodyPr/>
          <a:lstStyle/>
          <a:p>
            <a:pPr eaLnBrk="1" hangingPunct="1">
              <a:lnSpc>
                <a:spcPct val="90000"/>
              </a:lnSpc>
            </a:pPr>
            <a:endParaRPr lang="en-GB" altLang="en-US">
              <a:solidFill>
                <a:srgbClr val="F82886"/>
              </a:solidFill>
              <a:latin typeface="Comic Sans MS" panose="030F0702030302020204" pitchFamily="66" charset="0"/>
            </a:endParaRPr>
          </a:p>
          <a:p>
            <a:pPr eaLnBrk="1" hangingPunct="1">
              <a:lnSpc>
                <a:spcPct val="90000"/>
              </a:lnSpc>
            </a:pPr>
            <a:r>
              <a:rPr lang="en-GB" altLang="en-US">
                <a:solidFill>
                  <a:srgbClr val="F82886"/>
                </a:solidFill>
                <a:latin typeface="Comic Sans MS" panose="030F0702030302020204" pitchFamily="66" charset="0"/>
              </a:rPr>
              <a:t>Answer the questions about the process that you have just witnessed.</a:t>
            </a:r>
          </a:p>
        </p:txBody>
      </p:sp>
      <p:pic>
        <p:nvPicPr>
          <p:cNvPr id="13316" name="Picture 2" descr="C:\Users\Catherine\AppData\Local\Microsoft\Windows\Temporary Internet Files\Content.IE5\LGFRUBZ3\large-Emoticons-Question-face-66.6-11146[1].gif">
            <a:extLst>
              <a:ext uri="{FF2B5EF4-FFF2-40B4-BE49-F238E27FC236}">
                <a16:creationId xmlns:a16="http://schemas.microsoft.com/office/drawing/2014/main" id="{D5D2E7F9-B7CE-49F2-B1A4-57FD62205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3789363"/>
            <a:ext cx="2268537"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74481-2E1D-47F3-9BCE-FB5F341F07AD}"/>
              </a:ext>
            </a:extLst>
          </p:cNvPr>
          <p:cNvSpPr>
            <a:spLocks noGrp="1"/>
          </p:cNvSpPr>
          <p:nvPr>
            <p:ph idx="1"/>
          </p:nvPr>
        </p:nvSpPr>
        <p:spPr>
          <a:xfrm>
            <a:off x="250825" y="549275"/>
            <a:ext cx="8642350" cy="5975350"/>
          </a:xfrm>
        </p:spPr>
        <p:txBody>
          <a:bodyPr/>
          <a:lstStyle/>
          <a:p>
            <a:pPr>
              <a:buFont typeface="Arial" charset="0"/>
              <a:buChar char="•"/>
              <a:defRPr/>
            </a:pPr>
            <a:r>
              <a:rPr lang="en-GB" sz="1200" dirty="0">
                <a:latin typeface="Comic Sans MS" panose="030F0702030302020204" pitchFamily="66" charset="0"/>
              </a:rPr>
              <a:t>The balloon in this study is what we call an </a:t>
            </a:r>
            <a:r>
              <a:rPr lang="en-GB" sz="1400" b="1" u="sng" dirty="0">
                <a:latin typeface="Comic Sans MS" panose="030F0702030302020204" pitchFamily="66" charset="0"/>
              </a:rPr>
              <a:t>Unconditioned Stimulus</a:t>
            </a:r>
            <a:r>
              <a:rPr lang="en-GB" sz="1400" dirty="0">
                <a:latin typeface="Comic Sans MS" panose="030F0702030302020204" pitchFamily="66" charset="0"/>
              </a:rPr>
              <a:t> </a:t>
            </a:r>
            <a:r>
              <a:rPr lang="en-GB" sz="1200" dirty="0">
                <a:latin typeface="Comic Sans MS" panose="030F0702030302020204" pitchFamily="66" charset="0"/>
              </a:rPr>
              <a:t>(something that creates us to respond in a way that has not been learned through our environment)</a:t>
            </a:r>
          </a:p>
          <a:p>
            <a:pPr marL="0" indent="0">
              <a:buFont typeface="Arial" charset="0"/>
              <a:buNone/>
              <a:defRPr/>
            </a:pPr>
            <a:endParaRPr lang="en-GB" sz="1400" b="1" u="sng"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Describe what most peoples reaction to the popping of a balloon is?</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marL="0" indent="0">
              <a:buFont typeface="Arial" charset="0"/>
              <a:buNone/>
              <a:defRPr/>
            </a:pPr>
            <a:r>
              <a:rPr lang="en-GB" sz="1200" dirty="0">
                <a:latin typeface="Comic Sans MS" panose="030F0702030302020204" pitchFamily="66" charset="0"/>
              </a:rPr>
              <a:t>This reaction is what we call an </a:t>
            </a:r>
            <a:r>
              <a:rPr lang="en-GB" sz="1400" b="1" u="sng" dirty="0">
                <a:latin typeface="Comic Sans MS" panose="030F0702030302020204" pitchFamily="66" charset="0"/>
              </a:rPr>
              <a:t>Unconditioned Response</a:t>
            </a:r>
            <a:r>
              <a:rPr lang="en-GB" sz="1400" dirty="0">
                <a:latin typeface="Comic Sans MS" panose="030F0702030302020204" pitchFamily="66" charset="0"/>
              </a:rPr>
              <a:t> – </a:t>
            </a:r>
            <a:r>
              <a:rPr lang="en-GB" sz="1200" dirty="0">
                <a:latin typeface="Comic Sans MS" panose="030F0702030302020204" pitchFamily="66" charset="0"/>
              </a:rPr>
              <a:t>a behaviour that we have not learned through our own experiences, most people have an innate response to jump or be frightened by loud noises such as balloons popping.</a:t>
            </a:r>
          </a:p>
          <a:p>
            <a:pPr marL="0" indent="0">
              <a:buFont typeface="Arial" charset="0"/>
              <a:buNone/>
              <a:defRPr/>
            </a:pPr>
            <a:endParaRPr lang="en-GB" sz="1200" u="sng"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How would you describe most people’s reactions to the sound of a party hooter?</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marL="0" indent="0">
              <a:buFont typeface="Arial" charset="0"/>
              <a:buNone/>
              <a:defRPr/>
            </a:pPr>
            <a:r>
              <a:rPr lang="en-GB" sz="1200" dirty="0">
                <a:latin typeface="Comic Sans MS" panose="030F0702030302020204" pitchFamily="66" charset="0"/>
              </a:rPr>
              <a:t>The party hooter is a </a:t>
            </a:r>
            <a:r>
              <a:rPr lang="en-GB" sz="1400" b="1" u="sng" dirty="0">
                <a:latin typeface="Comic Sans MS" panose="030F0702030302020204" pitchFamily="66" charset="0"/>
              </a:rPr>
              <a:t>Neutral Stimulus</a:t>
            </a:r>
            <a:r>
              <a:rPr lang="en-GB" sz="1400" dirty="0">
                <a:latin typeface="Comic Sans MS" panose="030F0702030302020204" pitchFamily="66" charset="0"/>
              </a:rPr>
              <a:t> </a:t>
            </a:r>
            <a:r>
              <a:rPr lang="en-GB" sz="1200" dirty="0">
                <a:latin typeface="Comic Sans MS" panose="030F0702030302020204" pitchFamily="66" charset="0"/>
              </a:rPr>
              <a:t>it does not naturally create any specific reaction in an individual.</a:t>
            </a:r>
          </a:p>
          <a:p>
            <a:pPr marL="0" indent="0">
              <a:buFont typeface="Arial" charset="0"/>
              <a:buNone/>
              <a:defRPr/>
            </a:pPr>
            <a:endParaRPr lang="en-GB" sz="1200"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What two variables were paired together in the class demonstration?</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This pairing process was repeated (over and over) – explain why this was important in the process of classical conditioning?</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After this process has taken place (over and over) what does the sound of the hooter (in the absence of the balloon popping) often cause an individual to do?</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marL="0" indent="0">
              <a:buFont typeface="Arial" charset="0"/>
              <a:buNone/>
              <a:defRPr/>
            </a:pPr>
            <a:r>
              <a:rPr lang="en-GB" sz="1200" dirty="0">
                <a:latin typeface="Comic Sans MS" panose="030F0702030302020204" pitchFamily="66" charset="0"/>
              </a:rPr>
              <a:t>In this situation, the party hooter has become the </a:t>
            </a:r>
            <a:r>
              <a:rPr lang="en-GB" sz="1400" b="1" u="sng" dirty="0">
                <a:latin typeface="Comic Sans MS" panose="030F0702030302020204" pitchFamily="66" charset="0"/>
              </a:rPr>
              <a:t>Conditioned Stimulus</a:t>
            </a:r>
            <a:r>
              <a:rPr lang="en-GB" sz="1200" dirty="0">
                <a:latin typeface="Comic Sans MS" panose="030F0702030302020204" pitchFamily="66" charset="0"/>
              </a:rPr>
              <a:t> (an object that we have learned to respond a specific way to) the </a:t>
            </a:r>
            <a:r>
              <a:rPr lang="en-GB" sz="1400" b="1" u="sng" dirty="0">
                <a:latin typeface="Comic Sans MS" panose="030F0702030302020204" pitchFamily="66" charset="0"/>
              </a:rPr>
              <a:t>Conditioned Response</a:t>
            </a:r>
            <a:r>
              <a:rPr lang="en-GB" sz="1200" dirty="0">
                <a:latin typeface="Comic Sans MS" panose="030F0702030302020204" pitchFamily="66" charset="0"/>
              </a:rPr>
              <a:t> is our learned response to this situation (i.e. the hooter causing us to jump). </a:t>
            </a:r>
          </a:p>
        </p:txBody>
      </p:sp>
      <p:sp>
        <p:nvSpPr>
          <p:cNvPr id="14339" name="Title 1">
            <a:extLst>
              <a:ext uri="{FF2B5EF4-FFF2-40B4-BE49-F238E27FC236}">
                <a16:creationId xmlns:a16="http://schemas.microsoft.com/office/drawing/2014/main" id="{79AA5C88-FA43-4C0E-AAC6-3A3BBECBA986}"/>
              </a:ext>
            </a:extLst>
          </p:cNvPr>
          <p:cNvSpPr>
            <a:spLocks noGrp="1"/>
          </p:cNvSpPr>
          <p:nvPr>
            <p:ph type="title"/>
          </p:nvPr>
        </p:nvSpPr>
        <p:spPr>
          <a:xfrm>
            <a:off x="107950" y="0"/>
            <a:ext cx="8785225" cy="620713"/>
          </a:xfrm>
        </p:spPr>
        <p:txBody>
          <a:bodyPr/>
          <a:lstStyle/>
          <a:p>
            <a:pPr eaLnBrk="1" hangingPunct="1"/>
            <a:r>
              <a:rPr lang="en-GB" altLang="en-US" sz="1400" b="1" u="sng">
                <a:solidFill>
                  <a:srgbClr val="7030A0"/>
                </a:solidFill>
                <a:latin typeface="Comic Sans MS" panose="030F0702030302020204" pitchFamily="66" charset="0"/>
              </a:rPr>
              <a:t>Classical Conditioning Questions</a:t>
            </a:r>
          </a:p>
        </p:txBody>
      </p:sp>
      <p:pic>
        <p:nvPicPr>
          <p:cNvPr id="14340" name="Picture 2" descr="C:\Users\Catherine\AppData\Local\Microsoft\Windows\Temporary Internet Files\Content.IE5\LGFRUBZ3\large-balloons-166.6-3752[1].gif">
            <a:extLst>
              <a:ext uri="{FF2B5EF4-FFF2-40B4-BE49-F238E27FC236}">
                <a16:creationId xmlns:a16="http://schemas.microsoft.com/office/drawing/2014/main" id="{040A29E3-8812-4900-BD5C-EB074A56F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0700" y="908050"/>
            <a:ext cx="9715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C:\Users\Catherine\AppData\Local\Microsoft\Windows\Temporary Internet Files\Content.IE5\T7V9HIFX\clipart0108[1].jpg">
            <a:extLst>
              <a:ext uri="{FF2B5EF4-FFF2-40B4-BE49-F238E27FC236}">
                <a16:creationId xmlns:a16="http://schemas.microsoft.com/office/drawing/2014/main" id="{E3EDEC03-D7BB-46A7-AE08-470F1B8C5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3573463"/>
            <a:ext cx="11064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CF7A583-9D24-4232-A740-3D6A5275B09A}"/>
              </a:ext>
            </a:extLst>
          </p:cNvPr>
          <p:cNvSpPr>
            <a:spLocks noGrp="1"/>
          </p:cNvSpPr>
          <p:nvPr>
            <p:ph type="title"/>
          </p:nvPr>
        </p:nvSpPr>
        <p:spPr>
          <a:xfrm>
            <a:off x="493713" y="227013"/>
            <a:ext cx="8229600" cy="901700"/>
          </a:xfrm>
        </p:spPr>
        <p:txBody>
          <a:bodyPr/>
          <a:lstStyle/>
          <a:p>
            <a:pPr eaLnBrk="1" hangingPunct="1"/>
            <a:br>
              <a:rPr lang="en-GB" altLang="en-US" sz="1600" b="1" u="sng">
                <a:solidFill>
                  <a:srgbClr val="7030A0"/>
                </a:solidFill>
                <a:latin typeface="Comic Sans MS" panose="030F0702030302020204" pitchFamily="66" charset="0"/>
              </a:rPr>
            </a:br>
            <a:r>
              <a:rPr lang="en-GB" altLang="en-US" sz="1600" b="1" u="sng">
                <a:solidFill>
                  <a:srgbClr val="7030A0"/>
                </a:solidFill>
                <a:latin typeface="Comic Sans MS" panose="030F0702030302020204" pitchFamily="66" charset="0"/>
              </a:rPr>
              <a:t>Classical Conditioning</a:t>
            </a:r>
            <a:br>
              <a:rPr lang="en-GB" altLang="en-US" sz="1600" b="1" u="sng">
                <a:solidFill>
                  <a:srgbClr val="7030A0"/>
                </a:solidFill>
                <a:latin typeface="Comic Sans MS" panose="030F0702030302020204" pitchFamily="66" charset="0"/>
              </a:rPr>
            </a:br>
            <a:br>
              <a:rPr lang="en-GB" altLang="en-US" sz="1600" b="1">
                <a:solidFill>
                  <a:srgbClr val="7030A0"/>
                </a:solidFill>
                <a:latin typeface="Comic Sans MS" panose="030F0702030302020204" pitchFamily="66" charset="0"/>
              </a:rPr>
            </a:br>
            <a:r>
              <a:rPr lang="en-GB" altLang="en-US" sz="1600" b="1">
                <a:latin typeface="Comic Sans MS" panose="030F0702030302020204" pitchFamily="66" charset="0"/>
              </a:rPr>
              <a:t>Insert the words from the PowerPoint presentation into the classical conditioning diagram below</a:t>
            </a:r>
            <a:br>
              <a:rPr lang="en-GB" altLang="en-US" sz="1600" b="1">
                <a:latin typeface="Comic Sans MS" panose="030F0702030302020204" pitchFamily="66" charset="0"/>
              </a:rPr>
            </a:br>
            <a:br>
              <a:rPr lang="en-GB" altLang="en-US" sz="1600" b="1">
                <a:latin typeface="Comic Sans MS" panose="030F0702030302020204" pitchFamily="66" charset="0"/>
              </a:rPr>
            </a:br>
            <a:endParaRPr lang="en-GB" altLang="en-US" sz="1600" b="1">
              <a:latin typeface="Comic Sans MS" panose="030F0702030302020204" pitchFamily="66" charset="0"/>
            </a:endParaRPr>
          </a:p>
        </p:txBody>
      </p:sp>
      <p:sp>
        <p:nvSpPr>
          <p:cNvPr id="15363" name="TextBox 8">
            <a:extLst>
              <a:ext uri="{FF2B5EF4-FFF2-40B4-BE49-F238E27FC236}">
                <a16:creationId xmlns:a16="http://schemas.microsoft.com/office/drawing/2014/main" id="{4DA5A067-47ED-48DF-BD79-A1C27D560BF5}"/>
              </a:ext>
            </a:extLst>
          </p:cNvPr>
          <p:cNvSpPr txBox="1">
            <a:spLocks noChangeArrowheads="1"/>
          </p:cNvSpPr>
          <p:nvPr/>
        </p:nvSpPr>
        <p:spPr bwMode="auto">
          <a:xfrm>
            <a:off x="173038" y="1128713"/>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5364" name="TextBox 10">
            <a:extLst>
              <a:ext uri="{FF2B5EF4-FFF2-40B4-BE49-F238E27FC236}">
                <a16:creationId xmlns:a16="http://schemas.microsoft.com/office/drawing/2014/main" id="{032D1906-C40D-4A6B-A040-A0C2A1E8E3CD}"/>
              </a:ext>
            </a:extLst>
          </p:cNvPr>
          <p:cNvSpPr txBox="1">
            <a:spLocks noChangeArrowheads="1"/>
          </p:cNvSpPr>
          <p:nvPr/>
        </p:nvSpPr>
        <p:spPr bwMode="auto">
          <a:xfrm>
            <a:off x="6070600" y="1082675"/>
            <a:ext cx="2928938"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9" name="Right Arrow 8">
            <a:extLst>
              <a:ext uri="{FF2B5EF4-FFF2-40B4-BE49-F238E27FC236}">
                <a16:creationId xmlns:a16="http://schemas.microsoft.com/office/drawing/2014/main" id="{48BBE9B5-FDCE-43BE-A963-DCDFEBD01FD2}"/>
              </a:ext>
            </a:extLst>
          </p:cNvPr>
          <p:cNvSpPr/>
          <p:nvPr/>
        </p:nvSpPr>
        <p:spPr>
          <a:xfrm>
            <a:off x="3286125" y="1857375"/>
            <a:ext cx="314325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5366" name="Picture 11" descr="http://all-free-download.com/images/graphiclarge/plus_sign_clip_art_9826.jpg">
            <a:extLst>
              <a:ext uri="{FF2B5EF4-FFF2-40B4-BE49-F238E27FC236}">
                <a16:creationId xmlns:a16="http://schemas.microsoft.com/office/drawing/2014/main" id="{4CD782B9-4562-4853-9475-A1B4462F2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3643313"/>
            <a:ext cx="50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1AC73128-FFF0-4ED8-AC9E-FCFDC9DCB951}"/>
              </a:ext>
            </a:extLst>
          </p:cNvPr>
          <p:cNvSpPr/>
          <p:nvPr/>
        </p:nvSpPr>
        <p:spPr>
          <a:xfrm>
            <a:off x="5000625" y="3714750"/>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8" name="TextBox 10">
            <a:extLst>
              <a:ext uri="{FF2B5EF4-FFF2-40B4-BE49-F238E27FC236}">
                <a16:creationId xmlns:a16="http://schemas.microsoft.com/office/drawing/2014/main" id="{74E819F7-24C3-4E1E-91EC-5998625C080F}"/>
              </a:ext>
            </a:extLst>
          </p:cNvPr>
          <p:cNvSpPr txBox="1">
            <a:spLocks noChangeArrowheads="1"/>
          </p:cNvSpPr>
          <p:nvPr/>
        </p:nvSpPr>
        <p:spPr bwMode="auto">
          <a:xfrm>
            <a:off x="6156325" y="3219450"/>
            <a:ext cx="285115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5369" name="TextBox 8">
            <a:extLst>
              <a:ext uri="{FF2B5EF4-FFF2-40B4-BE49-F238E27FC236}">
                <a16:creationId xmlns:a16="http://schemas.microsoft.com/office/drawing/2014/main" id="{D899C4A2-04E3-44BF-A145-4AB98229E411}"/>
              </a:ext>
            </a:extLst>
          </p:cNvPr>
          <p:cNvSpPr txBox="1">
            <a:spLocks noChangeArrowheads="1"/>
          </p:cNvSpPr>
          <p:nvPr/>
        </p:nvSpPr>
        <p:spPr bwMode="auto">
          <a:xfrm>
            <a:off x="3224213" y="27384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5370" name="TextBox 8">
            <a:extLst>
              <a:ext uri="{FF2B5EF4-FFF2-40B4-BE49-F238E27FC236}">
                <a16:creationId xmlns:a16="http://schemas.microsoft.com/office/drawing/2014/main" id="{948AD846-D81C-4EBA-A299-AB289D4F9D53}"/>
              </a:ext>
            </a:extLst>
          </p:cNvPr>
          <p:cNvSpPr txBox="1">
            <a:spLocks noChangeArrowheads="1"/>
          </p:cNvSpPr>
          <p:nvPr/>
        </p:nvSpPr>
        <p:spPr bwMode="auto">
          <a:xfrm>
            <a:off x="1390650" y="501650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21" name="Right Arrow 20">
            <a:extLst>
              <a:ext uri="{FF2B5EF4-FFF2-40B4-BE49-F238E27FC236}">
                <a16:creationId xmlns:a16="http://schemas.microsoft.com/office/drawing/2014/main" id="{BB6EE45B-A6DE-47D0-8EE0-48D4C3E71736}"/>
              </a:ext>
            </a:extLst>
          </p:cNvPr>
          <p:cNvSpPr/>
          <p:nvPr/>
        </p:nvSpPr>
        <p:spPr>
          <a:xfrm>
            <a:off x="3857625" y="5846763"/>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72" name="TextBox 10">
            <a:extLst>
              <a:ext uri="{FF2B5EF4-FFF2-40B4-BE49-F238E27FC236}">
                <a16:creationId xmlns:a16="http://schemas.microsoft.com/office/drawing/2014/main" id="{E04248D0-3FBD-4DC9-8F81-D3B1503000B8}"/>
              </a:ext>
            </a:extLst>
          </p:cNvPr>
          <p:cNvSpPr txBox="1">
            <a:spLocks noChangeArrowheads="1"/>
          </p:cNvSpPr>
          <p:nvPr/>
        </p:nvSpPr>
        <p:spPr bwMode="auto">
          <a:xfrm>
            <a:off x="5099050" y="5040313"/>
            <a:ext cx="2928938" cy="36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2308" name="TextBox 8">
            <a:extLst>
              <a:ext uri="{FF2B5EF4-FFF2-40B4-BE49-F238E27FC236}">
                <a16:creationId xmlns:a16="http://schemas.microsoft.com/office/drawing/2014/main" id="{BAF48679-7601-4D33-9051-267344C39782}"/>
              </a:ext>
            </a:extLst>
          </p:cNvPr>
          <p:cNvSpPr txBox="1">
            <a:spLocks noChangeArrowheads="1"/>
          </p:cNvSpPr>
          <p:nvPr/>
        </p:nvSpPr>
        <p:spPr bwMode="auto">
          <a:xfrm>
            <a:off x="111125" y="271780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2309" name="TextBox 8">
            <a:extLst>
              <a:ext uri="{FF2B5EF4-FFF2-40B4-BE49-F238E27FC236}">
                <a16:creationId xmlns:a16="http://schemas.microsoft.com/office/drawing/2014/main" id="{3547BACE-5139-477F-9B30-B0E7A3AF0E98}"/>
              </a:ext>
            </a:extLst>
          </p:cNvPr>
          <p:cNvSpPr txBox="1">
            <a:spLocks noChangeArrowheads="1"/>
          </p:cNvSpPr>
          <p:nvPr/>
        </p:nvSpPr>
        <p:spPr bwMode="auto">
          <a:xfrm>
            <a:off x="111125" y="44259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2310" name="TextBox 8">
            <a:extLst>
              <a:ext uri="{FF2B5EF4-FFF2-40B4-BE49-F238E27FC236}">
                <a16:creationId xmlns:a16="http://schemas.microsoft.com/office/drawing/2014/main" id="{F5132AA9-407C-4ABF-A0E6-A3A0F26E3988}"/>
              </a:ext>
            </a:extLst>
          </p:cNvPr>
          <p:cNvSpPr txBox="1">
            <a:spLocks noChangeArrowheads="1"/>
          </p:cNvSpPr>
          <p:nvPr/>
        </p:nvSpPr>
        <p:spPr bwMode="auto">
          <a:xfrm>
            <a:off x="6156325" y="2773363"/>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5376" name="TextBox 8">
            <a:extLst>
              <a:ext uri="{FF2B5EF4-FFF2-40B4-BE49-F238E27FC236}">
                <a16:creationId xmlns:a16="http://schemas.microsoft.com/office/drawing/2014/main" id="{1080223D-85C2-4AB8-9764-D2B72691817F}"/>
              </a:ext>
            </a:extLst>
          </p:cNvPr>
          <p:cNvSpPr txBox="1">
            <a:spLocks noChangeArrowheads="1"/>
          </p:cNvSpPr>
          <p:nvPr/>
        </p:nvSpPr>
        <p:spPr bwMode="auto">
          <a:xfrm>
            <a:off x="111125" y="31432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2312" name="TextBox 8">
            <a:extLst>
              <a:ext uri="{FF2B5EF4-FFF2-40B4-BE49-F238E27FC236}">
                <a16:creationId xmlns:a16="http://schemas.microsoft.com/office/drawing/2014/main" id="{125957FE-02CD-4857-BB83-6EF67D5137E8}"/>
              </a:ext>
            </a:extLst>
          </p:cNvPr>
          <p:cNvSpPr txBox="1">
            <a:spLocks noChangeArrowheads="1"/>
          </p:cNvSpPr>
          <p:nvPr/>
        </p:nvSpPr>
        <p:spPr bwMode="auto">
          <a:xfrm>
            <a:off x="6142038" y="44386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2313" name="TextBox 8">
            <a:extLst>
              <a:ext uri="{FF2B5EF4-FFF2-40B4-BE49-F238E27FC236}">
                <a16:creationId xmlns:a16="http://schemas.microsoft.com/office/drawing/2014/main" id="{62709470-8E12-4AE5-BB03-FFDC1E5F3306}"/>
              </a:ext>
            </a:extLst>
          </p:cNvPr>
          <p:cNvSpPr txBox="1">
            <a:spLocks noChangeArrowheads="1"/>
          </p:cNvSpPr>
          <p:nvPr/>
        </p:nvSpPr>
        <p:spPr bwMode="auto">
          <a:xfrm>
            <a:off x="5099050" y="64706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5379" name="TextBox 8">
            <a:extLst>
              <a:ext uri="{FF2B5EF4-FFF2-40B4-BE49-F238E27FC236}">
                <a16:creationId xmlns:a16="http://schemas.microsoft.com/office/drawing/2014/main" id="{8FAA678A-31B1-4D77-899D-13EF387705CA}"/>
              </a:ext>
            </a:extLst>
          </p:cNvPr>
          <p:cNvSpPr txBox="1">
            <a:spLocks noChangeArrowheads="1"/>
          </p:cNvSpPr>
          <p:nvPr/>
        </p:nvSpPr>
        <p:spPr bwMode="auto">
          <a:xfrm>
            <a:off x="3108325" y="4437063"/>
            <a:ext cx="2857500" cy="371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5380" name="TextBox 8">
            <a:extLst>
              <a:ext uri="{FF2B5EF4-FFF2-40B4-BE49-F238E27FC236}">
                <a16:creationId xmlns:a16="http://schemas.microsoft.com/office/drawing/2014/main" id="{E53C957C-6A99-4BBB-9210-4748F1735C97}"/>
              </a:ext>
            </a:extLst>
          </p:cNvPr>
          <p:cNvSpPr txBox="1">
            <a:spLocks noChangeArrowheads="1"/>
          </p:cNvSpPr>
          <p:nvPr/>
        </p:nvSpPr>
        <p:spPr bwMode="auto">
          <a:xfrm>
            <a:off x="1377950" y="64579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pic>
        <p:nvPicPr>
          <p:cNvPr id="15381" name="Picture 26" descr="C:\Users\Catherine\AppData\Local\Microsoft\Windows\Temporary Internet Files\Content.IE5\T7V9HIFX\clipart0108[1].jpg">
            <a:extLst>
              <a:ext uri="{FF2B5EF4-FFF2-40B4-BE49-F238E27FC236}">
                <a16:creationId xmlns:a16="http://schemas.microsoft.com/office/drawing/2014/main" id="{AB28A8B7-41B1-4466-BAD6-EDDC7DE3C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913" y="3589338"/>
            <a:ext cx="149383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27" descr="C:\Users\Catherine\AppData\Local\Microsoft\Windows\Temporary Internet Files\Content.IE5\SP8IBOCH\scared[1].gif">
            <a:extLst>
              <a:ext uri="{FF2B5EF4-FFF2-40B4-BE49-F238E27FC236}">
                <a16:creationId xmlns:a16="http://schemas.microsoft.com/office/drawing/2014/main" id="{EC3AC920-D3F1-4072-AA43-E87B73A77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6613" y="1476375"/>
            <a:ext cx="9715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7" descr="C:\Users\Catherine\AppData\Local\Microsoft\Windows\Temporary Internet Files\Content.IE5\SP8IBOCH\scared[1].gif">
            <a:extLst>
              <a:ext uri="{FF2B5EF4-FFF2-40B4-BE49-F238E27FC236}">
                <a16:creationId xmlns:a16="http://schemas.microsoft.com/office/drawing/2014/main" id="{9EE4005A-21D1-4E2C-9CF7-9F3331EE3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938" y="3643313"/>
            <a:ext cx="5730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27" descr="C:\Users\Catherine\AppData\Local\Microsoft\Windows\Temporary Internet Files\Content.IE5\SP8IBOCH\scared[1].gif">
            <a:extLst>
              <a:ext uri="{FF2B5EF4-FFF2-40B4-BE49-F238E27FC236}">
                <a16:creationId xmlns:a16="http://schemas.microsoft.com/office/drawing/2014/main" id="{4B08AC11-33EA-4DD4-BF2A-59E8B40EC5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5472113"/>
            <a:ext cx="9366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26" descr="C:\Users\Catherine\AppData\Local\Microsoft\Windows\Temporary Internet Files\Content.IE5\T7V9HIFX\clipart0108[1].jpg">
            <a:extLst>
              <a:ext uri="{FF2B5EF4-FFF2-40B4-BE49-F238E27FC236}">
                <a16:creationId xmlns:a16="http://schemas.microsoft.com/office/drawing/2014/main" id="{F5F22F23-41D3-49EF-B6E3-32418C8D4A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9763" y="5592763"/>
            <a:ext cx="14938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28" descr="C:\Users\Catherine\AppData\Local\Microsoft\Windows\Temporary Internet Files\Content.IE5\LGFRUBZ3\large-balloons-166.6-3752[1].gif">
            <a:extLst>
              <a:ext uri="{FF2B5EF4-FFF2-40B4-BE49-F238E27FC236}">
                <a16:creationId xmlns:a16="http://schemas.microsoft.com/office/drawing/2014/main" id="{9BCD17DE-8966-482C-B483-663D9CA2C8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300" y="1592263"/>
            <a:ext cx="7794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29" descr="C:\Users\Catherine\AppData\Local\Microsoft\Windows\Temporary Internet Files\Content.IE5\JH8BCQJ7\Pop_8x10[1].jpg">
            <a:extLst>
              <a:ext uri="{FF2B5EF4-FFF2-40B4-BE49-F238E27FC236}">
                <a16:creationId xmlns:a16="http://schemas.microsoft.com/office/drawing/2014/main" id="{A8CA9CE8-03C6-483E-8A27-F33E0297B94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0513" y="1755775"/>
            <a:ext cx="787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28" descr="C:\Users\Catherine\AppData\Local\Microsoft\Windows\Temporary Internet Files\Content.IE5\LGFRUBZ3\large-balloons-166.6-3752[1].gif">
            <a:extLst>
              <a:ext uri="{FF2B5EF4-FFF2-40B4-BE49-F238E27FC236}">
                <a16:creationId xmlns:a16="http://schemas.microsoft.com/office/drawing/2014/main" id="{287D2E1F-6719-457E-ADC5-136A733800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025" y="3460750"/>
            <a:ext cx="7778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29" descr="C:\Users\Catherine\AppData\Local\Microsoft\Windows\Temporary Internet Files\Content.IE5\JH8BCQJ7\Pop_8x10[1].jpg">
            <a:extLst>
              <a:ext uri="{FF2B5EF4-FFF2-40B4-BE49-F238E27FC236}">
                <a16:creationId xmlns:a16="http://schemas.microsoft.com/office/drawing/2014/main" id="{89F4BB70-D284-4D46-AB90-422059542EC2}"/>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0650" y="3624263"/>
            <a:ext cx="788988"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08"/>
                                        </p:tgtEl>
                                        <p:attrNameLst>
                                          <p:attrName>style.visibility</p:attrName>
                                        </p:attrNameLst>
                                      </p:cBhvr>
                                      <p:to>
                                        <p:strVal val="visible"/>
                                      </p:to>
                                    </p:set>
                                    <p:anim calcmode="lin" valueType="num">
                                      <p:cBhvr additive="base">
                                        <p:cTn id="7" dur="500" fill="hold"/>
                                        <p:tgtEl>
                                          <p:spTgt spid="12308"/>
                                        </p:tgtEl>
                                        <p:attrNameLst>
                                          <p:attrName>ppt_x</p:attrName>
                                        </p:attrNameLst>
                                      </p:cBhvr>
                                      <p:tavLst>
                                        <p:tav tm="0">
                                          <p:val>
                                            <p:strVal val="#ppt_x"/>
                                          </p:val>
                                        </p:tav>
                                        <p:tav tm="100000">
                                          <p:val>
                                            <p:strVal val="#ppt_x"/>
                                          </p:val>
                                        </p:tav>
                                      </p:tavLst>
                                    </p:anim>
                                    <p:anim calcmode="lin" valueType="num">
                                      <p:cBhvr additive="base">
                                        <p:cTn id="8" dur="500" fill="hold"/>
                                        <p:tgtEl>
                                          <p:spTgt spid="123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310"/>
                                        </p:tgtEl>
                                        <p:attrNameLst>
                                          <p:attrName>style.visibility</p:attrName>
                                        </p:attrNameLst>
                                      </p:cBhvr>
                                      <p:to>
                                        <p:strVal val="visible"/>
                                      </p:to>
                                    </p:set>
                                    <p:animEffect transition="in" filter="barn(inVertical)">
                                      <p:cBhvr>
                                        <p:cTn id="13" dur="500"/>
                                        <p:tgtEl>
                                          <p:spTgt spid="1231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2309"/>
                                        </p:tgtEl>
                                        <p:attrNameLst>
                                          <p:attrName>style.visibility</p:attrName>
                                        </p:attrNameLst>
                                      </p:cBhvr>
                                      <p:to>
                                        <p:strVal val="visible"/>
                                      </p:to>
                                    </p:set>
                                  </p:childTnLst>
                                </p:cTn>
                              </p:par>
                              <p:par>
                                <p:cTn id="16" presetID="26" presetClass="entr" presetSubtype="0" fill="hold" grpId="0" nodeType="withEffect">
                                  <p:stCondLst>
                                    <p:cond delay="0"/>
                                  </p:stCondLst>
                                  <p:childTnLst>
                                    <p:set>
                                      <p:cBhvr>
                                        <p:cTn id="17" dur="1" fill="hold">
                                          <p:stCondLst>
                                            <p:cond delay="0"/>
                                          </p:stCondLst>
                                        </p:cTn>
                                        <p:tgtEl>
                                          <p:spTgt spid="12312"/>
                                        </p:tgtEl>
                                        <p:attrNameLst>
                                          <p:attrName>style.visibility</p:attrName>
                                        </p:attrNameLst>
                                      </p:cBhvr>
                                      <p:to>
                                        <p:strVal val="visible"/>
                                      </p:to>
                                    </p:set>
                                    <p:animEffect transition="in" filter="wipe(down)">
                                      <p:cBhvr>
                                        <p:cTn id="18" dur="580">
                                          <p:stCondLst>
                                            <p:cond delay="0"/>
                                          </p:stCondLst>
                                        </p:cTn>
                                        <p:tgtEl>
                                          <p:spTgt spid="12312"/>
                                        </p:tgtEl>
                                      </p:cBhvr>
                                    </p:animEffect>
                                    <p:anim calcmode="lin" valueType="num">
                                      <p:cBhvr>
                                        <p:cTn id="19" dur="1822" tmFilter="0,0; 0.14,0.36; 0.43,0.73; 0.71,0.91; 1.0,1.0">
                                          <p:stCondLst>
                                            <p:cond delay="0"/>
                                          </p:stCondLst>
                                        </p:cTn>
                                        <p:tgtEl>
                                          <p:spTgt spid="1231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231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231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231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2312"/>
                                        </p:tgtEl>
                                        <p:attrNameLst>
                                          <p:attrName>ppt_y</p:attrName>
                                        </p:attrNameLst>
                                      </p:cBhvr>
                                      <p:tavLst>
                                        <p:tav tm="0" fmla="#ppt_y-sin(pi*$)/81">
                                          <p:val>
                                            <p:fltVal val="0"/>
                                          </p:val>
                                        </p:tav>
                                        <p:tav tm="100000">
                                          <p:val>
                                            <p:fltVal val="1"/>
                                          </p:val>
                                        </p:tav>
                                      </p:tavLst>
                                    </p:anim>
                                    <p:animScale>
                                      <p:cBhvr>
                                        <p:cTn id="24" dur="26">
                                          <p:stCondLst>
                                            <p:cond delay="650"/>
                                          </p:stCondLst>
                                        </p:cTn>
                                        <p:tgtEl>
                                          <p:spTgt spid="12312"/>
                                        </p:tgtEl>
                                      </p:cBhvr>
                                      <p:to x="100000" y="60000"/>
                                    </p:animScale>
                                    <p:animScale>
                                      <p:cBhvr>
                                        <p:cTn id="25" dur="166" decel="50000">
                                          <p:stCondLst>
                                            <p:cond delay="676"/>
                                          </p:stCondLst>
                                        </p:cTn>
                                        <p:tgtEl>
                                          <p:spTgt spid="12312"/>
                                        </p:tgtEl>
                                      </p:cBhvr>
                                      <p:to x="100000" y="100000"/>
                                    </p:animScale>
                                    <p:animScale>
                                      <p:cBhvr>
                                        <p:cTn id="26" dur="26">
                                          <p:stCondLst>
                                            <p:cond delay="1312"/>
                                          </p:stCondLst>
                                        </p:cTn>
                                        <p:tgtEl>
                                          <p:spTgt spid="12312"/>
                                        </p:tgtEl>
                                      </p:cBhvr>
                                      <p:to x="100000" y="80000"/>
                                    </p:animScale>
                                    <p:animScale>
                                      <p:cBhvr>
                                        <p:cTn id="27" dur="166" decel="50000">
                                          <p:stCondLst>
                                            <p:cond delay="1338"/>
                                          </p:stCondLst>
                                        </p:cTn>
                                        <p:tgtEl>
                                          <p:spTgt spid="12312"/>
                                        </p:tgtEl>
                                      </p:cBhvr>
                                      <p:to x="100000" y="100000"/>
                                    </p:animScale>
                                    <p:animScale>
                                      <p:cBhvr>
                                        <p:cTn id="28" dur="26">
                                          <p:stCondLst>
                                            <p:cond delay="1642"/>
                                          </p:stCondLst>
                                        </p:cTn>
                                        <p:tgtEl>
                                          <p:spTgt spid="12312"/>
                                        </p:tgtEl>
                                      </p:cBhvr>
                                      <p:to x="100000" y="90000"/>
                                    </p:animScale>
                                    <p:animScale>
                                      <p:cBhvr>
                                        <p:cTn id="29" dur="166" decel="50000">
                                          <p:stCondLst>
                                            <p:cond delay="1668"/>
                                          </p:stCondLst>
                                        </p:cTn>
                                        <p:tgtEl>
                                          <p:spTgt spid="12312"/>
                                        </p:tgtEl>
                                      </p:cBhvr>
                                      <p:to x="100000" y="100000"/>
                                    </p:animScale>
                                    <p:animScale>
                                      <p:cBhvr>
                                        <p:cTn id="30" dur="26">
                                          <p:stCondLst>
                                            <p:cond delay="1808"/>
                                          </p:stCondLst>
                                        </p:cTn>
                                        <p:tgtEl>
                                          <p:spTgt spid="12312"/>
                                        </p:tgtEl>
                                      </p:cBhvr>
                                      <p:to x="100000" y="95000"/>
                                    </p:animScale>
                                    <p:animScale>
                                      <p:cBhvr>
                                        <p:cTn id="31" dur="166" decel="50000">
                                          <p:stCondLst>
                                            <p:cond delay="1834"/>
                                          </p:stCondLst>
                                        </p:cTn>
                                        <p:tgtEl>
                                          <p:spTgt spid="12312"/>
                                        </p:tgtEl>
                                      </p:cBhvr>
                                      <p:to x="100000" y="100000"/>
                                    </p:animScale>
                                  </p:childTnLst>
                                </p:cTn>
                              </p:par>
                              <p:par>
                                <p:cTn id="32" presetID="45" presetClass="entr" presetSubtype="0" fill="hold" grpId="0" nodeType="withEffect">
                                  <p:stCondLst>
                                    <p:cond delay="0"/>
                                  </p:stCondLst>
                                  <p:childTnLst>
                                    <p:set>
                                      <p:cBhvr>
                                        <p:cTn id="33" dur="1" fill="hold">
                                          <p:stCondLst>
                                            <p:cond delay="0"/>
                                          </p:stCondLst>
                                        </p:cTn>
                                        <p:tgtEl>
                                          <p:spTgt spid="12313"/>
                                        </p:tgtEl>
                                        <p:attrNameLst>
                                          <p:attrName>style.visibility</p:attrName>
                                        </p:attrNameLst>
                                      </p:cBhvr>
                                      <p:to>
                                        <p:strVal val="visible"/>
                                      </p:to>
                                    </p:set>
                                    <p:animEffect transition="in" filter="fade">
                                      <p:cBhvr>
                                        <p:cTn id="34" dur="2000"/>
                                        <p:tgtEl>
                                          <p:spTgt spid="12313"/>
                                        </p:tgtEl>
                                      </p:cBhvr>
                                    </p:animEffect>
                                    <p:anim calcmode="lin" valueType="num">
                                      <p:cBhvr>
                                        <p:cTn id="35" dur="2000" fill="hold"/>
                                        <p:tgtEl>
                                          <p:spTgt spid="12313"/>
                                        </p:tgtEl>
                                        <p:attrNameLst>
                                          <p:attrName>ppt_w</p:attrName>
                                        </p:attrNameLst>
                                      </p:cBhvr>
                                      <p:tavLst>
                                        <p:tav tm="0" fmla="#ppt_w*sin(2.5*pi*$)">
                                          <p:val>
                                            <p:fltVal val="0"/>
                                          </p:val>
                                        </p:tav>
                                        <p:tav tm="100000">
                                          <p:val>
                                            <p:fltVal val="1"/>
                                          </p:val>
                                        </p:tav>
                                      </p:tavLst>
                                    </p:anim>
                                    <p:anim calcmode="lin" valueType="num">
                                      <p:cBhvr>
                                        <p:cTn id="36" dur="2000" fill="hold"/>
                                        <p:tgtEl>
                                          <p:spTgt spid="123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animBg="1"/>
      <p:bldP spid="12309" grpId="0" animBg="1"/>
      <p:bldP spid="12310" grpId="0" animBg="1"/>
      <p:bldP spid="12312" grpId="0" animBg="1"/>
      <p:bldP spid="123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4F6C71C-EA58-4EA1-9BA5-DF13726F9849}"/>
              </a:ext>
            </a:extLst>
          </p:cNvPr>
          <p:cNvSpPr>
            <a:spLocks noGrp="1"/>
          </p:cNvSpPr>
          <p:nvPr>
            <p:ph type="title"/>
          </p:nvPr>
        </p:nvSpPr>
        <p:spPr>
          <a:xfrm>
            <a:off x="179388" y="274638"/>
            <a:ext cx="8785225" cy="1143000"/>
          </a:xfrm>
        </p:spPr>
        <p:txBody>
          <a:bodyPr/>
          <a:lstStyle/>
          <a:p>
            <a:pPr eaLnBrk="1" hangingPunct="1"/>
            <a:r>
              <a:rPr lang="en-GB" altLang="en-US" b="1">
                <a:solidFill>
                  <a:srgbClr val="7030A0"/>
                </a:solidFill>
                <a:latin typeface="Comic Sans MS" panose="030F0702030302020204" pitchFamily="66" charset="0"/>
              </a:rPr>
              <a:t>Key Words for the Classical Conditioning Schedule</a:t>
            </a:r>
          </a:p>
        </p:txBody>
      </p:sp>
      <p:sp>
        <p:nvSpPr>
          <p:cNvPr id="4" name="Rectangle 3">
            <a:extLst>
              <a:ext uri="{FF2B5EF4-FFF2-40B4-BE49-F238E27FC236}">
                <a16:creationId xmlns:a16="http://schemas.microsoft.com/office/drawing/2014/main" id="{5662CDF2-411D-46F9-94C0-C8396DE42454}"/>
              </a:ext>
            </a:extLst>
          </p:cNvPr>
          <p:cNvSpPr/>
          <p:nvPr/>
        </p:nvSpPr>
        <p:spPr>
          <a:xfrm>
            <a:off x="611188" y="1773238"/>
            <a:ext cx="8137525" cy="45354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sz="2800" dirty="0">
                <a:latin typeface="Comic Sans MS" panose="030F0702030302020204" pitchFamily="66" charset="0"/>
              </a:rPr>
              <a:t>Unconditioned Stimulus          Neutral Stimulus</a:t>
            </a:r>
          </a:p>
          <a:p>
            <a:pPr algn="ctr">
              <a:defRPr/>
            </a:pPr>
            <a:endParaRPr lang="en-GB" sz="2800" dirty="0">
              <a:latin typeface="Comic Sans MS" panose="030F0702030302020204" pitchFamily="66" charset="0"/>
            </a:endParaRPr>
          </a:p>
          <a:p>
            <a:pPr algn="ctr">
              <a:defRPr/>
            </a:pPr>
            <a:r>
              <a:rPr lang="en-GB" sz="2800" dirty="0">
                <a:latin typeface="Comic Sans MS" panose="030F0702030302020204" pitchFamily="66" charset="0"/>
              </a:rPr>
              <a:t>Balloon Popping           Conditioned Stimulus            </a:t>
            </a:r>
          </a:p>
          <a:p>
            <a:pPr algn="ctr">
              <a:defRPr/>
            </a:pPr>
            <a:endParaRPr lang="en-GB" sz="2800" dirty="0">
              <a:latin typeface="Comic Sans MS" panose="030F0702030302020204" pitchFamily="66" charset="0"/>
            </a:endParaRPr>
          </a:p>
          <a:p>
            <a:pPr algn="ctr">
              <a:defRPr/>
            </a:pPr>
            <a:r>
              <a:rPr lang="en-GB" sz="2800" dirty="0">
                <a:latin typeface="Comic Sans MS" panose="030F0702030302020204" pitchFamily="66" charset="0"/>
              </a:rPr>
              <a:t>Fear</a:t>
            </a:r>
          </a:p>
          <a:p>
            <a:pPr algn="ctr">
              <a:defRPr/>
            </a:pPr>
            <a:endParaRPr lang="en-GB" sz="2800" dirty="0">
              <a:latin typeface="Comic Sans MS" panose="030F0702030302020204" pitchFamily="66" charset="0"/>
            </a:endParaRPr>
          </a:p>
          <a:p>
            <a:pPr algn="ctr">
              <a:defRPr/>
            </a:pPr>
            <a:r>
              <a:rPr lang="en-GB" sz="2800" dirty="0">
                <a:latin typeface="Comic Sans MS" panose="030F0702030302020204" pitchFamily="66" charset="0"/>
              </a:rPr>
              <a:t>Unconditioned Response             Party Hooter</a:t>
            </a:r>
          </a:p>
          <a:p>
            <a:pPr algn="ctr">
              <a:defRPr/>
            </a:pPr>
            <a:endParaRPr lang="en-GB" sz="2800" dirty="0">
              <a:latin typeface="Comic Sans MS" panose="030F0702030302020204" pitchFamily="66" charset="0"/>
            </a:endParaRPr>
          </a:p>
          <a:p>
            <a:pPr algn="ctr">
              <a:defRPr/>
            </a:pPr>
            <a:r>
              <a:rPr lang="en-GB" sz="2800" dirty="0">
                <a:latin typeface="Comic Sans MS" panose="030F0702030302020204" pitchFamily="66" charset="0"/>
              </a:rPr>
              <a:t>Conditioned Response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AA0AF-5597-49E6-A9D6-A5B2C661242C}"/>
              </a:ext>
            </a:extLst>
          </p:cNvPr>
          <p:cNvSpPr>
            <a:spLocks noGrp="1"/>
          </p:cNvSpPr>
          <p:nvPr>
            <p:ph idx="1"/>
          </p:nvPr>
        </p:nvSpPr>
        <p:spPr>
          <a:xfrm>
            <a:off x="250825" y="549275"/>
            <a:ext cx="8642350" cy="5975350"/>
          </a:xfrm>
        </p:spPr>
        <p:txBody>
          <a:bodyPr/>
          <a:lstStyle/>
          <a:p>
            <a:pPr>
              <a:buFont typeface="Arial" charset="0"/>
              <a:buChar char="•"/>
              <a:defRPr/>
            </a:pPr>
            <a:r>
              <a:rPr lang="en-GB" sz="1200" dirty="0">
                <a:latin typeface="Comic Sans MS" panose="030F0702030302020204" pitchFamily="66" charset="0"/>
              </a:rPr>
              <a:t>The balloon in this study is what we call an </a:t>
            </a:r>
            <a:r>
              <a:rPr lang="en-GB" sz="1400" b="1" u="sng" dirty="0">
                <a:latin typeface="Comic Sans MS" panose="030F0702030302020204" pitchFamily="66" charset="0"/>
              </a:rPr>
              <a:t>Unconditioned Stimulus</a:t>
            </a:r>
            <a:r>
              <a:rPr lang="en-GB" sz="1400" dirty="0">
                <a:latin typeface="Comic Sans MS" panose="030F0702030302020204" pitchFamily="66" charset="0"/>
              </a:rPr>
              <a:t> </a:t>
            </a:r>
            <a:r>
              <a:rPr lang="en-GB" sz="1200" dirty="0">
                <a:latin typeface="Comic Sans MS" panose="030F0702030302020204" pitchFamily="66" charset="0"/>
              </a:rPr>
              <a:t>(something that creates us to respond in a way that has not been learned through our environment)</a:t>
            </a:r>
          </a:p>
          <a:p>
            <a:pPr marL="0" indent="0">
              <a:buFont typeface="Arial" charset="0"/>
              <a:buNone/>
              <a:defRPr/>
            </a:pPr>
            <a:endParaRPr lang="en-GB" sz="1400" b="1" u="sng"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Describe what most peoples reaction to the popping of a balloon is?</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marL="0" indent="0">
              <a:buFont typeface="Arial" charset="0"/>
              <a:buNone/>
              <a:defRPr/>
            </a:pPr>
            <a:r>
              <a:rPr lang="en-GB" sz="1200" dirty="0">
                <a:latin typeface="Comic Sans MS" panose="030F0702030302020204" pitchFamily="66" charset="0"/>
              </a:rPr>
              <a:t>This reaction is what we call an </a:t>
            </a:r>
            <a:r>
              <a:rPr lang="en-GB" sz="1400" b="1" u="sng" dirty="0">
                <a:latin typeface="Comic Sans MS" panose="030F0702030302020204" pitchFamily="66" charset="0"/>
              </a:rPr>
              <a:t>Unconditioned Response</a:t>
            </a:r>
            <a:r>
              <a:rPr lang="en-GB" sz="1400" dirty="0">
                <a:latin typeface="Comic Sans MS" panose="030F0702030302020204" pitchFamily="66" charset="0"/>
              </a:rPr>
              <a:t> – </a:t>
            </a:r>
            <a:r>
              <a:rPr lang="en-GB" sz="1200" dirty="0">
                <a:latin typeface="Comic Sans MS" panose="030F0702030302020204" pitchFamily="66" charset="0"/>
              </a:rPr>
              <a:t>a behaviour that we have not learned through our own experiences, most people have an innate response to jump or be frightened by loud noises such as balloons popping.</a:t>
            </a:r>
          </a:p>
          <a:p>
            <a:pPr marL="0" indent="0">
              <a:buFont typeface="Arial" charset="0"/>
              <a:buNone/>
              <a:defRPr/>
            </a:pPr>
            <a:endParaRPr lang="en-GB" sz="1200" u="sng"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How would you describe most people’s reactions to the sound of a party hooter?</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marL="0" indent="0">
              <a:buFont typeface="Arial" charset="0"/>
              <a:buNone/>
              <a:defRPr/>
            </a:pPr>
            <a:r>
              <a:rPr lang="en-GB" sz="1200" dirty="0">
                <a:latin typeface="Comic Sans MS" panose="030F0702030302020204" pitchFamily="66" charset="0"/>
              </a:rPr>
              <a:t>The party hooter is a </a:t>
            </a:r>
            <a:r>
              <a:rPr lang="en-GB" sz="1400" b="1" u="sng" dirty="0">
                <a:latin typeface="Comic Sans MS" panose="030F0702030302020204" pitchFamily="66" charset="0"/>
              </a:rPr>
              <a:t>Neutral Stimulus</a:t>
            </a:r>
            <a:r>
              <a:rPr lang="en-GB" sz="1400" dirty="0">
                <a:latin typeface="Comic Sans MS" panose="030F0702030302020204" pitchFamily="66" charset="0"/>
              </a:rPr>
              <a:t> </a:t>
            </a:r>
            <a:r>
              <a:rPr lang="en-GB" sz="1200" dirty="0">
                <a:latin typeface="Comic Sans MS" panose="030F0702030302020204" pitchFamily="66" charset="0"/>
              </a:rPr>
              <a:t>it does not naturally create any specific reaction in an individual.</a:t>
            </a:r>
          </a:p>
          <a:p>
            <a:pPr marL="0" indent="0">
              <a:buFont typeface="Arial" charset="0"/>
              <a:buNone/>
              <a:defRPr/>
            </a:pPr>
            <a:endParaRPr lang="en-GB" sz="1200"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What two variables were paired together in the class demonstration?</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This pairing process was repeated (over and over) – explain why this was important in the process of classical conditioning?</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After this process has taken place (over and over) what does the sound of the hooter (in the absence of the balloon popping) often cause an individual to do?</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marL="0" indent="0">
              <a:buFont typeface="Arial" charset="0"/>
              <a:buNone/>
              <a:defRPr/>
            </a:pPr>
            <a:r>
              <a:rPr lang="en-GB" sz="1200" dirty="0">
                <a:latin typeface="Comic Sans MS" panose="030F0702030302020204" pitchFamily="66" charset="0"/>
              </a:rPr>
              <a:t>In this situation, the party hooter has become the </a:t>
            </a:r>
            <a:r>
              <a:rPr lang="en-GB" sz="1400" b="1" u="sng" dirty="0">
                <a:latin typeface="Comic Sans MS" panose="030F0702030302020204" pitchFamily="66" charset="0"/>
              </a:rPr>
              <a:t>Conditioned Stimulus</a:t>
            </a:r>
            <a:r>
              <a:rPr lang="en-GB" sz="1200" dirty="0">
                <a:latin typeface="Comic Sans MS" panose="030F0702030302020204" pitchFamily="66" charset="0"/>
              </a:rPr>
              <a:t> (an object that we have learned to respond a specific way to) the </a:t>
            </a:r>
            <a:r>
              <a:rPr lang="en-GB" sz="1400" b="1" u="sng" dirty="0">
                <a:latin typeface="Comic Sans MS" panose="030F0702030302020204" pitchFamily="66" charset="0"/>
              </a:rPr>
              <a:t>Conditioned Response</a:t>
            </a:r>
            <a:r>
              <a:rPr lang="en-GB" sz="1200" dirty="0">
                <a:latin typeface="Comic Sans MS" panose="030F0702030302020204" pitchFamily="66" charset="0"/>
              </a:rPr>
              <a:t> is our learned response to this situation (i.e. the hooter causing us to jump). </a:t>
            </a:r>
          </a:p>
        </p:txBody>
      </p:sp>
      <p:sp>
        <p:nvSpPr>
          <p:cNvPr id="17411" name="Title 1">
            <a:extLst>
              <a:ext uri="{FF2B5EF4-FFF2-40B4-BE49-F238E27FC236}">
                <a16:creationId xmlns:a16="http://schemas.microsoft.com/office/drawing/2014/main" id="{AA68B435-1469-4BB6-9AEB-670E52DD1CCC}"/>
              </a:ext>
            </a:extLst>
          </p:cNvPr>
          <p:cNvSpPr>
            <a:spLocks noGrp="1"/>
          </p:cNvSpPr>
          <p:nvPr>
            <p:ph type="title"/>
          </p:nvPr>
        </p:nvSpPr>
        <p:spPr>
          <a:xfrm>
            <a:off x="107950" y="0"/>
            <a:ext cx="8785225" cy="620713"/>
          </a:xfrm>
        </p:spPr>
        <p:txBody>
          <a:bodyPr/>
          <a:lstStyle/>
          <a:p>
            <a:pPr eaLnBrk="1" hangingPunct="1"/>
            <a:r>
              <a:rPr lang="en-GB" altLang="en-US" sz="1400" b="1" u="sng">
                <a:solidFill>
                  <a:srgbClr val="7030A0"/>
                </a:solidFill>
                <a:latin typeface="Comic Sans MS" panose="030F0702030302020204" pitchFamily="66" charset="0"/>
              </a:rPr>
              <a:t>Classical Conditioning Questions</a:t>
            </a:r>
          </a:p>
        </p:txBody>
      </p:sp>
      <p:pic>
        <p:nvPicPr>
          <p:cNvPr id="17412" name="Picture 2" descr="C:\Users\Catherine\AppData\Local\Microsoft\Windows\Temporary Internet Files\Content.IE5\LGFRUBZ3\large-balloons-166.6-3752[1].gif">
            <a:extLst>
              <a:ext uri="{FF2B5EF4-FFF2-40B4-BE49-F238E27FC236}">
                <a16:creationId xmlns:a16="http://schemas.microsoft.com/office/drawing/2014/main" id="{72827189-180E-4398-A3B1-155745DA1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0700" y="908050"/>
            <a:ext cx="9715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Catherine\AppData\Local\Microsoft\Windows\Temporary Internet Files\Content.IE5\T7V9HIFX\clipart0108[1].jpg">
            <a:extLst>
              <a:ext uri="{FF2B5EF4-FFF2-40B4-BE49-F238E27FC236}">
                <a16:creationId xmlns:a16="http://schemas.microsoft.com/office/drawing/2014/main" id="{F5F39257-E166-4E1E-B0D5-89EAB68B8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763" y="3573463"/>
            <a:ext cx="11064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6C9E98B-5FE7-4E35-89E0-EADE64A7E23D}"/>
              </a:ext>
            </a:extLst>
          </p:cNvPr>
          <p:cNvSpPr/>
          <p:nvPr/>
        </p:nvSpPr>
        <p:spPr>
          <a:xfrm>
            <a:off x="5795963" y="1125538"/>
            <a:ext cx="1800225"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anose="030F0702030302020204" pitchFamily="66" charset="0"/>
              </a:rPr>
              <a:t>Fear</a:t>
            </a:r>
          </a:p>
        </p:txBody>
      </p:sp>
      <p:sp>
        <p:nvSpPr>
          <p:cNvPr id="7" name="Rectangle 6">
            <a:extLst>
              <a:ext uri="{FF2B5EF4-FFF2-40B4-BE49-F238E27FC236}">
                <a16:creationId xmlns:a16="http://schemas.microsoft.com/office/drawing/2014/main" id="{CE3C1F54-9F92-4214-B412-EFCCA84AB747}"/>
              </a:ext>
            </a:extLst>
          </p:cNvPr>
          <p:cNvSpPr/>
          <p:nvPr/>
        </p:nvSpPr>
        <p:spPr>
          <a:xfrm>
            <a:off x="6429375" y="2565400"/>
            <a:ext cx="2008188"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anose="030F0702030302020204" pitchFamily="66" charset="0"/>
              </a:rPr>
              <a:t>No real reaction</a:t>
            </a:r>
          </a:p>
        </p:txBody>
      </p:sp>
      <p:sp>
        <p:nvSpPr>
          <p:cNvPr id="8" name="Rectangle 7">
            <a:extLst>
              <a:ext uri="{FF2B5EF4-FFF2-40B4-BE49-F238E27FC236}">
                <a16:creationId xmlns:a16="http://schemas.microsoft.com/office/drawing/2014/main" id="{96DA1C67-1150-46E5-B5BF-6D4B7AB225BD}"/>
              </a:ext>
            </a:extLst>
          </p:cNvPr>
          <p:cNvSpPr/>
          <p:nvPr/>
        </p:nvSpPr>
        <p:spPr>
          <a:xfrm>
            <a:off x="5634038" y="3500438"/>
            <a:ext cx="2251075" cy="538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anose="030F0702030302020204" pitchFamily="66" charset="0"/>
              </a:rPr>
              <a:t>Balloon Popping and Party Hooter</a:t>
            </a:r>
          </a:p>
        </p:txBody>
      </p:sp>
      <p:sp>
        <p:nvSpPr>
          <p:cNvPr id="9" name="Rectangle 8">
            <a:extLst>
              <a:ext uri="{FF2B5EF4-FFF2-40B4-BE49-F238E27FC236}">
                <a16:creationId xmlns:a16="http://schemas.microsoft.com/office/drawing/2014/main" id="{092DA020-184F-4D20-8DE4-ED95F898B512}"/>
              </a:ext>
            </a:extLst>
          </p:cNvPr>
          <p:cNvSpPr/>
          <p:nvPr/>
        </p:nvSpPr>
        <p:spPr>
          <a:xfrm>
            <a:off x="1692275" y="4581525"/>
            <a:ext cx="6934200"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anose="030F0702030302020204" pitchFamily="66" charset="0"/>
              </a:rPr>
              <a:t>It takes time (repetition) for an association to be created</a:t>
            </a:r>
          </a:p>
        </p:txBody>
      </p:sp>
      <p:sp>
        <p:nvSpPr>
          <p:cNvPr id="10" name="Rectangle 9">
            <a:extLst>
              <a:ext uri="{FF2B5EF4-FFF2-40B4-BE49-F238E27FC236}">
                <a16:creationId xmlns:a16="http://schemas.microsoft.com/office/drawing/2014/main" id="{DE72FA4E-4544-4D1A-B4D4-70B8D38869DD}"/>
              </a:ext>
            </a:extLst>
          </p:cNvPr>
          <p:cNvSpPr/>
          <p:nvPr/>
        </p:nvSpPr>
        <p:spPr>
          <a:xfrm>
            <a:off x="4259263" y="5445125"/>
            <a:ext cx="4300537"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anose="030F0702030302020204" pitchFamily="66" charset="0"/>
              </a:rPr>
              <a:t>Fear – causes the individual to jump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707B7A8-E9DE-472F-9FAD-FFFFC800B046}"/>
              </a:ext>
            </a:extLst>
          </p:cNvPr>
          <p:cNvSpPr>
            <a:spLocks noGrp="1"/>
          </p:cNvSpPr>
          <p:nvPr>
            <p:ph type="title"/>
          </p:nvPr>
        </p:nvSpPr>
        <p:spPr>
          <a:xfrm>
            <a:off x="493713" y="227013"/>
            <a:ext cx="8229600" cy="901700"/>
          </a:xfrm>
        </p:spPr>
        <p:txBody>
          <a:bodyPr/>
          <a:lstStyle/>
          <a:p>
            <a:pPr eaLnBrk="1" hangingPunct="1"/>
            <a:br>
              <a:rPr lang="en-GB" altLang="en-US" sz="1600" b="1" u="sng">
                <a:solidFill>
                  <a:srgbClr val="7030A0"/>
                </a:solidFill>
                <a:latin typeface="Comic Sans MS" panose="030F0702030302020204" pitchFamily="66" charset="0"/>
              </a:rPr>
            </a:br>
            <a:r>
              <a:rPr lang="en-GB" altLang="en-US" sz="1600" b="1" u="sng">
                <a:solidFill>
                  <a:srgbClr val="7030A0"/>
                </a:solidFill>
                <a:latin typeface="Comic Sans MS" panose="030F0702030302020204" pitchFamily="66" charset="0"/>
              </a:rPr>
              <a:t>Classical Conditioning</a:t>
            </a:r>
            <a:br>
              <a:rPr lang="en-GB" altLang="en-US" sz="1600" b="1" u="sng">
                <a:solidFill>
                  <a:srgbClr val="7030A0"/>
                </a:solidFill>
                <a:latin typeface="Comic Sans MS" panose="030F0702030302020204" pitchFamily="66" charset="0"/>
              </a:rPr>
            </a:br>
            <a:br>
              <a:rPr lang="en-GB" altLang="en-US" sz="1600" b="1">
                <a:solidFill>
                  <a:srgbClr val="7030A0"/>
                </a:solidFill>
                <a:latin typeface="Comic Sans MS" panose="030F0702030302020204" pitchFamily="66" charset="0"/>
              </a:rPr>
            </a:br>
            <a:r>
              <a:rPr lang="en-GB" altLang="en-US" sz="1600" b="1">
                <a:latin typeface="Comic Sans MS" panose="030F0702030302020204" pitchFamily="66" charset="0"/>
              </a:rPr>
              <a:t>Insert the words from the PowerPoint presentation into the classical conditioning diagram below</a:t>
            </a:r>
            <a:br>
              <a:rPr lang="en-GB" altLang="en-US" sz="1600" b="1">
                <a:latin typeface="Comic Sans MS" panose="030F0702030302020204" pitchFamily="66" charset="0"/>
              </a:rPr>
            </a:br>
            <a:br>
              <a:rPr lang="en-GB" altLang="en-US" sz="1600" b="1">
                <a:latin typeface="Comic Sans MS" panose="030F0702030302020204" pitchFamily="66" charset="0"/>
              </a:rPr>
            </a:br>
            <a:endParaRPr lang="en-GB" altLang="en-US" sz="1600" b="1">
              <a:latin typeface="Comic Sans MS" panose="030F0702030302020204" pitchFamily="66" charset="0"/>
            </a:endParaRPr>
          </a:p>
        </p:txBody>
      </p:sp>
      <p:sp>
        <p:nvSpPr>
          <p:cNvPr id="10244" name="TextBox 8">
            <a:extLst>
              <a:ext uri="{FF2B5EF4-FFF2-40B4-BE49-F238E27FC236}">
                <a16:creationId xmlns:a16="http://schemas.microsoft.com/office/drawing/2014/main" id="{D6B5C850-5D4A-49A3-A1A8-CD9A88990601}"/>
              </a:ext>
            </a:extLst>
          </p:cNvPr>
          <p:cNvSpPr txBox="1">
            <a:spLocks noChangeArrowheads="1"/>
          </p:cNvSpPr>
          <p:nvPr/>
        </p:nvSpPr>
        <p:spPr bwMode="auto">
          <a:xfrm>
            <a:off x="173038" y="1128713"/>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sp>
        <p:nvSpPr>
          <p:cNvPr id="10246" name="TextBox 10">
            <a:extLst>
              <a:ext uri="{FF2B5EF4-FFF2-40B4-BE49-F238E27FC236}">
                <a16:creationId xmlns:a16="http://schemas.microsoft.com/office/drawing/2014/main" id="{20E83A6D-1CBF-4AF2-84CD-FE81F30E3B96}"/>
              </a:ext>
            </a:extLst>
          </p:cNvPr>
          <p:cNvSpPr txBox="1">
            <a:spLocks noChangeArrowheads="1"/>
          </p:cNvSpPr>
          <p:nvPr/>
        </p:nvSpPr>
        <p:spPr bwMode="auto">
          <a:xfrm>
            <a:off x="6070600" y="1082675"/>
            <a:ext cx="2928938"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9" name="Right Arrow 8">
            <a:extLst>
              <a:ext uri="{FF2B5EF4-FFF2-40B4-BE49-F238E27FC236}">
                <a16:creationId xmlns:a16="http://schemas.microsoft.com/office/drawing/2014/main" id="{02E251BF-5EF8-48A3-92FA-F3B794B3DA1F}"/>
              </a:ext>
            </a:extLst>
          </p:cNvPr>
          <p:cNvSpPr/>
          <p:nvPr/>
        </p:nvSpPr>
        <p:spPr>
          <a:xfrm>
            <a:off x="3286125" y="1857375"/>
            <a:ext cx="314325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38" name="Picture 11" descr="http://all-free-download.com/images/graphiclarge/plus_sign_clip_art_9826.jpg">
            <a:extLst>
              <a:ext uri="{FF2B5EF4-FFF2-40B4-BE49-F238E27FC236}">
                <a16:creationId xmlns:a16="http://schemas.microsoft.com/office/drawing/2014/main" id="{FA92C61F-C7CA-4444-BD38-F26F64F53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3643313"/>
            <a:ext cx="50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73415AA0-A4A5-4DC7-A89A-81D98B4F5520}"/>
              </a:ext>
            </a:extLst>
          </p:cNvPr>
          <p:cNvSpPr/>
          <p:nvPr/>
        </p:nvSpPr>
        <p:spPr>
          <a:xfrm>
            <a:off x="5000625" y="3714750"/>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53" name="TextBox 10">
            <a:extLst>
              <a:ext uri="{FF2B5EF4-FFF2-40B4-BE49-F238E27FC236}">
                <a16:creationId xmlns:a16="http://schemas.microsoft.com/office/drawing/2014/main" id="{87190A8D-6743-456D-9BA4-0DC0DFA07370}"/>
              </a:ext>
            </a:extLst>
          </p:cNvPr>
          <p:cNvSpPr txBox="1">
            <a:spLocks noChangeArrowheads="1"/>
          </p:cNvSpPr>
          <p:nvPr/>
        </p:nvSpPr>
        <p:spPr bwMode="auto">
          <a:xfrm>
            <a:off x="6156325" y="3219450"/>
            <a:ext cx="285115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10254" name="TextBox 8">
            <a:extLst>
              <a:ext uri="{FF2B5EF4-FFF2-40B4-BE49-F238E27FC236}">
                <a16:creationId xmlns:a16="http://schemas.microsoft.com/office/drawing/2014/main" id="{6EFAA0FC-F3CD-4AAA-A021-F4262D8C5E15}"/>
              </a:ext>
            </a:extLst>
          </p:cNvPr>
          <p:cNvSpPr txBox="1">
            <a:spLocks noChangeArrowheads="1"/>
          </p:cNvSpPr>
          <p:nvPr/>
        </p:nvSpPr>
        <p:spPr bwMode="auto">
          <a:xfrm>
            <a:off x="3224213" y="27384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Neutral Stimulus</a:t>
            </a:r>
          </a:p>
        </p:txBody>
      </p:sp>
      <p:sp>
        <p:nvSpPr>
          <p:cNvPr id="10256" name="TextBox 8">
            <a:extLst>
              <a:ext uri="{FF2B5EF4-FFF2-40B4-BE49-F238E27FC236}">
                <a16:creationId xmlns:a16="http://schemas.microsoft.com/office/drawing/2014/main" id="{9394F358-12F8-4364-ACA8-671CE97C0EEB}"/>
              </a:ext>
            </a:extLst>
          </p:cNvPr>
          <p:cNvSpPr txBox="1">
            <a:spLocks noChangeArrowheads="1"/>
          </p:cNvSpPr>
          <p:nvPr/>
        </p:nvSpPr>
        <p:spPr bwMode="auto">
          <a:xfrm>
            <a:off x="1390650" y="501650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Stimulus</a:t>
            </a:r>
          </a:p>
        </p:txBody>
      </p:sp>
      <p:sp>
        <p:nvSpPr>
          <p:cNvPr id="21" name="Right Arrow 20">
            <a:extLst>
              <a:ext uri="{FF2B5EF4-FFF2-40B4-BE49-F238E27FC236}">
                <a16:creationId xmlns:a16="http://schemas.microsoft.com/office/drawing/2014/main" id="{6277E65F-8879-4EC3-ACE9-496A4449BE11}"/>
              </a:ext>
            </a:extLst>
          </p:cNvPr>
          <p:cNvSpPr/>
          <p:nvPr/>
        </p:nvSpPr>
        <p:spPr>
          <a:xfrm>
            <a:off x="3857625" y="5846763"/>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59" name="TextBox 10">
            <a:extLst>
              <a:ext uri="{FF2B5EF4-FFF2-40B4-BE49-F238E27FC236}">
                <a16:creationId xmlns:a16="http://schemas.microsoft.com/office/drawing/2014/main" id="{97DE5980-15D7-4509-9EFA-6E273CB09657}"/>
              </a:ext>
            </a:extLst>
          </p:cNvPr>
          <p:cNvSpPr txBox="1">
            <a:spLocks noChangeArrowheads="1"/>
          </p:cNvSpPr>
          <p:nvPr/>
        </p:nvSpPr>
        <p:spPr bwMode="auto">
          <a:xfrm>
            <a:off x="5099050" y="5040313"/>
            <a:ext cx="2928938" cy="36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Response</a:t>
            </a:r>
          </a:p>
        </p:txBody>
      </p:sp>
      <p:sp>
        <p:nvSpPr>
          <p:cNvPr id="12308" name="TextBox 8">
            <a:extLst>
              <a:ext uri="{FF2B5EF4-FFF2-40B4-BE49-F238E27FC236}">
                <a16:creationId xmlns:a16="http://schemas.microsoft.com/office/drawing/2014/main" id="{2F26D77E-2A5F-44FF-B8B3-D7ECF24CB686}"/>
              </a:ext>
            </a:extLst>
          </p:cNvPr>
          <p:cNvSpPr txBox="1">
            <a:spLocks noChangeArrowheads="1"/>
          </p:cNvSpPr>
          <p:nvPr/>
        </p:nvSpPr>
        <p:spPr bwMode="auto">
          <a:xfrm>
            <a:off x="111125" y="271780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Balloon Popping</a:t>
            </a:r>
          </a:p>
        </p:txBody>
      </p:sp>
      <p:sp>
        <p:nvSpPr>
          <p:cNvPr id="12309" name="TextBox 8">
            <a:extLst>
              <a:ext uri="{FF2B5EF4-FFF2-40B4-BE49-F238E27FC236}">
                <a16:creationId xmlns:a16="http://schemas.microsoft.com/office/drawing/2014/main" id="{73C0F4E8-1E35-4598-B639-E05737200769}"/>
              </a:ext>
            </a:extLst>
          </p:cNvPr>
          <p:cNvSpPr txBox="1">
            <a:spLocks noChangeArrowheads="1"/>
          </p:cNvSpPr>
          <p:nvPr/>
        </p:nvSpPr>
        <p:spPr bwMode="auto">
          <a:xfrm>
            <a:off x="111125" y="44259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Balloon Popping</a:t>
            </a:r>
          </a:p>
        </p:txBody>
      </p:sp>
      <p:sp>
        <p:nvSpPr>
          <p:cNvPr id="12310" name="TextBox 8">
            <a:extLst>
              <a:ext uri="{FF2B5EF4-FFF2-40B4-BE49-F238E27FC236}">
                <a16:creationId xmlns:a16="http://schemas.microsoft.com/office/drawing/2014/main" id="{95D12696-6EDC-42BE-9D5E-6A26914253BA}"/>
              </a:ext>
            </a:extLst>
          </p:cNvPr>
          <p:cNvSpPr txBox="1">
            <a:spLocks noChangeArrowheads="1"/>
          </p:cNvSpPr>
          <p:nvPr/>
        </p:nvSpPr>
        <p:spPr bwMode="auto">
          <a:xfrm>
            <a:off x="6156325" y="2773363"/>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Fear</a:t>
            </a:r>
          </a:p>
        </p:txBody>
      </p:sp>
      <p:sp>
        <p:nvSpPr>
          <p:cNvPr id="10263" name="TextBox 8">
            <a:extLst>
              <a:ext uri="{FF2B5EF4-FFF2-40B4-BE49-F238E27FC236}">
                <a16:creationId xmlns:a16="http://schemas.microsoft.com/office/drawing/2014/main" id="{94C1561E-B27C-41BC-A752-F55E02A533F4}"/>
              </a:ext>
            </a:extLst>
          </p:cNvPr>
          <p:cNvSpPr txBox="1">
            <a:spLocks noChangeArrowheads="1"/>
          </p:cNvSpPr>
          <p:nvPr/>
        </p:nvSpPr>
        <p:spPr bwMode="auto">
          <a:xfrm>
            <a:off x="111125" y="31432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sp>
        <p:nvSpPr>
          <p:cNvPr id="12312" name="TextBox 8">
            <a:extLst>
              <a:ext uri="{FF2B5EF4-FFF2-40B4-BE49-F238E27FC236}">
                <a16:creationId xmlns:a16="http://schemas.microsoft.com/office/drawing/2014/main" id="{B20F0F20-D20B-469C-AC72-1CC3C7EC7828}"/>
              </a:ext>
            </a:extLst>
          </p:cNvPr>
          <p:cNvSpPr txBox="1">
            <a:spLocks noChangeArrowheads="1"/>
          </p:cNvSpPr>
          <p:nvPr/>
        </p:nvSpPr>
        <p:spPr bwMode="auto">
          <a:xfrm>
            <a:off x="6142038" y="44386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Fear</a:t>
            </a:r>
          </a:p>
        </p:txBody>
      </p:sp>
      <p:sp>
        <p:nvSpPr>
          <p:cNvPr id="12313" name="TextBox 8">
            <a:extLst>
              <a:ext uri="{FF2B5EF4-FFF2-40B4-BE49-F238E27FC236}">
                <a16:creationId xmlns:a16="http://schemas.microsoft.com/office/drawing/2014/main" id="{91D51CEC-B9E6-4492-91B1-848877AFD4E0}"/>
              </a:ext>
            </a:extLst>
          </p:cNvPr>
          <p:cNvSpPr txBox="1">
            <a:spLocks noChangeArrowheads="1"/>
          </p:cNvSpPr>
          <p:nvPr/>
        </p:nvSpPr>
        <p:spPr bwMode="auto">
          <a:xfrm>
            <a:off x="5099050" y="64706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Fear</a:t>
            </a:r>
          </a:p>
        </p:txBody>
      </p:sp>
      <p:sp>
        <p:nvSpPr>
          <p:cNvPr id="26" name="TextBox 8">
            <a:extLst>
              <a:ext uri="{FF2B5EF4-FFF2-40B4-BE49-F238E27FC236}">
                <a16:creationId xmlns:a16="http://schemas.microsoft.com/office/drawing/2014/main" id="{D8B191C9-2A8A-4A5E-BCCB-F9A5AC105336}"/>
              </a:ext>
            </a:extLst>
          </p:cNvPr>
          <p:cNvSpPr txBox="1">
            <a:spLocks noChangeArrowheads="1"/>
          </p:cNvSpPr>
          <p:nvPr/>
        </p:nvSpPr>
        <p:spPr bwMode="auto">
          <a:xfrm>
            <a:off x="3108325" y="4437063"/>
            <a:ext cx="2857500" cy="371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Party Hooter</a:t>
            </a:r>
          </a:p>
        </p:txBody>
      </p:sp>
      <p:sp>
        <p:nvSpPr>
          <p:cNvPr id="27" name="TextBox 8">
            <a:extLst>
              <a:ext uri="{FF2B5EF4-FFF2-40B4-BE49-F238E27FC236}">
                <a16:creationId xmlns:a16="http://schemas.microsoft.com/office/drawing/2014/main" id="{0B1ECB31-BBF7-4FEA-873C-F190D8C21E1E}"/>
              </a:ext>
            </a:extLst>
          </p:cNvPr>
          <p:cNvSpPr txBox="1">
            <a:spLocks noChangeArrowheads="1"/>
          </p:cNvSpPr>
          <p:nvPr/>
        </p:nvSpPr>
        <p:spPr bwMode="auto">
          <a:xfrm>
            <a:off x="1377950" y="64579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Party Hooter</a:t>
            </a:r>
          </a:p>
        </p:txBody>
      </p:sp>
      <p:pic>
        <p:nvPicPr>
          <p:cNvPr id="18453" name="Picture 26" descr="C:\Users\Catherine\AppData\Local\Microsoft\Windows\Temporary Internet Files\Content.IE5\T7V9HIFX\clipart0108[1].jpg">
            <a:extLst>
              <a:ext uri="{FF2B5EF4-FFF2-40B4-BE49-F238E27FC236}">
                <a16:creationId xmlns:a16="http://schemas.microsoft.com/office/drawing/2014/main" id="{BF656705-9EE4-4BCF-923D-BB5F54B3A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913" y="3589338"/>
            <a:ext cx="149383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7" descr="C:\Users\Catherine\AppData\Local\Microsoft\Windows\Temporary Internet Files\Content.IE5\SP8IBOCH\scared[1].gif">
            <a:extLst>
              <a:ext uri="{FF2B5EF4-FFF2-40B4-BE49-F238E27FC236}">
                <a16:creationId xmlns:a16="http://schemas.microsoft.com/office/drawing/2014/main" id="{8641F1AE-6BD9-4772-B1E4-326B88F6BA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6613" y="1476375"/>
            <a:ext cx="9715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27" descr="C:\Users\Catherine\AppData\Local\Microsoft\Windows\Temporary Internet Files\Content.IE5\SP8IBOCH\scared[1].gif">
            <a:extLst>
              <a:ext uri="{FF2B5EF4-FFF2-40B4-BE49-F238E27FC236}">
                <a16:creationId xmlns:a16="http://schemas.microsoft.com/office/drawing/2014/main" id="{ED0EA651-C8E5-4D79-BE96-BA47F69F50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938" y="3643313"/>
            <a:ext cx="5730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27" descr="C:\Users\Catherine\AppData\Local\Microsoft\Windows\Temporary Internet Files\Content.IE5\SP8IBOCH\scared[1].gif">
            <a:extLst>
              <a:ext uri="{FF2B5EF4-FFF2-40B4-BE49-F238E27FC236}">
                <a16:creationId xmlns:a16="http://schemas.microsoft.com/office/drawing/2014/main" id="{5316819E-3D98-4A59-B64E-FE5E72F993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5472113"/>
            <a:ext cx="9366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26" descr="C:\Users\Catherine\AppData\Local\Microsoft\Windows\Temporary Internet Files\Content.IE5\T7V9HIFX\clipart0108[1].jpg">
            <a:extLst>
              <a:ext uri="{FF2B5EF4-FFF2-40B4-BE49-F238E27FC236}">
                <a16:creationId xmlns:a16="http://schemas.microsoft.com/office/drawing/2014/main" id="{71B92252-DCD8-4C36-A24A-89C5C4E10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9763" y="5592763"/>
            <a:ext cx="14938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28" descr="C:\Users\Catherine\AppData\Local\Microsoft\Windows\Temporary Internet Files\Content.IE5\LGFRUBZ3\large-balloons-166.6-3752[1].gif">
            <a:extLst>
              <a:ext uri="{FF2B5EF4-FFF2-40B4-BE49-F238E27FC236}">
                <a16:creationId xmlns:a16="http://schemas.microsoft.com/office/drawing/2014/main" id="{9C707832-B107-4A08-A695-63DFF09B15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300" y="1592263"/>
            <a:ext cx="7794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29" descr="C:\Users\Catherine\AppData\Local\Microsoft\Windows\Temporary Internet Files\Content.IE5\JH8BCQJ7\Pop_8x10[1].jpg">
            <a:extLst>
              <a:ext uri="{FF2B5EF4-FFF2-40B4-BE49-F238E27FC236}">
                <a16:creationId xmlns:a16="http://schemas.microsoft.com/office/drawing/2014/main" id="{163C459D-DCAF-43F5-A67E-8175C1C858F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0513" y="1755775"/>
            <a:ext cx="787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28" descr="C:\Users\Catherine\AppData\Local\Microsoft\Windows\Temporary Internet Files\Content.IE5\LGFRUBZ3\large-balloons-166.6-3752[1].gif">
            <a:extLst>
              <a:ext uri="{FF2B5EF4-FFF2-40B4-BE49-F238E27FC236}">
                <a16:creationId xmlns:a16="http://schemas.microsoft.com/office/drawing/2014/main" id="{25B6A0CC-C09B-45F2-9381-DA4D5A8DD6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025" y="3460750"/>
            <a:ext cx="7778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29" descr="C:\Users\Catherine\AppData\Local\Microsoft\Windows\Temporary Internet Files\Content.IE5\JH8BCQJ7\Pop_8x10[1].jpg">
            <a:extLst>
              <a:ext uri="{FF2B5EF4-FFF2-40B4-BE49-F238E27FC236}">
                <a16:creationId xmlns:a16="http://schemas.microsoft.com/office/drawing/2014/main" id="{5666F68A-23A6-4A07-BAE6-1D7A05C2224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0650" y="3624263"/>
            <a:ext cx="788988"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23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246"/>
                                        </p:tgtEl>
                                        <p:attrNameLst>
                                          <p:attrName>style.visibility</p:attrName>
                                        </p:attrNameLst>
                                      </p:cBhvr>
                                      <p:to>
                                        <p:strVal val="visible"/>
                                      </p:to>
                                    </p:set>
                                    <p:animEffect transition="in" filter="circle(in)">
                                      <p:cBhvr>
                                        <p:cTn id="15" dur="2000"/>
                                        <p:tgtEl>
                                          <p:spTgt spid="1024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310"/>
                                        </p:tgtEl>
                                        <p:attrNameLst>
                                          <p:attrName>style.visibility</p:attrName>
                                        </p:attrNameLst>
                                      </p:cBhvr>
                                      <p:to>
                                        <p:strVal val="visible"/>
                                      </p:to>
                                    </p:set>
                                    <p:animEffect transition="in" filter="circle(in)">
                                      <p:cBhvr>
                                        <p:cTn id="18" dur="2000"/>
                                        <p:tgtEl>
                                          <p:spTgt spid="123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263"/>
                                        </p:tgtEl>
                                        <p:attrNameLst>
                                          <p:attrName>style.visibility</p:attrName>
                                        </p:attrNameLst>
                                      </p:cBhvr>
                                      <p:to>
                                        <p:strVal val="visible"/>
                                      </p:to>
                                    </p:set>
                                    <p:animEffect transition="in" filter="circle(in)">
                                      <p:cBhvr>
                                        <p:cTn id="23" dur="2000"/>
                                        <p:tgtEl>
                                          <p:spTgt spid="1026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309"/>
                                        </p:tgtEl>
                                        <p:attrNameLst>
                                          <p:attrName>style.visibility</p:attrName>
                                        </p:attrNameLst>
                                      </p:cBhvr>
                                      <p:to>
                                        <p:strVal val="visible"/>
                                      </p:to>
                                    </p:set>
                                    <p:animEffect transition="in" filter="circle(in)">
                                      <p:cBhvr>
                                        <p:cTn id="26" dur="2000"/>
                                        <p:tgtEl>
                                          <p:spTgt spid="1230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0254"/>
                                        </p:tgtEl>
                                        <p:attrNameLst>
                                          <p:attrName>style.visibility</p:attrName>
                                        </p:attrNameLst>
                                      </p:cBhvr>
                                      <p:to>
                                        <p:strVal val="visible"/>
                                      </p:to>
                                    </p:set>
                                    <p:animEffect transition="in" filter="wheel(1)">
                                      <p:cBhvr>
                                        <p:cTn id="31" dur="2000"/>
                                        <p:tgtEl>
                                          <p:spTgt spid="1025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heel(1)">
                                      <p:cBhvr>
                                        <p:cTn id="34" dur="2000"/>
                                        <p:tgtEl>
                                          <p:spTgt spid="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0253"/>
                                        </p:tgtEl>
                                        <p:attrNameLst>
                                          <p:attrName>style.visibility</p:attrName>
                                        </p:attrNameLst>
                                      </p:cBhvr>
                                      <p:to>
                                        <p:strVal val="visible"/>
                                      </p:to>
                                    </p:set>
                                    <p:animEffect transition="in" filter="circle(in)">
                                      <p:cBhvr>
                                        <p:cTn id="39" dur="2000"/>
                                        <p:tgtEl>
                                          <p:spTgt spid="1025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2312"/>
                                        </p:tgtEl>
                                        <p:attrNameLst>
                                          <p:attrName>style.visibility</p:attrName>
                                        </p:attrNameLst>
                                      </p:cBhvr>
                                      <p:to>
                                        <p:strVal val="visible"/>
                                      </p:to>
                                    </p:set>
                                    <p:animEffect transition="in" filter="circle(in)">
                                      <p:cBhvr>
                                        <p:cTn id="42" dur="2000"/>
                                        <p:tgtEl>
                                          <p:spTgt spid="123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256"/>
                                        </p:tgtEl>
                                        <p:attrNameLst>
                                          <p:attrName>style.visibility</p:attrName>
                                        </p:attrNameLst>
                                      </p:cBhvr>
                                      <p:to>
                                        <p:strVal val="visible"/>
                                      </p:to>
                                    </p:set>
                                    <p:anim calcmode="lin" valueType="num">
                                      <p:cBhvr additive="base">
                                        <p:cTn id="47" dur="500" fill="hold"/>
                                        <p:tgtEl>
                                          <p:spTgt spid="10256"/>
                                        </p:tgtEl>
                                        <p:attrNameLst>
                                          <p:attrName>ppt_x</p:attrName>
                                        </p:attrNameLst>
                                      </p:cBhvr>
                                      <p:tavLst>
                                        <p:tav tm="0">
                                          <p:val>
                                            <p:strVal val="#ppt_x"/>
                                          </p:val>
                                        </p:tav>
                                        <p:tav tm="100000">
                                          <p:val>
                                            <p:strVal val="#ppt_x"/>
                                          </p:val>
                                        </p:tav>
                                      </p:tavLst>
                                    </p:anim>
                                    <p:anim calcmode="lin" valueType="num">
                                      <p:cBhvr additive="base">
                                        <p:cTn id="48" dur="500" fill="hold"/>
                                        <p:tgtEl>
                                          <p:spTgt spid="1025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259"/>
                                        </p:tgtEl>
                                        <p:attrNameLst>
                                          <p:attrName>style.visibility</p:attrName>
                                        </p:attrNameLst>
                                      </p:cBhvr>
                                      <p:to>
                                        <p:strVal val="visible"/>
                                      </p:to>
                                    </p:set>
                                    <p:animEffect transition="in" filter="barn(inVertical)">
                                      <p:cBhvr>
                                        <p:cTn id="57" dur="500"/>
                                        <p:tgtEl>
                                          <p:spTgt spid="1025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2313"/>
                                        </p:tgtEl>
                                        <p:attrNameLst>
                                          <p:attrName>style.visibility</p:attrName>
                                        </p:attrNameLst>
                                      </p:cBhvr>
                                      <p:to>
                                        <p:strVal val="visible"/>
                                      </p:to>
                                    </p:set>
                                    <p:animEffect transition="in" filter="barn(inVertical)">
                                      <p:cBhvr>
                                        <p:cTn id="60" dur="500"/>
                                        <p:tgtEl>
                                          <p:spTgt spid="12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animBg="1"/>
      <p:bldP spid="10253" grpId="0" animBg="1"/>
      <p:bldP spid="10254" grpId="0" animBg="1"/>
      <p:bldP spid="10256" grpId="0" animBg="1"/>
      <p:bldP spid="10259" grpId="0" animBg="1"/>
      <p:bldP spid="12308" grpId="0" animBg="1"/>
      <p:bldP spid="12309" grpId="0" animBg="1"/>
      <p:bldP spid="12310" grpId="0" animBg="1"/>
      <p:bldP spid="10263" grpId="0" animBg="1"/>
      <p:bldP spid="12312" grpId="0" animBg="1"/>
      <p:bldP spid="12313"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9A33B5A-7D83-43FE-8628-4313F361BED4}"/>
              </a:ext>
            </a:extLst>
          </p:cNvPr>
          <p:cNvSpPr>
            <a:spLocks noGrp="1"/>
          </p:cNvSpPr>
          <p:nvPr>
            <p:ph type="title"/>
          </p:nvPr>
        </p:nvSpPr>
        <p:spPr>
          <a:xfrm>
            <a:off x="501650" y="-242888"/>
            <a:ext cx="8229600" cy="1143001"/>
          </a:xfrm>
        </p:spPr>
        <p:txBody>
          <a:bodyPr/>
          <a:lstStyle/>
          <a:p>
            <a:pPr eaLnBrk="1" hangingPunct="1"/>
            <a:r>
              <a:rPr lang="en-GB" altLang="en-US" sz="3200" b="1">
                <a:solidFill>
                  <a:srgbClr val="7030A0"/>
                </a:solidFill>
                <a:latin typeface="Comic Sans MS" panose="030F0702030302020204" pitchFamily="66" charset="0"/>
              </a:rPr>
              <a:t>Learning Theory (Classical Conditioning)</a:t>
            </a:r>
          </a:p>
        </p:txBody>
      </p:sp>
      <p:sp>
        <p:nvSpPr>
          <p:cNvPr id="19459" name="TextBox 8">
            <a:extLst>
              <a:ext uri="{FF2B5EF4-FFF2-40B4-BE49-F238E27FC236}">
                <a16:creationId xmlns:a16="http://schemas.microsoft.com/office/drawing/2014/main" id="{6ECDF3E6-1613-4056-86E2-9445342D0721}"/>
              </a:ext>
            </a:extLst>
          </p:cNvPr>
          <p:cNvSpPr txBox="1">
            <a:spLocks noChangeArrowheads="1"/>
          </p:cNvSpPr>
          <p:nvPr/>
        </p:nvSpPr>
        <p:spPr bwMode="auto">
          <a:xfrm>
            <a:off x="322263" y="844550"/>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sp>
        <p:nvSpPr>
          <p:cNvPr id="8200" name="TextBox 10">
            <a:extLst>
              <a:ext uri="{FF2B5EF4-FFF2-40B4-BE49-F238E27FC236}">
                <a16:creationId xmlns:a16="http://schemas.microsoft.com/office/drawing/2014/main" id="{54910CA9-81CC-44E8-972C-02CE9C90D1E6}"/>
              </a:ext>
            </a:extLst>
          </p:cNvPr>
          <p:cNvSpPr txBox="1">
            <a:spLocks noChangeArrowheads="1"/>
          </p:cNvSpPr>
          <p:nvPr/>
        </p:nvSpPr>
        <p:spPr bwMode="auto">
          <a:xfrm>
            <a:off x="5986463" y="844550"/>
            <a:ext cx="292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9" name="Right Arrow 8">
            <a:extLst>
              <a:ext uri="{FF2B5EF4-FFF2-40B4-BE49-F238E27FC236}">
                <a16:creationId xmlns:a16="http://schemas.microsoft.com/office/drawing/2014/main" id="{D05184D9-AB66-4494-9087-0BB45E848E43}"/>
              </a:ext>
            </a:extLst>
          </p:cNvPr>
          <p:cNvSpPr/>
          <p:nvPr/>
        </p:nvSpPr>
        <p:spPr>
          <a:xfrm>
            <a:off x="3286125" y="1857375"/>
            <a:ext cx="314325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TextBox 8">
            <a:extLst>
              <a:ext uri="{FF2B5EF4-FFF2-40B4-BE49-F238E27FC236}">
                <a16:creationId xmlns:a16="http://schemas.microsoft.com/office/drawing/2014/main" id="{8F05E125-082C-4DF9-B8AC-7A914833108A}"/>
              </a:ext>
            </a:extLst>
          </p:cNvPr>
          <p:cNvSpPr txBox="1">
            <a:spLocks noChangeArrowheads="1"/>
          </p:cNvSpPr>
          <p:nvPr/>
        </p:nvSpPr>
        <p:spPr bwMode="auto">
          <a:xfrm>
            <a:off x="298450" y="2320925"/>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pic>
        <p:nvPicPr>
          <p:cNvPr id="8203" name="Picture 11" descr="http://all-free-download.com/images/graphiclarge/plus_sign_clip_art_9826.jpg">
            <a:extLst>
              <a:ext uri="{FF2B5EF4-FFF2-40B4-BE49-F238E27FC236}">
                <a16:creationId xmlns:a16="http://schemas.microsoft.com/office/drawing/2014/main" id="{D61AFE2C-EAF7-4EBF-9A3B-108BEA03D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3643313"/>
            <a:ext cx="50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0B001E05-0775-4BC0-A1FC-75457770A4D9}"/>
              </a:ext>
            </a:extLst>
          </p:cNvPr>
          <p:cNvSpPr/>
          <p:nvPr/>
        </p:nvSpPr>
        <p:spPr>
          <a:xfrm>
            <a:off x="5000625" y="3714750"/>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TextBox 10">
            <a:extLst>
              <a:ext uri="{FF2B5EF4-FFF2-40B4-BE49-F238E27FC236}">
                <a16:creationId xmlns:a16="http://schemas.microsoft.com/office/drawing/2014/main" id="{B70AB848-90B4-4EA4-83BA-3A3017ABC020}"/>
              </a:ext>
            </a:extLst>
          </p:cNvPr>
          <p:cNvSpPr txBox="1">
            <a:spLocks noChangeArrowheads="1"/>
          </p:cNvSpPr>
          <p:nvPr/>
        </p:nvSpPr>
        <p:spPr bwMode="auto">
          <a:xfrm>
            <a:off x="6081713" y="2384425"/>
            <a:ext cx="292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18" name="TextBox 8">
            <a:extLst>
              <a:ext uri="{FF2B5EF4-FFF2-40B4-BE49-F238E27FC236}">
                <a16:creationId xmlns:a16="http://schemas.microsoft.com/office/drawing/2014/main" id="{4FABA4CE-6A19-4C9B-9148-D449B4886BE3}"/>
              </a:ext>
            </a:extLst>
          </p:cNvPr>
          <p:cNvSpPr txBox="1">
            <a:spLocks noChangeArrowheads="1"/>
          </p:cNvSpPr>
          <p:nvPr/>
        </p:nvSpPr>
        <p:spPr bwMode="auto">
          <a:xfrm>
            <a:off x="3095625" y="2328863"/>
            <a:ext cx="285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Neutral  Stimulus</a:t>
            </a:r>
          </a:p>
        </p:txBody>
      </p:sp>
      <p:sp>
        <p:nvSpPr>
          <p:cNvPr id="20" name="TextBox 8">
            <a:extLst>
              <a:ext uri="{FF2B5EF4-FFF2-40B4-BE49-F238E27FC236}">
                <a16:creationId xmlns:a16="http://schemas.microsoft.com/office/drawing/2014/main" id="{61E23746-6C54-4AE0-A696-35F6A1106A24}"/>
              </a:ext>
            </a:extLst>
          </p:cNvPr>
          <p:cNvSpPr txBox="1">
            <a:spLocks noChangeArrowheads="1"/>
          </p:cNvSpPr>
          <p:nvPr/>
        </p:nvSpPr>
        <p:spPr bwMode="auto">
          <a:xfrm>
            <a:off x="428625" y="4581525"/>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Stimulus</a:t>
            </a:r>
          </a:p>
        </p:txBody>
      </p:sp>
      <p:sp>
        <p:nvSpPr>
          <p:cNvPr id="21" name="Right Arrow 20">
            <a:extLst>
              <a:ext uri="{FF2B5EF4-FFF2-40B4-BE49-F238E27FC236}">
                <a16:creationId xmlns:a16="http://schemas.microsoft.com/office/drawing/2014/main" id="{4A620757-E7B1-4811-A726-DA52B591E9BF}"/>
              </a:ext>
            </a:extLst>
          </p:cNvPr>
          <p:cNvSpPr/>
          <p:nvPr/>
        </p:nvSpPr>
        <p:spPr>
          <a:xfrm>
            <a:off x="3857625" y="5500688"/>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TextBox 10">
            <a:extLst>
              <a:ext uri="{FF2B5EF4-FFF2-40B4-BE49-F238E27FC236}">
                <a16:creationId xmlns:a16="http://schemas.microsoft.com/office/drawing/2014/main" id="{8EF8D5F3-1C43-4C50-B2E5-69718B51DB4E}"/>
              </a:ext>
            </a:extLst>
          </p:cNvPr>
          <p:cNvSpPr txBox="1">
            <a:spLocks noChangeArrowheads="1"/>
          </p:cNvSpPr>
          <p:nvPr/>
        </p:nvSpPr>
        <p:spPr bwMode="auto">
          <a:xfrm>
            <a:off x="5953125" y="4581525"/>
            <a:ext cx="2928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Response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00"/>
                                        </p:tgtEl>
                                        <p:attrNameLst>
                                          <p:attrName>style.visibility</p:attrName>
                                        </p:attrNameLst>
                                      </p:cBhvr>
                                      <p:to>
                                        <p:strVal val="visible"/>
                                      </p:to>
                                    </p:set>
                                    <p:animEffect transition="in" filter="dissolve">
                                      <p:cBhvr>
                                        <p:cTn id="10" dur="500"/>
                                        <p:tgtEl>
                                          <p:spTgt spid="8200"/>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par>
                                <p:cTn id="15" presetID="9" presetClass="entr" presetSubtype="0" fill="hold" nodeType="withEffect">
                                  <p:stCondLst>
                                    <p:cond delay="0"/>
                                  </p:stCondLst>
                                  <p:childTnLst>
                                    <p:set>
                                      <p:cBhvr>
                                        <p:cTn id="16" dur="1" fill="hold">
                                          <p:stCondLst>
                                            <p:cond delay="0"/>
                                          </p:stCondLst>
                                        </p:cTn>
                                        <p:tgtEl>
                                          <p:spTgt spid="8203"/>
                                        </p:tgtEl>
                                        <p:attrNameLst>
                                          <p:attrName>style.visibility</p:attrName>
                                        </p:attrNameLst>
                                      </p:cBhvr>
                                      <p:to>
                                        <p:strVal val="visible"/>
                                      </p:to>
                                    </p:set>
                                    <p:animEffect transition="in" filter="dissolve">
                                      <p:cBhvr>
                                        <p:cTn id="17" dur="500"/>
                                        <p:tgtEl>
                                          <p:spTgt spid="820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par>
                          <p:cTn id="29" fill="hold" nodeType="afterGroup">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par>
                          <p:cTn id="33" fill="hold" nodeType="afterGroup">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par>
                          <p:cTn id="37" fill="hold" nodeType="afterGroup">
                            <p:stCondLst>
                              <p:cond delay="1500"/>
                            </p:stCondLst>
                            <p:childTnLst>
                              <p:par>
                                <p:cTn id="38" presetID="9"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ssolv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9" grpId="0" animBg="1"/>
      <p:bldP spid="12" grpId="0"/>
      <p:bldP spid="15" grpId="0" animBg="1"/>
      <p:bldP spid="17" grpId="0"/>
      <p:bldP spid="18" grpId="0"/>
      <p:bldP spid="20" grpId="0"/>
      <p:bldP spid="21"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BAD4BD2-999F-4AE8-A74F-9B1CB74799AD}"/>
              </a:ext>
            </a:extLst>
          </p:cNvPr>
          <p:cNvSpPr>
            <a:spLocks noGrp="1"/>
          </p:cNvSpPr>
          <p:nvPr>
            <p:ph type="title"/>
          </p:nvPr>
        </p:nvSpPr>
        <p:spPr>
          <a:xfrm>
            <a:off x="461963" y="15875"/>
            <a:ext cx="8229600" cy="1143000"/>
          </a:xfrm>
        </p:spPr>
        <p:txBody>
          <a:bodyPr/>
          <a:lstStyle/>
          <a:p>
            <a:pPr eaLnBrk="1" hangingPunct="1"/>
            <a:r>
              <a:rPr lang="en-GB" altLang="en-US" b="1">
                <a:solidFill>
                  <a:srgbClr val="7030A0"/>
                </a:solidFill>
                <a:latin typeface="Comic Sans MS" panose="030F0702030302020204" pitchFamily="66" charset="0"/>
              </a:rPr>
              <a:t>Classical Conditioning</a:t>
            </a:r>
          </a:p>
        </p:txBody>
      </p:sp>
      <p:pic>
        <p:nvPicPr>
          <p:cNvPr id="12291" name="Picture 4" descr="C:\Users\Catherine\Pictures\Microsoft Clip Organizer\j0336078.wmf">
            <a:extLst>
              <a:ext uri="{FF2B5EF4-FFF2-40B4-BE49-F238E27FC236}">
                <a16:creationId xmlns:a16="http://schemas.microsoft.com/office/drawing/2014/main" id="{8893682B-5ACF-4C10-A008-0131B50F6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571625"/>
            <a:ext cx="15001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8">
            <a:extLst>
              <a:ext uri="{FF2B5EF4-FFF2-40B4-BE49-F238E27FC236}">
                <a16:creationId xmlns:a16="http://schemas.microsoft.com/office/drawing/2014/main" id="{44B66BA1-0945-4E9B-B460-931F7CA52F3F}"/>
              </a:ext>
            </a:extLst>
          </p:cNvPr>
          <p:cNvSpPr txBox="1">
            <a:spLocks noChangeArrowheads="1"/>
          </p:cNvSpPr>
          <p:nvPr/>
        </p:nvSpPr>
        <p:spPr bwMode="auto">
          <a:xfrm>
            <a:off x="461963" y="12017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pic>
        <p:nvPicPr>
          <p:cNvPr id="12293" name="Picture 6" descr="C:\Users\Catherine\Pictures\Microsoft Clip Organizer\j0410473.wmf">
            <a:extLst>
              <a:ext uri="{FF2B5EF4-FFF2-40B4-BE49-F238E27FC236}">
                <a16:creationId xmlns:a16="http://schemas.microsoft.com/office/drawing/2014/main" id="{B7AD209C-DCFA-4B8F-A75E-30C400FAC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738" y="1416050"/>
            <a:ext cx="660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10">
            <a:extLst>
              <a:ext uri="{FF2B5EF4-FFF2-40B4-BE49-F238E27FC236}">
                <a16:creationId xmlns:a16="http://schemas.microsoft.com/office/drawing/2014/main" id="{338C67EC-B4FC-44F4-B26C-110F237746A5}"/>
              </a:ext>
            </a:extLst>
          </p:cNvPr>
          <p:cNvSpPr txBox="1">
            <a:spLocks noChangeArrowheads="1"/>
          </p:cNvSpPr>
          <p:nvPr/>
        </p:nvSpPr>
        <p:spPr bwMode="auto">
          <a:xfrm>
            <a:off x="6070600" y="1017588"/>
            <a:ext cx="2928938"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9" name="Right Arrow 8">
            <a:extLst>
              <a:ext uri="{FF2B5EF4-FFF2-40B4-BE49-F238E27FC236}">
                <a16:creationId xmlns:a16="http://schemas.microsoft.com/office/drawing/2014/main" id="{78E696FC-3091-403A-B89F-44084F84EDB4}"/>
              </a:ext>
            </a:extLst>
          </p:cNvPr>
          <p:cNvSpPr/>
          <p:nvPr/>
        </p:nvSpPr>
        <p:spPr>
          <a:xfrm>
            <a:off x="3286125" y="1857375"/>
            <a:ext cx="314325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296" name="Picture 4" descr="C:\Users\Catherine\Pictures\Microsoft Clip Organizer\j0336078.wmf">
            <a:extLst>
              <a:ext uri="{FF2B5EF4-FFF2-40B4-BE49-F238E27FC236}">
                <a16:creationId xmlns:a16="http://schemas.microsoft.com/office/drawing/2014/main" id="{69DD71FE-FA26-4933-B731-026CD8A22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3403600"/>
            <a:ext cx="15001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1" descr="http://all-free-download.com/images/graphiclarge/plus_sign_clip_art_9826.jpg">
            <a:extLst>
              <a:ext uri="{FF2B5EF4-FFF2-40B4-BE49-F238E27FC236}">
                <a16:creationId xmlns:a16="http://schemas.microsoft.com/office/drawing/2014/main" id="{F0D745B1-DA79-400E-A2C3-7314EA023C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3643313"/>
            <a:ext cx="50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3" descr="http://www.free-graphics.com/clipart/Occasions/Mothers-Day/mum-mothers-day.jpg">
            <a:extLst>
              <a:ext uri="{FF2B5EF4-FFF2-40B4-BE49-F238E27FC236}">
                <a16:creationId xmlns:a16="http://schemas.microsoft.com/office/drawing/2014/main" id="{F39E4BA3-8017-4A2C-81AF-76F5648890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75" y="2957513"/>
            <a:ext cx="1285875"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52E25BD3-D648-4471-90A6-5DCD6165978E}"/>
              </a:ext>
            </a:extLst>
          </p:cNvPr>
          <p:cNvSpPr/>
          <p:nvPr/>
        </p:nvSpPr>
        <p:spPr>
          <a:xfrm>
            <a:off x="5000625" y="3714750"/>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300" name="Picture 6" descr="C:\Users\Catherine\Pictures\Microsoft Clip Organizer\j0410473.wmf">
            <a:extLst>
              <a:ext uri="{FF2B5EF4-FFF2-40B4-BE49-F238E27FC236}">
                <a16:creationId xmlns:a16="http://schemas.microsoft.com/office/drawing/2014/main" id="{E4A9D425-8FB0-4478-976F-F106FFB64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3595688"/>
            <a:ext cx="6683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Box 10">
            <a:extLst>
              <a:ext uri="{FF2B5EF4-FFF2-40B4-BE49-F238E27FC236}">
                <a16:creationId xmlns:a16="http://schemas.microsoft.com/office/drawing/2014/main" id="{F06E2C8B-9A41-4D4E-83F8-4AF8D7F98D01}"/>
              </a:ext>
            </a:extLst>
          </p:cNvPr>
          <p:cNvSpPr txBox="1">
            <a:spLocks noChangeArrowheads="1"/>
          </p:cNvSpPr>
          <p:nvPr/>
        </p:nvSpPr>
        <p:spPr bwMode="auto">
          <a:xfrm>
            <a:off x="6078538" y="3219450"/>
            <a:ext cx="2928937"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20494" name="TextBox 8">
            <a:extLst>
              <a:ext uri="{FF2B5EF4-FFF2-40B4-BE49-F238E27FC236}">
                <a16:creationId xmlns:a16="http://schemas.microsoft.com/office/drawing/2014/main" id="{9EB843EF-B397-46E4-935F-8377DE0F88ED}"/>
              </a:ext>
            </a:extLst>
          </p:cNvPr>
          <p:cNvSpPr txBox="1">
            <a:spLocks noChangeArrowheads="1"/>
          </p:cNvSpPr>
          <p:nvPr/>
        </p:nvSpPr>
        <p:spPr bwMode="auto">
          <a:xfrm>
            <a:off x="2786063" y="24463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Neutral  Stimulus</a:t>
            </a:r>
          </a:p>
        </p:txBody>
      </p:sp>
      <p:pic>
        <p:nvPicPr>
          <p:cNvPr id="12303" name="Picture 13" descr="http://www.free-graphics.com/clipart/Occasions/Mothers-Day/mum-mothers-day.jpg">
            <a:extLst>
              <a:ext uri="{FF2B5EF4-FFF2-40B4-BE49-F238E27FC236}">
                <a16:creationId xmlns:a16="http://schemas.microsoft.com/office/drawing/2014/main" id="{B007FBBE-CFDF-4250-BB07-81FC863174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5268913"/>
            <a:ext cx="11430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TextBox 8">
            <a:extLst>
              <a:ext uri="{FF2B5EF4-FFF2-40B4-BE49-F238E27FC236}">
                <a16:creationId xmlns:a16="http://schemas.microsoft.com/office/drawing/2014/main" id="{2BBA1CC5-849B-4EE6-B501-794CB35B3FBF}"/>
              </a:ext>
            </a:extLst>
          </p:cNvPr>
          <p:cNvSpPr txBox="1">
            <a:spLocks noChangeArrowheads="1"/>
          </p:cNvSpPr>
          <p:nvPr/>
        </p:nvSpPr>
        <p:spPr bwMode="auto">
          <a:xfrm>
            <a:off x="1485900" y="4899025"/>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Stimulus</a:t>
            </a:r>
          </a:p>
        </p:txBody>
      </p:sp>
      <p:sp>
        <p:nvSpPr>
          <p:cNvPr id="21" name="Right Arrow 20">
            <a:extLst>
              <a:ext uri="{FF2B5EF4-FFF2-40B4-BE49-F238E27FC236}">
                <a16:creationId xmlns:a16="http://schemas.microsoft.com/office/drawing/2014/main" id="{A3DB42CF-7C35-40AE-8D9E-E5A91CDCB444}"/>
              </a:ext>
            </a:extLst>
          </p:cNvPr>
          <p:cNvSpPr/>
          <p:nvPr/>
        </p:nvSpPr>
        <p:spPr>
          <a:xfrm>
            <a:off x="3857625" y="5500688"/>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306" name="Picture 6" descr="C:\Users\Catherine\Pictures\Microsoft Clip Organizer\j0410473.wmf">
            <a:extLst>
              <a:ext uri="{FF2B5EF4-FFF2-40B4-BE49-F238E27FC236}">
                <a16:creationId xmlns:a16="http://schemas.microsoft.com/office/drawing/2014/main" id="{D7EAEE2B-1735-4E52-A1BB-F9022E23C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0" y="5500688"/>
            <a:ext cx="6604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TextBox 10">
            <a:extLst>
              <a:ext uri="{FF2B5EF4-FFF2-40B4-BE49-F238E27FC236}">
                <a16:creationId xmlns:a16="http://schemas.microsoft.com/office/drawing/2014/main" id="{4433C69F-9BE5-4610-92B3-284D9056B603}"/>
              </a:ext>
            </a:extLst>
          </p:cNvPr>
          <p:cNvSpPr txBox="1">
            <a:spLocks noChangeArrowheads="1"/>
          </p:cNvSpPr>
          <p:nvPr/>
        </p:nvSpPr>
        <p:spPr bwMode="auto">
          <a:xfrm>
            <a:off x="5099050" y="5224463"/>
            <a:ext cx="2928938"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Response</a:t>
            </a:r>
          </a:p>
        </p:txBody>
      </p:sp>
      <p:sp>
        <p:nvSpPr>
          <p:cNvPr id="12308" name="TextBox 8">
            <a:extLst>
              <a:ext uri="{FF2B5EF4-FFF2-40B4-BE49-F238E27FC236}">
                <a16:creationId xmlns:a16="http://schemas.microsoft.com/office/drawing/2014/main" id="{EE966AB8-7FAC-4F87-BDB3-DF94CBF3E4DC}"/>
              </a:ext>
            </a:extLst>
          </p:cNvPr>
          <p:cNvSpPr txBox="1">
            <a:spLocks noChangeArrowheads="1"/>
          </p:cNvSpPr>
          <p:nvPr/>
        </p:nvSpPr>
        <p:spPr bwMode="auto">
          <a:xfrm>
            <a:off x="250825" y="271780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Food</a:t>
            </a:r>
          </a:p>
        </p:txBody>
      </p:sp>
      <p:sp>
        <p:nvSpPr>
          <p:cNvPr id="12309" name="TextBox 8">
            <a:extLst>
              <a:ext uri="{FF2B5EF4-FFF2-40B4-BE49-F238E27FC236}">
                <a16:creationId xmlns:a16="http://schemas.microsoft.com/office/drawing/2014/main" id="{6E29324D-508C-4F8F-97D4-8B20100C8719}"/>
              </a:ext>
            </a:extLst>
          </p:cNvPr>
          <p:cNvSpPr txBox="1">
            <a:spLocks noChangeArrowheads="1"/>
          </p:cNvSpPr>
          <p:nvPr/>
        </p:nvSpPr>
        <p:spPr bwMode="auto">
          <a:xfrm>
            <a:off x="111125" y="44259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Food</a:t>
            </a:r>
          </a:p>
        </p:txBody>
      </p:sp>
      <p:sp>
        <p:nvSpPr>
          <p:cNvPr id="12310" name="TextBox 8">
            <a:extLst>
              <a:ext uri="{FF2B5EF4-FFF2-40B4-BE49-F238E27FC236}">
                <a16:creationId xmlns:a16="http://schemas.microsoft.com/office/drawing/2014/main" id="{992FB6AB-9E23-44F7-AF09-556B3934570A}"/>
              </a:ext>
            </a:extLst>
          </p:cNvPr>
          <p:cNvSpPr txBox="1">
            <a:spLocks noChangeArrowheads="1"/>
          </p:cNvSpPr>
          <p:nvPr/>
        </p:nvSpPr>
        <p:spPr bwMode="auto">
          <a:xfrm>
            <a:off x="6072188" y="2773363"/>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Comfort</a:t>
            </a:r>
          </a:p>
        </p:txBody>
      </p:sp>
      <p:sp>
        <p:nvSpPr>
          <p:cNvPr id="20503" name="TextBox 8">
            <a:extLst>
              <a:ext uri="{FF2B5EF4-FFF2-40B4-BE49-F238E27FC236}">
                <a16:creationId xmlns:a16="http://schemas.microsoft.com/office/drawing/2014/main" id="{25A99C32-2B02-4D4C-9F69-B0C4D00B2DD9}"/>
              </a:ext>
            </a:extLst>
          </p:cNvPr>
          <p:cNvSpPr txBox="1">
            <a:spLocks noChangeArrowheads="1"/>
          </p:cNvSpPr>
          <p:nvPr/>
        </p:nvSpPr>
        <p:spPr bwMode="auto">
          <a:xfrm>
            <a:off x="111125" y="31432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sp>
        <p:nvSpPr>
          <p:cNvPr id="12312" name="TextBox 8">
            <a:extLst>
              <a:ext uri="{FF2B5EF4-FFF2-40B4-BE49-F238E27FC236}">
                <a16:creationId xmlns:a16="http://schemas.microsoft.com/office/drawing/2014/main" id="{D8A6C43A-DF3A-4553-BCE4-58FA1AB16861}"/>
              </a:ext>
            </a:extLst>
          </p:cNvPr>
          <p:cNvSpPr txBox="1">
            <a:spLocks noChangeArrowheads="1"/>
          </p:cNvSpPr>
          <p:nvPr/>
        </p:nvSpPr>
        <p:spPr bwMode="auto">
          <a:xfrm>
            <a:off x="6142038" y="47577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Comfort</a:t>
            </a:r>
          </a:p>
        </p:txBody>
      </p:sp>
      <p:sp>
        <p:nvSpPr>
          <p:cNvPr id="12313" name="TextBox 8">
            <a:extLst>
              <a:ext uri="{FF2B5EF4-FFF2-40B4-BE49-F238E27FC236}">
                <a16:creationId xmlns:a16="http://schemas.microsoft.com/office/drawing/2014/main" id="{26EF5313-2902-4F46-9E12-26C873C427D4}"/>
              </a:ext>
            </a:extLst>
          </p:cNvPr>
          <p:cNvSpPr txBox="1">
            <a:spLocks noChangeArrowheads="1"/>
          </p:cNvSpPr>
          <p:nvPr/>
        </p:nvSpPr>
        <p:spPr bwMode="auto">
          <a:xfrm>
            <a:off x="5099050" y="64706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Comfort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08"/>
                                        </p:tgtEl>
                                        <p:attrNameLst>
                                          <p:attrName>style.visibility</p:attrName>
                                        </p:attrNameLst>
                                      </p:cBhvr>
                                      <p:to>
                                        <p:strVal val="visible"/>
                                      </p:to>
                                    </p:set>
                                    <p:anim calcmode="lin" valueType="num">
                                      <p:cBhvr additive="base">
                                        <p:cTn id="7" dur="500" fill="hold"/>
                                        <p:tgtEl>
                                          <p:spTgt spid="12308"/>
                                        </p:tgtEl>
                                        <p:attrNameLst>
                                          <p:attrName>ppt_x</p:attrName>
                                        </p:attrNameLst>
                                      </p:cBhvr>
                                      <p:tavLst>
                                        <p:tav tm="0">
                                          <p:val>
                                            <p:strVal val="#ppt_x"/>
                                          </p:val>
                                        </p:tav>
                                        <p:tav tm="100000">
                                          <p:val>
                                            <p:strVal val="#ppt_x"/>
                                          </p:val>
                                        </p:tav>
                                      </p:tavLst>
                                    </p:anim>
                                    <p:anim calcmode="lin" valueType="num">
                                      <p:cBhvr additive="base">
                                        <p:cTn id="8" dur="500" fill="hold"/>
                                        <p:tgtEl>
                                          <p:spTgt spid="1230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1"/>
                                        </p:tgtEl>
                                        <p:attrNameLst>
                                          <p:attrName>style.visibility</p:attrName>
                                        </p:attrNameLst>
                                      </p:cBhvr>
                                      <p:to>
                                        <p:strVal val="visible"/>
                                      </p:to>
                                    </p:set>
                                    <p:anim calcmode="lin" valueType="num">
                                      <p:cBhvr additive="base">
                                        <p:cTn id="11" dur="500" fill="hold"/>
                                        <p:tgtEl>
                                          <p:spTgt spid="12291"/>
                                        </p:tgtEl>
                                        <p:attrNameLst>
                                          <p:attrName>ppt_x</p:attrName>
                                        </p:attrNameLst>
                                      </p:cBhvr>
                                      <p:tavLst>
                                        <p:tav tm="0">
                                          <p:val>
                                            <p:strVal val="#ppt_x"/>
                                          </p:val>
                                        </p:tav>
                                        <p:tav tm="100000">
                                          <p:val>
                                            <p:strVal val="#ppt_x"/>
                                          </p:val>
                                        </p:tav>
                                      </p:tavLst>
                                    </p:anim>
                                    <p:anim calcmode="lin" valueType="num">
                                      <p:cBhvr additive="base">
                                        <p:cTn id="12"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310"/>
                                        </p:tgtEl>
                                        <p:attrNameLst>
                                          <p:attrName>style.visibility</p:attrName>
                                        </p:attrNameLst>
                                      </p:cBhvr>
                                      <p:to>
                                        <p:strVal val="visible"/>
                                      </p:to>
                                    </p:set>
                                    <p:animEffect transition="in" filter="barn(inVertical)">
                                      <p:cBhvr>
                                        <p:cTn id="17" dur="500"/>
                                        <p:tgtEl>
                                          <p:spTgt spid="12310"/>
                                        </p:tgtEl>
                                      </p:cBhvr>
                                    </p:animEffect>
                                  </p:childTnLst>
                                </p:cTn>
                              </p:par>
                              <p:par>
                                <p:cTn id="18" presetID="16" presetClass="entr" presetSubtype="21" fill="hold" nodeType="withEffect">
                                  <p:stCondLst>
                                    <p:cond delay="0"/>
                                  </p:stCondLst>
                                  <p:childTnLst>
                                    <p:set>
                                      <p:cBhvr>
                                        <p:cTn id="19" dur="1" fill="hold">
                                          <p:stCondLst>
                                            <p:cond delay="0"/>
                                          </p:stCondLst>
                                        </p:cTn>
                                        <p:tgtEl>
                                          <p:spTgt spid="12293"/>
                                        </p:tgtEl>
                                        <p:attrNameLst>
                                          <p:attrName>style.visibility</p:attrName>
                                        </p:attrNameLst>
                                      </p:cBhvr>
                                      <p:to>
                                        <p:strVal val="visible"/>
                                      </p:to>
                                    </p:set>
                                    <p:animEffect transition="in" filter="barn(inVertical)">
                                      <p:cBhvr>
                                        <p:cTn id="20" dur="500"/>
                                        <p:tgtEl>
                                          <p:spTgt spid="1229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2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nodeType="clickEffect">
                                  <p:stCondLst>
                                    <p:cond delay="0"/>
                                  </p:stCondLst>
                                  <p:childTnLst>
                                    <p:set>
                                      <p:cBhvr>
                                        <p:cTn id="30" dur="1" fill="hold">
                                          <p:stCondLst>
                                            <p:cond delay="0"/>
                                          </p:stCondLst>
                                        </p:cTn>
                                        <p:tgtEl>
                                          <p:spTgt spid="12298"/>
                                        </p:tgtEl>
                                        <p:attrNameLst>
                                          <p:attrName>style.visibility</p:attrName>
                                        </p:attrNameLst>
                                      </p:cBhvr>
                                      <p:to>
                                        <p:strVal val="visible"/>
                                      </p:to>
                                    </p:set>
                                    <p:animEffect transition="in" filter="wipe(down)">
                                      <p:cBhvr>
                                        <p:cTn id="31" dur="580">
                                          <p:stCondLst>
                                            <p:cond delay="0"/>
                                          </p:stCondLst>
                                        </p:cTn>
                                        <p:tgtEl>
                                          <p:spTgt spid="12298"/>
                                        </p:tgtEl>
                                      </p:cBhvr>
                                    </p:animEffect>
                                    <p:anim calcmode="lin" valueType="num">
                                      <p:cBhvr>
                                        <p:cTn id="32" dur="1822" tmFilter="0,0; 0.14,0.36; 0.43,0.73; 0.71,0.91; 1.0,1.0">
                                          <p:stCondLst>
                                            <p:cond delay="0"/>
                                          </p:stCondLst>
                                        </p:cTn>
                                        <p:tgtEl>
                                          <p:spTgt spid="1229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29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29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29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298"/>
                                        </p:tgtEl>
                                        <p:attrNameLst>
                                          <p:attrName>ppt_y</p:attrName>
                                        </p:attrNameLst>
                                      </p:cBhvr>
                                      <p:tavLst>
                                        <p:tav tm="0" fmla="#ppt_y-sin(pi*$)/81">
                                          <p:val>
                                            <p:fltVal val="0"/>
                                          </p:val>
                                        </p:tav>
                                        <p:tav tm="100000">
                                          <p:val>
                                            <p:fltVal val="1"/>
                                          </p:val>
                                        </p:tav>
                                      </p:tavLst>
                                    </p:anim>
                                    <p:animScale>
                                      <p:cBhvr>
                                        <p:cTn id="37" dur="26">
                                          <p:stCondLst>
                                            <p:cond delay="650"/>
                                          </p:stCondLst>
                                        </p:cTn>
                                        <p:tgtEl>
                                          <p:spTgt spid="12298"/>
                                        </p:tgtEl>
                                      </p:cBhvr>
                                      <p:to x="100000" y="60000"/>
                                    </p:animScale>
                                    <p:animScale>
                                      <p:cBhvr>
                                        <p:cTn id="38" dur="166" decel="50000">
                                          <p:stCondLst>
                                            <p:cond delay="676"/>
                                          </p:stCondLst>
                                        </p:cTn>
                                        <p:tgtEl>
                                          <p:spTgt spid="12298"/>
                                        </p:tgtEl>
                                      </p:cBhvr>
                                      <p:to x="100000" y="100000"/>
                                    </p:animScale>
                                    <p:animScale>
                                      <p:cBhvr>
                                        <p:cTn id="39" dur="26">
                                          <p:stCondLst>
                                            <p:cond delay="1312"/>
                                          </p:stCondLst>
                                        </p:cTn>
                                        <p:tgtEl>
                                          <p:spTgt spid="12298"/>
                                        </p:tgtEl>
                                      </p:cBhvr>
                                      <p:to x="100000" y="80000"/>
                                    </p:animScale>
                                    <p:animScale>
                                      <p:cBhvr>
                                        <p:cTn id="40" dur="166" decel="50000">
                                          <p:stCondLst>
                                            <p:cond delay="1338"/>
                                          </p:stCondLst>
                                        </p:cTn>
                                        <p:tgtEl>
                                          <p:spTgt spid="12298"/>
                                        </p:tgtEl>
                                      </p:cBhvr>
                                      <p:to x="100000" y="100000"/>
                                    </p:animScale>
                                    <p:animScale>
                                      <p:cBhvr>
                                        <p:cTn id="41" dur="26">
                                          <p:stCondLst>
                                            <p:cond delay="1642"/>
                                          </p:stCondLst>
                                        </p:cTn>
                                        <p:tgtEl>
                                          <p:spTgt spid="12298"/>
                                        </p:tgtEl>
                                      </p:cBhvr>
                                      <p:to x="100000" y="90000"/>
                                    </p:animScale>
                                    <p:animScale>
                                      <p:cBhvr>
                                        <p:cTn id="42" dur="166" decel="50000">
                                          <p:stCondLst>
                                            <p:cond delay="1668"/>
                                          </p:stCondLst>
                                        </p:cTn>
                                        <p:tgtEl>
                                          <p:spTgt spid="12298"/>
                                        </p:tgtEl>
                                      </p:cBhvr>
                                      <p:to x="100000" y="100000"/>
                                    </p:animScale>
                                    <p:animScale>
                                      <p:cBhvr>
                                        <p:cTn id="43" dur="26">
                                          <p:stCondLst>
                                            <p:cond delay="1808"/>
                                          </p:stCondLst>
                                        </p:cTn>
                                        <p:tgtEl>
                                          <p:spTgt spid="12298"/>
                                        </p:tgtEl>
                                      </p:cBhvr>
                                      <p:to x="100000" y="95000"/>
                                    </p:animScale>
                                    <p:animScale>
                                      <p:cBhvr>
                                        <p:cTn id="44" dur="166" decel="50000">
                                          <p:stCondLst>
                                            <p:cond delay="1834"/>
                                          </p:stCondLst>
                                        </p:cTn>
                                        <p:tgtEl>
                                          <p:spTgt spid="12298"/>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12300"/>
                                        </p:tgtEl>
                                        <p:attrNameLst>
                                          <p:attrName>style.visibility</p:attrName>
                                        </p:attrNameLst>
                                      </p:cBhvr>
                                      <p:to>
                                        <p:strVal val="visible"/>
                                      </p:to>
                                    </p:set>
                                    <p:animEffect transition="in" filter="wipe(down)">
                                      <p:cBhvr>
                                        <p:cTn id="49" dur="580">
                                          <p:stCondLst>
                                            <p:cond delay="0"/>
                                          </p:stCondLst>
                                        </p:cTn>
                                        <p:tgtEl>
                                          <p:spTgt spid="12300"/>
                                        </p:tgtEl>
                                      </p:cBhvr>
                                    </p:animEffect>
                                    <p:anim calcmode="lin" valueType="num">
                                      <p:cBhvr>
                                        <p:cTn id="50" dur="1822" tmFilter="0,0; 0.14,0.36; 0.43,0.73; 0.71,0.91; 1.0,1.0">
                                          <p:stCondLst>
                                            <p:cond delay="0"/>
                                          </p:stCondLst>
                                        </p:cTn>
                                        <p:tgtEl>
                                          <p:spTgt spid="1230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230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230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230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2300"/>
                                        </p:tgtEl>
                                        <p:attrNameLst>
                                          <p:attrName>ppt_y</p:attrName>
                                        </p:attrNameLst>
                                      </p:cBhvr>
                                      <p:tavLst>
                                        <p:tav tm="0" fmla="#ppt_y-sin(pi*$)/81">
                                          <p:val>
                                            <p:fltVal val="0"/>
                                          </p:val>
                                        </p:tav>
                                        <p:tav tm="100000">
                                          <p:val>
                                            <p:fltVal val="1"/>
                                          </p:val>
                                        </p:tav>
                                      </p:tavLst>
                                    </p:anim>
                                    <p:animScale>
                                      <p:cBhvr>
                                        <p:cTn id="55" dur="26">
                                          <p:stCondLst>
                                            <p:cond delay="650"/>
                                          </p:stCondLst>
                                        </p:cTn>
                                        <p:tgtEl>
                                          <p:spTgt spid="12300"/>
                                        </p:tgtEl>
                                      </p:cBhvr>
                                      <p:to x="100000" y="60000"/>
                                    </p:animScale>
                                    <p:animScale>
                                      <p:cBhvr>
                                        <p:cTn id="56" dur="166" decel="50000">
                                          <p:stCondLst>
                                            <p:cond delay="676"/>
                                          </p:stCondLst>
                                        </p:cTn>
                                        <p:tgtEl>
                                          <p:spTgt spid="12300"/>
                                        </p:tgtEl>
                                      </p:cBhvr>
                                      <p:to x="100000" y="100000"/>
                                    </p:animScale>
                                    <p:animScale>
                                      <p:cBhvr>
                                        <p:cTn id="57" dur="26">
                                          <p:stCondLst>
                                            <p:cond delay="1312"/>
                                          </p:stCondLst>
                                        </p:cTn>
                                        <p:tgtEl>
                                          <p:spTgt spid="12300"/>
                                        </p:tgtEl>
                                      </p:cBhvr>
                                      <p:to x="100000" y="80000"/>
                                    </p:animScale>
                                    <p:animScale>
                                      <p:cBhvr>
                                        <p:cTn id="58" dur="166" decel="50000">
                                          <p:stCondLst>
                                            <p:cond delay="1338"/>
                                          </p:stCondLst>
                                        </p:cTn>
                                        <p:tgtEl>
                                          <p:spTgt spid="12300"/>
                                        </p:tgtEl>
                                      </p:cBhvr>
                                      <p:to x="100000" y="100000"/>
                                    </p:animScale>
                                    <p:animScale>
                                      <p:cBhvr>
                                        <p:cTn id="59" dur="26">
                                          <p:stCondLst>
                                            <p:cond delay="1642"/>
                                          </p:stCondLst>
                                        </p:cTn>
                                        <p:tgtEl>
                                          <p:spTgt spid="12300"/>
                                        </p:tgtEl>
                                      </p:cBhvr>
                                      <p:to x="100000" y="90000"/>
                                    </p:animScale>
                                    <p:animScale>
                                      <p:cBhvr>
                                        <p:cTn id="60" dur="166" decel="50000">
                                          <p:stCondLst>
                                            <p:cond delay="1668"/>
                                          </p:stCondLst>
                                        </p:cTn>
                                        <p:tgtEl>
                                          <p:spTgt spid="12300"/>
                                        </p:tgtEl>
                                      </p:cBhvr>
                                      <p:to x="100000" y="100000"/>
                                    </p:animScale>
                                    <p:animScale>
                                      <p:cBhvr>
                                        <p:cTn id="61" dur="26">
                                          <p:stCondLst>
                                            <p:cond delay="1808"/>
                                          </p:stCondLst>
                                        </p:cTn>
                                        <p:tgtEl>
                                          <p:spTgt spid="12300"/>
                                        </p:tgtEl>
                                      </p:cBhvr>
                                      <p:to x="100000" y="95000"/>
                                    </p:animScale>
                                    <p:animScale>
                                      <p:cBhvr>
                                        <p:cTn id="62" dur="166" decel="50000">
                                          <p:stCondLst>
                                            <p:cond delay="1834"/>
                                          </p:stCondLst>
                                        </p:cTn>
                                        <p:tgtEl>
                                          <p:spTgt spid="12300"/>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12312"/>
                                        </p:tgtEl>
                                        <p:attrNameLst>
                                          <p:attrName>style.visibility</p:attrName>
                                        </p:attrNameLst>
                                      </p:cBhvr>
                                      <p:to>
                                        <p:strVal val="visible"/>
                                      </p:to>
                                    </p:set>
                                    <p:animEffect transition="in" filter="wipe(down)">
                                      <p:cBhvr>
                                        <p:cTn id="65" dur="580">
                                          <p:stCondLst>
                                            <p:cond delay="0"/>
                                          </p:stCondLst>
                                        </p:cTn>
                                        <p:tgtEl>
                                          <p:spTgt spid="12312"/>
                                        </p:tgtEl>
                                      </p:cBhvr>
                                    </p:animEffect>
                                    <p:anim calcmode="lin" valueType="num">
                                      <p:cBhvr>
                                        <p:cTn id="66" dur="1822" tmFilter="0,0; 0.14,0.36; 0.43,0.73; 0.71,0.91; 1.0,1.0">
                                          <p:stCondLst>
                                            <p:cond delay="0"/>
                                          </p:stCondLst>
                                        </p:cTn>
                                        <p:tgtEl>
                                          <p:spTgt spid="1231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231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231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231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2312"/>
                                        </p:tgtEl>
                                        <p:attrNameLst>
                                          <p:attrName>ppt_y</p:attrName>
                                        </p:attrNameLst>
                                      </p:cBhvr>
                                      <p:tavLst>
                                        <p:tav tm="0" fmla="#ppt_y-sin(pi*$)/81">
                                          <p:val>
                                            <p:fltVal val="0"/>
                                          </p:val>
                                        </p:tav>
                                        <p:tav tm="100000">
                                          <p:val>
                                            <p:fltVal val="1"/>
                                          </p:val>
                                        </p:tav>
                                      </p:tavLst>
                                    </p:anim>
                                    <p:animScale>
                                      <p:cBhvr>
                                        <p:cTn id="71" dur="26">
                                          <p:stCondLst>
                                            <p:cond delay="650"/>
                                          </p:stCondLst>
                                        </p:cTn>
                                        <p:tgtEl>
                                          <p:spTgt spid="12312"/>
                                        </p:tgtEl>
                                      </p:cBhvr>
                                      <p:to x="100000" y="60000"/>
                                    </p:animScale>
                                    <p:animScale>
                                      <p:cBhvr>
                                        <p:cTn id="72" dur="166" decel="50000">
                                          <p:stCondLst>
                                            <p:cond delay="676"/>
                                          </p:stCondLst>
                                        </p:cTn>
                                        <p:tgtEl>
                                          <p:spTgt spid="12312"/>
                                        </p:tgtEl>
                                      </p:cBhvr>
                                      <p:to x="100000" y="100000"/>
                                    </p:animScale>
                                    <p:animScale>
                                      <p:cBhvr>
                                        <p:cTn id="73" dur="26">
                                          <p:stCondLst>
                                            <p:cond delay="1312"/>
                                          </p:stCondLst>
                                        </p:cTn>
                                        <p:tgtEl>
                                          <p:spTgt spid="12312"/>
                                        </p:tgtEl>
                                      </p:cBhvr>
                                      <p:to x="100000" y="80000"/>
                                    </p:animScale>
                                    <p:animScale>
                                      <p:cBhvr>
                                        <p:cTn id="74" dur="166" decel="50000">
                                          <p:stCondLst>
                                            <p:cond delay="1338"/>
                                          </p:stCondLst>
                                        </p:cTn>
                                        <p:tgtEl>
                                          <p:spTgt spid="12312"/>
                                        </p:tgtEl>
                                      </p:cBhvr>
                                      <p:to x="100000" y="100000"/>
                                    </p:animScale>
                                    <p:animScale>
                                      <p:cBhvr>
                                        <p:cTn id="75" dur="26">
                                          <p:stCondLst>
                                            <p:cond delay="1642"/>
                                          </p:stCondLst>
                                        </p:cTn>
                                        <p:tgtEl>
                                          <p:spTgt spid="12312"/>
                                        </p:tgtEl>
                                      </p:cBhvr>
                                      <p:to x="100000" y="90000"/>
                                    </p:animScale>
                                    <p:animScale>
                                      <p:cBhvr>
                                        <p:cTn id="76" dur="166" decel="50000">
                                          <p:stCondLst>
                                            <p:cond delay="1668"/>
                                          </p:stCondLst>
                                        </p:cTn>
                                        <p:tgtEl>
                                          <p:spTgt spid="12312"/>
                                        </p:tgtEl>
                                      </p:cBhvr>
                                      <p:to x="100000" y="100000"/>
                                    </p:animScale>
                                    <p:animScale>
                                      <p:cBhvr>
                                        <p:cTn id="77" dur="26">
                                          <p:stCondLst>
                                            <p:cond delay="1808"/>
                                          </p:stCondLst>
                                        </p:cTn>
                                        <p:tgtEl>
                                          <p:spTgt spid="12312"/>
                                        </p:tgtEl>
                                      </p:cBhvr>
                                      <p:to x="100000" y="95000"/>
                                    </p:animScale>
                                    <p:animScale>
                                      <p:cBhvr>
                                        <p:cTn id="78" dur="166" decel="50000">
                                          <p:stCondLst>
                                            <p:cond delay="1834"/>
                                          </p:stCondLst>
                                        </p:cTn>
                                        <p:tgtEl>
                                          <p:spTgt spid="12312"/>
                                        </p:tgtEl>
                                      </p:cBhvr>
                                      <p:to x="100000" y="100000"/>
                                    </p:animScale>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entr" presetSubtype="0" fill="hold" nodeType="clickEffect">
                                  <p:stCondLst>
                                    <p:cond delay="0"/>
                                  </p:stCondLst>
                                  <p:childTnLst>
                                    <p:set>
                                      <p:cBhvr>
                                        <p:cTn id="82" dur="1" fill="hold">
                                          <p:stCondLst>
                                            <p:cond delay="0"/>
                                          </p:stCondLst>
                                        </p:cTn>
                                        <p:tgtEl>
                                          <p:spTgt spid="12303"/>
                                        </p:tgtEl>
                                        <p:attrNameLst>
                                          <p:attrName>style.visibility</p:attrName>
                                        </p:attrNameLst>
                                      </p:cBhvr>
                                      <p:to>
                                        <p:strVal val="visible"/>
                                      </p:to>
                                    </p:set>
                                    <p:animEffect transition="in" filter="fade">
                                      <p:cBhvr>
                                        <p:cTn id="83" dur="1000"/>
                                        <p:tgtEl>
                                          <p:spTgt spid="12303"/>
                                        </p:tgtEl>
                                      </p:cBhvr>
                                    </p:animEffect>
                                    <p:anim calcmode="lin" valueType="num">
                                      <p:cBhvr>
                                        <p:cTn id="84" dur="1000" fill="hold"/>
                                        <p:tgtEl>
                                          <p:spTgt spid="12303"/>
                                        </p:tgtEl>
                                        <p:attrNameLst>
                                          <p:attrName>ppt_x</p:attrName>
                                        </p:attrNameLst>
                                      </p:cBhvr>
                                      <p:tavLst>
                                        <p:tav tm="0">
                                          <p:val>
                                            <p:strVal val="#ppt_x"/>
                                          </p:val>
                                        </p:tav>
                                        <p:tav tm="100000">
                                          <p:val>
                                            <p:strVal val="#ppt_x"/>
                                          </p:val>
                                        </p:tav>
                                      </p:tavLst>
                                    </p:anim>
                                    <p:anim calcmode="lin" valueType="num">
                                      <p:cBhvr>
                                        <p:cTn id="85" dur="1000" fill="hold"/>
                                        <p:tgtEl>
                                          <p:spTgt spid="12303"/>
                                        </p:tgtEl>
                                        <p:attrNameLst>
                                          <p:attrName>ppt_y</p:attrName>
                                        </p:attrNameLst>
                                      </p:cBhvr>
                                      <p:tavLst>
                                        <p:tav tm="0">
                                          <p:val>
                                            <p:strVal val="#ppt_y+.1"/>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45" presetClass="entr" presetSubtype="0" fill="hold" nodeType="clickEffect">
                                  <p:stCondLst>
                                    <p:cond delay="0"/>
                                  </p:stCondLst>
                                  <p:childTnLst>
                                    <p:set>
                                      <p:cBhvr>
                                        <p:cTn id="89" dur="1" fill="hold">
                                          <p:stCondLst>
                                            <p:cond delay="0"/>
                                          </p:stCondLst>
                                        </p:cTn>
                                        <p:tgtEl>
                                          <p:spTgt spid="12306"/>
                                        </p:tgtEl>
                                        <p:attrNameLst>
                                          <p:attrName>style.visibility</p:attrName>
                                        </p:attrNameLst>
                                      </p:cBhvr>
                                      <p:to>
                                        <p:strVal val="visible"/>
                                      </p:to>
                                    </p:set>
                                    <p:animEffect transition="in" filter="fade">
                                      <p:cBhvr>
                                        <p:cTn id="90" dur="2000"/>
                                        <p:tgtEl>
                                          <p:spTgt spid="12306"/>
                                        </p:tgtEl>
                                      </p:cBhvr>
                                    </p:animEffect>
                                    <p:anim calcmode="lin" valueType="num">
                                      <p:cBhvr>
                                        <p:cTn id="91" dur="2000" fill="hold"/>
                                        <p:tgtEl>
                                          <p:spTgt spid="12306"/>
                                        </p:tgtEl>
                                        <p:attrNameLst>
                                          <p:attrName>ppt_w</p:attrName>
                                        </p:attrNameLst>
                                      </p:cBhvr>
                                      <p:tavLst>
                                        <p:tav tm="0" fmla="#ppt_w*sin(2.5*pi*$)">
                                          <p:val>
                                            <p:fltVal val="0"/>
                                          </p:val>
                                        </p:tav>
                                        <p:tav tm="100000">
                                          <p:val>
                                            <p:fltVal val="1"/>
                                          </p:val>
                                        </p:tav>
                                      </p:tavLst>
                                    </p:anim>
                                    <p:anim calcmode="lin" valueType="num">
                                      <p:cBhvr>
                                        <p:cTn id="92" dur="2000" fill="hold"/>
                                        <p:tgtEl>
                                          <p:spTgt spid="12306"/>
                                        </p:tgtEl>
                                        <p:attrNameLst>
                                          <p:attrName>ppt_h</p:attrName>
                                        </p:attrNameLst>
                                      </p:cBhvr>
                                      <p:tavLst>
                                        <p:tav tm="0">
                                          <p:val>
                                            <p:strVal val="#ppt_h"/>
                                          </p:val>
                                        </p:tav>
                                        <p:tav tm="100000">
                                          <p:val>
                                            <p:strVal val="#ppt_h"/>
                                          </p:val>
                                        </p:tav>
                                      </p:tavLst>
                                    </p:anim>
                                  </p:childTnLst>
                                </p:cTn>
                              </p:par>
                              <p:par>
                                <p:cTn id="93" presetID="45" presetClass="entr" presetSubtype="0" fill="hold" grpId="0" nodeType="withEffect">
                                  <p:stCondLst>
                                    <p:cond delay="0"/>
                                  </p:stCondLst>
                                  <p:childTnLst>
                                    <p:set>
                                      <p:cBhvr>
                                        <p:cTn id="94" dur="1" fill="hold">
                                          <p:stCondLst>
                                            <p:cond delay="0"/>
                                          </p:stCondLst>
                                        </p:cTn>
                                        <p:tgtEl>
                                          <p:spTgt spid="12313"/>
                                        </p:tgtEl>
                                        <p:attrNameLst>
                                          <p:attrName>style.visibility</p:attrName>
                                        </p:attrNameLst>
                                      </p:cBhvr>
                                      <p:to>
                                        <p:strVal val="visible"/>
                                      </p:to>
                                    </p:set>
                                    <p:animEffect transition="in" filter="fade">
                                      <p:cBhvr>
                                        <p:cTn id="95" dur="2000"/>
                                        <p:tgtEl>
                                          <p:spTgt spid="12313"/>
                                        </p:tgtEl>
                                      </p:cBhvr>
                                    </p:animEffect>
                                    <p:anim calcmode="lin" valueType="num">
                                      <p:cBhvr>
                                        <p:cTn id="96" dur="2000" fill="hold"/>
                                        <p:tgtEl>
                                          <p:spTgt spid="12313"/>
                                        </p:tgtEl>
                                        <p:attrNameLst>
                                          <p:attrName>ppt_w</p:attrName>
                                        </p:attrNameLst>
                                      </p:cBhvr>
                                      <p:tavLst>
                                        <p:tav tm="0" fmla="#ppt_w*sin(2.5*pi*$)">
                                          <p:val>
                                            <p:fltVal val="0"/>
                                          </p:val>
                                        </p:tav>
                                        <p:tav tm="100000">
                                          <p:val>
                                            <p:fltVal val="1"/>
                                          </p:val>
                                        </p:tav>
                                      </p:tavLst>
                                    </p:anim>
                                    <p:anim calcmode="lin" valueType="num">
                                      <p:cBhvr>
                                        <p:cTn id="97" dur="2000" fill="hold"/>
                                        <p:tgtEl>
                                          <p:spTgt spid="123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animBg="1"/>
      <p:bldP spid="12309" grpId="0" animBg="1"/>
      <p:bldP spid="12310" grpId="0" animBg="1"/>
      <p:bldP spid="12312" grpId="0" animBg="1"/>
      <p:bldP spid="123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D81B291-EDDF-4E4F-A8CE-62E5FB49652A}"/>
              </a:ext>
            </a:extLst>
          </p:cNvPr>
          <p:cNvSpPr>
            <a:spLocks noGrp="1"/>
          </p:cNvSpPr>
          <p:nvPr>
            <p:ph type="title"/>
          </p:nvPr>
        </p:nvSpPr>
        <p:spPr/>
        <p:txBody>
          <a:bodyPr/>
          <a:lstStyle/>
          <a:p>
            <a:r>
              <a:rPr lang="en-GB" altLang="en-US" b="1">
                <a:solidFill>
                  <a:srgbClr val="7030A0"/>
                </a:solidFill>
                <a:latin typeface="Comic Sans MS" panose="030F0702030302020204" pitchFamily="66" charset="0"/>
              </a:rPr>
              <a:t>Lesson Objectives</a:t>
            </a:r>
          </a:p>
        </p:txBody>
      </p:sp>
      <p:sp>
        <p:nvSpPr>
          <p:cNvPr id="3075" name="Content Placeholder 2">
            <a:extLst>
              <a:ext uri="{FF2B5EF4-FFF2-40B4-BE49-F238E27FC236}">
                <a16:creationId xmlns:a16="http://schemas.microsoft.com/office/drawing/2014/main" id="{ED34F3A7-3E3A-4B82-988C-4121FEEB0BCF}"/>
              </a:ext>
            </a:extLst>
          </p:cNvPr>
          <p:cNvSpPr>
            <a:spLocks noGrp="1"/>
          </p:cNvSpPr>
          <p:nvPr>
            <p:ph idx="1"/>
          </p:nvPr>
        </p:nvSpPr>
        <p:spPr>
          <a:xfrm>
            <a:off x="323850" y="1484313"/>
            <a:ext cx="8362950" cy="4926012"/>
          </a:xfrm>
          <a:ln w="38100">
            <a:solidFill>
              <a:srgbClr val="7030A0"/>
            </a:solidFill>
            <a:miter lim="800000"/>
            <a:headEnd/>
            <a:tailEnd/>
          </a:ln>
        </p:spPr>
        <p:txBody>
          <a:bodyPr/>
          <a:lstStyle/>
          <a:p>
            <a:r>
              <a:rPr lang="en-GB" altLang="en-US">
                <a:latin typeface="Comic Sans MS" panose="030F0702030302020204" pitchFamily="66" charset="0"/>
              </a:rPr>
              <a:t>By the end of the lesson you will be able to...</a:t>
            </a:r>
          </a:p>
          <a:p>
            <a:pPr lvl="1"/>
            <a:r>
              <a:rPr lang="en-GB" altLang="en-US" sz="3000" b="1" u="sng">
                <a:latin typeface="Comic Sans MS" panose="030F0702030302020204" pitchFamily="66" charset="0"/>
              </a:rPr>
              <a:t>Define</a:t>
            </a:r>
            <a:r>
              <a:rPr lang="en-GB" altLang="en-US" sz="2000">
                <a:latin typeface="Comic Sans MS" panose="030F0702030302020204" pitchFamily="66" charset="0"/>
              </a:rPr>
              <a:t> the key terms associated with </a:t>
            </a:r>
            <a:r>
              <a:rPr lang="en-GB" altLang="en-US" sz="2000" b="1" u="sng">
                <a:latin typeface="Comic Sans MS" panose="030F0702030302020204" pitchFamily="66" charset="0"/>
              </a:rPr>
              <a:t>Learning Theory</a:t>
            </a:r>
            <a:r>
              <a:rPr lang="en-GB" altLang="en-US" sz="2000">
                <a:latin typeface="Comic Sans MS" panose="030F0702030302020204" pitchFamily="66" charset="0"/>
              </a:rPr>
              <a:t>/ </a:t>
            </a:r>
            <a:r>
              <a:rPr lang="en-GB" altLang="en-US" sz="2000" b="1" u="sng">
                <a:latin typeface="Comic Sans MS" panose="030F0702030302020204" pitchFamily="66" charset="0"/>
              </a:rPr>
              <a:t>Behavioural Theory </a:t>
            </a:r>
            <a:r>
              <a:rPr lang="en-GB" altLang="en-US" sz="2000">
                <a:latin typeface="Comic Sans MS" panose="030F0702030302020204" pitchFamily="66" charset="0"/>
              </a:rPr>
              <a:t>of attachment.</a:t>
            </a:r>
          </a:p>
          <a:p>
            <a:pPr lvl="1"/>
            <a:r>
              <a:rPr lang="en-GB" altLang="en-US" sz="3000" b="1" u="sng">
                <a:latin typeface="Comic Sans MS" panose="030F0702030302020204" pitchFamily="66" charset="0"/>
              </a:rPr>
              <a:t>Outline</a:t>
            </a:r>
            <a:r>
              <a:rPr lang="en-GB" altLang="en-US" sz="2500">
                <a:latin typeface="Comic Sans MS" panose="030F0702030302020204" pitchFamily="66" charset="0"/>
              </a:rPr>
              <a:t> </a:t>
            </a:r>
            <a:r>
              <a:rPr lang="en-GB" altLang="en-US" sz="2000">
                <a:latin typeface="Comic Sans MS" panose="030F0702030302020204" pitchFamily="66" charset="0"/>
              </a:rPr>
              <a:t>the </a:t>
            </a:r>
            <a:r>
              <a:rPr lang="en-GB" altLang="en-US" sz="2000" b="1">
                <a:latin typeface="Comic Sans MS" panose="030F0702030302020204" pitchFamily="66" charset="0"/>
              </a:rPr>
              <a:t>Behavioural Theory</a:t>
            </a:r>
            <a:r>
              <a:rPr lang="en-GB" altLang="en-US" sz="2000">
                <a:latin typeface="Comic Sans MS" panose="030F0702030302020204" pitchFamily="66" charset="0"/>
              </a:rPr>
              <a:t> of attachment (</a:t>
            </a:r>
            <a:r>
              <a:rPr lang="en-GB" altLang="en-US" sz="2000" b="1">
                <a:latin typeface="Comic Sans MS" panose="030F0702030302020204" pitchFamily="66" charset="0"/>
              </a:rPr>
              <a:t>Learning Theory</a:t>
            </a:r>
            <a:r>
              <a:rPr lang="en-GB" altLang="en-US" sz="2000">
                <a:latin typeface="Comic Sans MS" panose="030F0702030302020204" pitchFamily="66" charset="0"/>
              </a:rPr>
              <a:t>).</a:t>
            </a:r>
          </a:p>
          <a:p>
            <a:pPr lvl="1"/>
            <a:r>
              <a:rPr lang="en-GB" altLang="en-US" sz="3000" b="1" u="sng">
                <a:latin typeface="Comic Sans MS" panose="030F0702030302020204" pitchFamily="66" charset="0"/>
              </a:rPr>
              <a:t>Evaluate</a:t>
            </a:r>
            <a:r>
              <a:rPr lang="en-GB" altLang="en-US" sz="2500">
                <a:latin typeface="Comic Sans MS" panose="030F0702030302020204" pitchFamily="66" charset="0"/>
              </a:rPr>
              <a:t> </a:t>
            </a:r>
            <a:r>
              <a:rPr lang="en-GB" altLang="en-US" sz="2000">
                <a:latin typeface="Comic Sans MS" panose="030F0702030302020204" pitchFamily="66" charset="0"/>
              </a:rPr>
              <a:t>the theory in terms of the </a:t>
            </a:r>
            <a:r>
              <a:rPr lang="en-GB" altLang="en-US" sz="2000" b="1">
                <a:latin typeface="Comic Sans MS" panose="030F0702030302020204" pitchFamily="66" charset="0"/>
              </a:rPr>
              <a:t>strengths</a:t>
            </a:r>
            <a:r>
              <a:rPr lang="en-GB" altLang="en-US" sz="2000">
                <a:latin typeface="Comic Sans MS" panose="030F0702030302020204" pitchFamily="66" charset="0"/>
              </a:rPr>
              <a:t> and </a:t>
            </a:r>
            <a:r>
              <a:rPr lang="en-GB" altLang="en-US" sz="2000" b="1">
                <a:latin typeface="Comic Sans MS" panose="030F0702030302020204" pitchFamily="66" charset="0"/>
              </a:rPr>
              <a:t>weaknesses.</a:t>
            </a:r>
          </a:p>
          <a:p>
            <a:pPr lvl="1"/>
            <a:r>
              <a:rPr lang="en-GB" altLang="en-US" sz="2500" b="1">
                <a:latin typeface="Comic Sans MS" panose="030F0702030302020204" pitchFamily="66" charset="0"/>
              </a:rPr>
              <a:t>Some </a:t>
            </a:r>
            <a:r>
              <a:rPr lang="en-GB" altLang="en-US" sz="2000">
                <a:latin typeface="Comic Sans MS" panose="030F0702030302020204" pitchFamily="66" charset="0"/>
              </a:rPr>
              <a:t>students will progress on to </a:t>
            </a:r>
            <a:r>
              <a:rPr lang="en-GB" altLang="en-US" sz="3000" b="1" u="sng">
                <a:latin typeface="Comic Sans MS" panose="030F0702030302020204" pitchFamily="66" charset="0"/>
              </a:rPr>
              <a:t>Applying</a:t>
            </a:r>
            <a:r>
              <a:rPr lang="en-GB" altLang="en-US" sz="2500">
                <a:latin typeface="Comic Sans MS" panose="030F0702030302020204" pitchFamily="66" charset="0"/>
              </a:rPr>
              <a:t> </a:t>
            </a:r>
            <a:r>
              <a:rPr lang="en-GB" altLang="en-US" sz="2000">
                <a:latin typeface="Comic Sans MS" panose="030F0702030302020204" pitchFamily="66" charset="0"/>
              </a:rPr>
              <a:t>their knowledge of Learning Theory to a past exam question.</a:t>
            </a:r>
          </a:p>
          <a:p>
            <a:pPr lvl="1"/>
            <a:endParaRPr lang="en-GB" altLang="en-US" sz="2500" b="1" u="sng">
              <a:latin typeface="Comic Sans MS" panose="030F0702030302020204"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Catherine\Pictures\Microsoft Clip Organizer\j0435712.wmf">
            <a:extLst>
              <a:ext uri="{FF2B5EF4-FFF2-40B4-BE49-F238E27FC236}">
                <a16:creationId xmlns:a16="http://schemas.microsoft.com/office/drawing/2014/main" id="{28006A82-E57D-460B-B174-19E4BDCB1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571500"/>
            <a:ext cx="1471612"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a:extLst>
              <a:ext uri="{FF2B5EF4-FFF2-40B4-BE49-F238E27FC236}">
                <a16:creationId xmlns:a16="http://schemas.microsoft.com/office/drawing/2014/main" id="{F81F098B-903E-480A-937D-9D5A97DC141A}"/>
              </a:ext>
            </a:extLst>
          </p:cNvPr>
          <p:cNvSpPr txBox="1">
            <a:spLocks noChangeArrowheads="1"/>
          </p:cNvSpPr>
          <p:nvPr/>
        </p:nvSpPr>
        <p:spPr bwMode="auto">
          <a:xfrm>
            <a:off x="2673350" y="404813"/>
            <a:ext cx="5715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3200">
                <a:latin typeface="Comic Sans MS" panose="030F0702030302020204" pitchFamily="66" charset="0"/>
              </a:rPr>
              <a:t> The person providing this food (usually the mother) becomes associated with this pleasure and therefore becomes a conditioned stimulus</a:t>
            </a:r>
          </a:p>
          <a:p>
            <a:pPr eaLnBrk="1" hangingPunct="1"/>
            <a:endParaRPr lang="en-GB" altLang="en-US" sz="3200">
              <a:latin typeface="Comic Sans MS" panose="030F0702030302020204" pitchFamily="66" charset="0"/>
            </a:endParaRPr>
          </a:p>
          <a:p>
            <a:pPr eaLnBrk="1" hangingPunct="1">
              <a:buFont typeface="Arial" panose="020B0604020202020204" pitchFamily="34" charset="0"/>
              <a:buChar char="•"/>
            </a:pPr>
            <a:r>
              <a:rPr lang="en-GB" altLang="en-US" sz="3200">
                <a:latin typeface="Comic Sans MS" panose="030F0702030302020204" pitchFamily="66" charset="0"/>
              </a:rPr>
              <a:t> The food-giver then becomes a source of pleasure regardless of whether they provide food or not.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F7D7810-C536-4089-8443-BA7097C4EACB}"/>
              </a:ext>
            </a:extLst>
          </p:cNvPr>
          <p:cNvSpPr>
            <a:spLocks noGrp="1"/>
          </p:cNvSpPr>
          <p:nvPr>
            <p:ph type="title"/>
          </p:nvPr>
        </p:nvSpPr>
        <p:spPr/>
        <p:txBody>
          <a:bodyPr/>
          <a:lstStyle/>
          <a:p>
            <a:r>
              <a:rPr lang="en-GB" altLang="en-US" b="1">
                <a:solidFill>
                  <a:srgbClr val="7030A0"/>
                </a:solidFill>
                <a:latin typeface="Comic Sans MS" panose="030F0702030302020204" pitchFamily="66" charset="0"/>
              </a:rPr>
              <a:t>Lesson Objectives</a:t>
            </a:r>
          </a:p>
        </p:txBody>
      </p:sp>
      <p:sp>
        <p:nvSpPr>
          <p:cNvPr id="22531" name="Content Placeholder 2">
            <a:extLst>
              <a:ext uri="{FF2B5EF4-FFF2-40B4-BE49-F238E27FC236}">
                <a16:creationId xmlns:a16="http://schemas.microsoft.com/office/drawing/2014/main" id="{4E52B321-12C3-4C69-8B44-36F5A61702F9}"/>
              </a:ext>
            </a:extLst>
          </p:cNvPr>
          <p:cNvSpPr>
            <a:spLocks noGrp="1"/>
          </p:cNvSpPr>
          <p:nvPr>
            <p:ph idx="1"/>
          </p:nvPr>
        </p:nvSpPr>
        <p:spPr>
          <a:xfrm>
            <a:off x="323850" y="1484313"/>
            <a:ext cx="8362950" cy="4926012"/>
          </a:xfrm>
          <a:ln w="38100">
            <a:solidFill>
              <a:srgbClr val="7030A0"/>
            </a:solidFill>
            <a:miter lim="800000"/>
            <a:headEnd/>
            <a:tailEnd/>
          </a:ln>
        </p:spPr>
        <p:txBody>
          <a:bodyPr/>
          <a:lstStyle/>
          <a:p>
            <a:r>
              <a:rPr lang="en-GB" altLang="en-US">
                <a:latin typeface="Comic Sans MS" panose="030F0702030302020204" pitchFamily="66" charset="0"/>
              </a:rPr>
              <a:t>By the end of the lesson you will be able to...</a:t>
            </a:r>
          </a:p>
          <a:p>
            <a:pPr lvl="1"/>
            <a:r>
              <a:rPr lang="en-GB" altLang="en-US" sz="3000" b="1" u="sng">
                <a:latin typeface="Comic Sans MS" panose="030F0702030302020204" pitchFamily="66" charset="0"/>
              </a:rPr>
              <a:t>Define</a:t>
            </a:r>
            <a:r>
              <a:rPr lang="en-GB" altLang="en-US" sz="2000">
                <a:latin typeface="Comic Sans MS" panose="030F0702030302020204" pitchFamily="66" charset="0"/>
              </a:rPr>
              <a:t> the key terms associated with </a:t>
            </a:r>
            <a:r>
              <a:rPr lang="en-GB" altLang="en-US" sz="2000" b="1" u="sng">
                <a:latin typeface="Comic Sans MS" panose="030F0702030302020204" pitchFamily="66" charset="0"/>
              </a:rPr>
              <a:t>Learning Theory</a:t>
            </a:r>
            <a:r>
              <a:rPr lang="en-GB" altLang="en-US" sz="2000">
                <a:latin typeface="Comic Sans MS" panose="030F0702030302020204" pitchFamily="66" charset="0"/>
              </a:rPr>
              <a:t>/ </a:t>
            </a:r>
            <a:r>
              <a:rPr lang="en-GB" altLang="en-US" sz="2000" b="1" u="sng">
                <a:latin typeface="Comic Sans MS" panose="030F0702030302020204" pitchFamily="66" charset="0"/>
              </a:rPr>
              <a:t>Behavioural Theory </a:t>
            </a:r>
            <a:r>
              <a:rPr lang="en-GB" altLang="en-US" sz="2000">
                <a:latin typeface="Comic Sans MS" panose="030F0702030302020204" pitchFamily="66" charset="0"/>
              </a:rPr>
              <a:t>of attachment.</a:t>
            </a:r>
          </a:p>
          <a:p>
            <a:pPr lvl="1"/>
            <a:r>
              <a:rPr lang="en-GB" altLang="en-US" sz="3000" b="1" u="sng">
                <a:latin typeface="Comic Sans MS" panose="030F0702030302020204" pitchFamily="66" charset="0"/>
              </a:rPr>
              <a:t>Outline</a:t>
            </a:r>
            <a:r>
              <a:rPr lang="en-GB" altLang="en-US" sz="2500">
                <a:latin typeface="Comic Sans MS" panose="030F0702030302020204" pitchFamily="66" charset="0"/>
              </a:rPr>
              <a:t> </a:t>
            </a:r>
            <a:r>
              <a:rPr lang="en-GB" altLang="en-US" sz="2000">
                <a:latin typeface="Comic Sans MS" panose="030F0702030302020204" pitchFamily="66" charset="0"/>
              </a:rPr>
              <a:t>the </a:t>
            </a:r>
            <a:r>
              <a:rPr lang="en-GB" altLang="en-US" sz="2000" b="1">
                <a:latin typeface="Comic Sans MS" panose="030F0702030302020204" pitchFamily="66" charset="0"/>
              </a:rPr>
              <a:t>Behavioural Theory</a:t>
            </a:r>
            <a:r>
              <a:rPr lang="en-GB" altLang="en-US" sz="2000">
                <a:latin typeface="Comic Sans MS" panose="030F0702030302020204" pitchFamily="66" charset="0"/>
              </a:rPr>
              <a:t> of attachment (</a:t>
            </a:r>
            <a:r>
              <a:rPr lang="en-GB" altLang="en-US" sz="2000" b="1">
                <a:latin typeface="Comic Sans MS" panose="030F0702030302020204" pitchFamily="66" charset="0"/>
              </a:rPr>
              <a:t>Learning Theory</a:t>
            </a:r>
            <a:r>
              <a:rPr lang="en-GB" altLang="en-US" sz="2000">
                <a:latin typeface="Comic Sans MS" panose="030F0702030302020204" pitchFamily="66" charset="0"/>
              </a:rPr>
              <a:t>).</a:t>
            </a:r>
          </a:p>
          <a:p>
            <a:pPr lvl="1"/>
            <a:r>
              <a:rPr lang="en-GB" altLang="en-US" sz="3000" b="1" u="sng">
                <a:latin typeface="Comic Sans MS" panose="030F0702030302020204" pitchFamily="66" charset="0"/>
              </a:rPr>
              <a:t>Evaluate</a:t>
            </a:r>
            <a:r>
              <a:rPr lang="en-GB" altLang="en-US" sz="2500">
                <a:latin typeface="Comic Sans MS" panose="030F0702030302020204" pitchFamily="66" charset="0"/>
              </a:rPr>
              <a:t> </a:t>
            </a:r>
            <a:r>
              <a:rPr lang="en-GB" altLang="en-US" sz="2000">
                <a:latin typeface="Comic Sans MS" panose="030F0702030302020204" pitchFamily="66" charset="0"/>
              </a:rPr>
              <a:t>the theory in terms of the </a:t>
            </a:r>
            <a:r>
              <a:rPr lang="en-GB" altLang="en-US" sz="2000" b="1">
                <a:latin typeface="Comic Sans MS" panose="030F0702030302020204" pitchFamily="66" charset="0"/>
              </a:rPr>
              <a:t>strengths</a:t>
            </a:r>
            <a:r>
              <a:rPr lang="en-GB" altLang="en-US" sz="2000">
                <a:latin typeface="Comic Sans MS" panose="030F0702030302020204" pitchFamily="66" charset="0"/>
              </a:rPr>
              <a:t> and </a:t>
            </a:r>
            <a:r>
              <a:rPr lang="en-GB" altLang="en-US" sz="2000" b="1">
                <a:latin typeface="Comic Sans MS" panose="030F0702030302020204" pitchFamily="66" charset="0"/>
              </a:rPr>
              <a:t>weaknesses.</a:t>
            </a:r>
          </a:p>
          <a:p>
            <a:pPr lvl="1"/>
            <a:r>
              <a:rPr lang="en-GB" altLang="en-US" sz="2500" b="1">
                <a:latin typeface="Comic Sans MS" panose="030F0702030302020204" pitchFamily="66" charset="0"/>
              </a:rPr>
              <a:t>Some </a:t>
            </a:r>
            <a:r>
              <a:rPr lang="en-GB" altLang="en-US" sz="2000">
                <a:latin typeface="Comic Sans MS" panose="030F0702030302020204" pitchFamily="66" charset="0"/>
              </a:rPr>
              <a:t>students will progress on to </a:t>
            </a:r>
            <a:r>
              <a:rPr lang="en-GB" altLang="en-US" sz="3000" b="1" u="sng">
                <a:latin typeface="Comic Sans MS" panose="030F0702030302020204" pitchFamily="66" charset="0"/>
              </a:rPr>
              <a:t>Applying</a:t>
            </a:r>
            <a:r>
              <a:rPr lang="en-GB" altLang="en-US" sz="2500">
                <a:latin typeface="Comic Sans MS" panose="030F0702030302020204" pitchFamily="66" charset="0"/>
              </a:rPr>
              <a:t> </a:t>
            </a:r>
            <a:r>
              <a:rPr lang="en-GB" altLang="en-US" sz="2000">
                <a:latin typeface="Comic Sans MS" panose="030F0702030302020204" pitchFamily="66" charset="0"/>
              </a:rPr>
              <a:t>their knowledge of Learning Theory to a past exam question.</a:t>
            </a:r>
          </a:p>
          <a:p>
            <a:pPr lvl="1"/>
            <a:endParaRPr lang="en-GB" altLang="en-US" sz="2500" b="1" u="sng">
              <a:latin typeface="Comic Sans MS" panose="030F0702030302020204"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Users\catherine.eccleston\AppData\Local\Microsoft\Windows\Temporary Internet Files\Content.IE5\QZ5UQ4C3\MC900441373[1].png">
            <a:extLst>
              <a:ext uri="{FF2B5EF4-FFF2-40B4-BE49-F238E27FC236}">
                <a16:creationId xmlns:a16="http://schemas.microsoft.com/office/drawing/2014/main" id="{F071674D-531C-4025-9F32-097E665D3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0"/>
            <a:ext cx="9299575" cy="832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2D1AF7E-9AE6-4612-8694-FE29923BFCA3}"/>
              </a:ext>
            </a:extLst>
          </p:cNvPr>
          <p:cNvSpPr/>
          <p:nvPr/>
        </p:nvSpPr>
        <p:spPr>
          <a:xfrm>
            <a:off x="1907704" y="1674673"/>
            <a:ext cx="6011581" cy="2585323"/>
          </a:xfrm>
          <a:prstGeom prst="rect">
            <a:avLst/>
          </a:prstGeom>
          <a:noFill/>
        </p:spPr>
        <p:txBody>
          <a:bodyPr wrap="none">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cs typeface="Arial" charset="0"/>
              </a:rPr>
              <a:t>A valid theory?</a:t>
            </a:r>
          </a:p>
          <a:p>
            <a:pPr algn="ctr">
              <a:defRPr/>
            </a:pP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cs typeface="Arial" charset="0"/>
            </a:endParaRPr>
          </a:p>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cs typeface="Arial" charset="0"/>
              </a:rPr>
              <a:t>Any Suggestions?</a:t>
            </a:r>
          </a:p>
        </p:txBody>
      </p:sp>
      <p:pic>
        <p:nvPicPr>
          <p:cNvPr id="23556" name="Picture 6" descr="C:\Users\catherine.eccleston\AppData\Local\Microsoft\Windows\Temporary Internet Files\Content.IE5\U9JJWZMC\MM900323763[1].gif">
            <a:extLst>
              <a:ext uri="{FF2B5EF4-FFF2-40B4-BE49-F238E27FC236}">
                <a16:creationId xmlns:a16="http://schemas.microsoft.com/office/drawing/2014/main" id="{65DC2241-16D1-4081-B7F8-86EBA053EFF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151313"/>
            <a:ext cx="2052637"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BCDE360-9B9C-4127-8CA6-C0F3253409B1}"/>
              </a:ext>
            </a:extLst>
          </p:cNvPr>
          <p:cNvSpPr>
            <a:spLocks noGrp="1"/>
          </p:cNvSpPr>
          <p:nvPr>
            <p:ph type="title"/>
          </p:nvPr>
        </p:nvSpPr>
        <p:spPr>
          <a:xfrm>
            <a:off x="214313" y="274638"/>
            <a:ext cx="8715375" cy="1143000"/>
          </a:xfrm>
        </p:spPr>
        <p:txBody>
          <a:bodyPr/>
          <a:lstStyle/>
          <a:p>
            <a:r>
              <a:rPr lang="en-GB" altLang="en-US" b="1">
                <a:solidFill>
                  <a:srgbClr val="7030A0"/>
                </a:solidFill>
                <a:latin typeface="Comic Sans MS" panose="030F0702030302020204" pitchFamily="66" charset="0"/>
              </a:rPr>
              <a:t>Evaluation of Learning Theory</a:t>
            </a:r>
          </a:p>
        </p:txBody>
      </p:sp>
      <p:sp>
        <p:nvSpPr>
          <p:cNvPr id="2" name="Content Placeholder 1">
            <a:extLst>
              <a:ext uri="{FF2B5EF4-FFF2-40B4-BE49-F238E27FC236}">
                <a16:creationId xmlns:a16="http://schemas.microsoft.com/office/drawing/2014/main" id="{E1B7E527-E199-48A5-B664-E44E66662F8F}"/>
              </a:ext>
            </a:extLst>
          </p:cNvPr>
          <p:cNvSpPr>
            <a:spLocks noGrp="1"/>
          </p:cNvSpPr>
          <p:nvPr>
            <p:ph idx="1"/>
          </p:nvPr>
        </p:nvSpPr>
        <p:spPr>
          <a:ln w="31750">
            <a:solidFill>
              <a:srgbClr val="7030A0"/>
            </a:solidFill>
          </a:ln>
        </p:spPr>
        <p:txBody>
          <a:bodyPr/>
          <a:lstStyle/>
          <a:p>
            <a:pPr marL="0" indent="0">
              <a:buFont typeface="Arial" charset="0"/>
              <a:buNone/>
              <a:defRPr/>
            </a:pPr>
            <a:endParaRPr lang="en-GB" sz="2400" dirty="0">
              <a:latin typeface="Comic Sans MS" pitchFamily="66" charset="0"/>
            </a:endParaRPr>
          </a:p>
          <a:p>
            <a:pPr>
              <a:buFont typeface="Arial" charset="0"/>
              <a:buChar char="•"/>
              <a:defRPr/>
            </a:pPr>
            <a:r>
              <a:rPr lang="en-GB" sz="2400" dirty="0">
                <a:latin typeface="Comic Sans MS" pitchFamily="66" charset="0"/>
              </a:rPr>
              <a:t>Look at the evaluation prompts on your desk.</a:t>
            </a:r>
          </a:p>
          <a:p>
            <a:pPr marL="0" indent="0">
              <a:buFont typeface="Arial" charset="0"/>
              <a:buNone/>
              <a:defRPr/>
            </a:pPr>
            <a:endParaRPr lang="en-GB" sz="2400" dirty="0">
              <a:latin typeface="Comic Sans MS" pitchFamily="66" charset="0"/>
            </a:endParaRPr>
          </a:p>
          <a:p>
            <a:pPr>
              <a:buFont typeface="Arial" charset="0"/>
              <a:buChar char="•"/>
              <a:defRPr/>
            </a:pPr>
            <a:r>
              <a:rPr lang="en-GB" sz="2400" dirty="0">
                <a:latin typeface="Comic Sans MS" pitchFamily="66" charset="0"/>
              </a:rPr>
              <a:t>You are going to Use this information (along with the videos presented) to evaluate (form a strength or weakness of the learning theory)</a:t>
            </a:r>
          </a:p>
          <a:p>
            <a:pPr>
              <a:buFont typeface="Arial" charset="0"/>
              <a:buChar char="•"/>
              <a:defRPr/>
            </a:pPr>
            <a:endParaRPr lang="en-GB" sz="2400" dirty="0">
              <a:latin typeface="Comic Sans MS" pitchFamily="66" charset="0"/>
            </a:endParaRPr>
          </a:p>
          <a:p>
            <a:pPr>
              <a:buFont typeface="Arial" charset="0"/>
              <a:buChar char="•"/>
              <a:defRPr/>
            </a:pPr>
            <a:r>
              <a:rPr lang="en-GB" sz="2400" dirty="0">
                <a:latin typeface="Comic Sans MS" pitchFamily="66" charset="0"/>
              </a:rPr>
              <a:t>Remember to use your 3 point rule in order to evaluate effectively.</a:t>
            </a:r>
          </a:p>
        </p:txBody>
      </p:sp>
      <p:pic>
        <p:nvPicPr>
          <p:cNvPr id="24580" name="Picture 5" descr="C:\Users\Catherine\AppData\Local\Microsoft\Windows\Temporary Internet Files\Content.IE5\JH8BCQJ7\120px-Electric_charge_symbol_negative.svg[1].png">
            <a:extLst>
              <a:ext uri="{FF2B5EF4-FFF2-40B4-BE49-F238E27FC236}">
                <a16:creationId xmlns:a16="http://schemas.microsoft.com/office/drawing/2014/main" id="{FC966A40-AC5A-4FFC-9B70-D7CB04981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81806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C:\Users\Catherine\AppData\Local\Microsoft\Windows\Temporary Internet Files\Content.IE5\JH8BCQJ7\Ambox_emblem_plus.svg[1].png">
            <a:extLst>
              <a:ext uri="{FF2B5EF4-FFF2-40B4-BE49-F238E27FC236}">
                <a16:creationId xmlns:a16="http://schemas.microsoft.com/office/drawing/2014/main" id="{DF2262C5-78CD-48D8-A086-08A935550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4859338"/>
            <a:ext cx="11874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FC201DE0-776B-4930-BB52-627E928DDB0B}"/>
              </a:ext>
            </a:extLst>
          </p:cNvPr>
          <p:cNvSpPr>
            <a:spLocks noGrp="1"/>
          </p:cNvSpPr>
          <p:nvPr>
            <p:ph idx="1"/>
          </p:nvPr>
        </p:nvSpPr>
        <p:spPr>
          <a:xfrm>
            <a:off x="323850" y="1125538"/>
            <a:ext cx="8569325" cy="5472112"/>
          </a:xfrm>
        </p:spPr>
        <p:txBody>
          <a:bodyPr/>
          <a:lstStyle/>
          <a:p>
            <a:pPr eaLnBrk="1" hangingPunct="1">
              <a:buFont typeface="Arial" charset="0"/>
              <a:buChar char="•"/>
              <a:defRPr/>
            </a:pPr>
            <a:r>
              <a:rPr lang="en-GB" altLang="en-US" sz="2000" b="1" u="sng" dirty="0">
                <a:latin typeface="Comic Sans MS" pitchFamily="66" charset="0"/>
              </a:rPr>
              <a:t>Watson and Rayner – Little Albert:</a:t>
            </a:r>
            <a:r>
              <a:rPr lang="en-GB" altLang="en-US" sz="2000" dirty="0">
                <a:latin typeface="Comic Sans MS" pitchFamily="66" charset="0"/>
              </a:rPr>
              <a:t> Watson and Rayner decided to investigate whether behaviours could be learned by trying to cause a phobia in an infant (Little Albert).</a:t>
            </a:r>
          </a:p>
          <a:p>
            <a:pPr eaLnBrk="1" hangingPunct="1">
              <a:buFont typeface="Arial" charset="0"/>
              <a:buChar char="•"/>
              <a:defRPr/>
            </a:pPr>
            <a:endParaRPr lang="en-GB" altLang="en-US" sz="2000" dirty="0">
              <a:latin typeface="Comic Sans MS" pitchFamily="66" charset="0"/>
            </a:endParaRPr>
          </a:p>
          <a:p>
            <a:pPr eaLnBrk="1" hangingPunct="1">
              <a:buFont typeface="Arial" charset="0"/>
              <a:buChar char="•"/>
              <a:defRPr/>
            </a:pPr>
            <a:r>
              <a:rPr lang="en-GB" altLang="en-US" sz="2000" dirty="0">
                <a:latin typeface="Comic Sans MS" pitchFamily="66" charset="0"/>
              </a:rPr>
              <a:t>At the beginning of the study, Albert had no phobias in relation to white rats/fluffy animals. The sound of a loud noise (two metal poles being banged together) made him fearful and cry. Watson and Rayner paired the loud noise created by the poles with a white rat. This association was presented to Albert on repeated occasions. Eventually, in the absence of the loud noise Albert displayed fear towards the white rat.</a:t>
            </a:r>
          </a:p>
          <a:p>
            <a:pPr eaLnBrk="1" hangingPunct="1">
              <a:buFont typeface="Arial" charset="0"/>
              <a:buChar char="•"/>
              <a:defRPr/>
            </a:pPr>
            <a:endParaRPr lang="en-GB" altLang="en-US" sz="2000" dirty="0">
              <a:latin typeface="Comic Sans MS" pitchFamily="66" charset="0"/>
            </a:endParaRPr>
          </a:p>
          <a:p>
            <a:pPr eaLnBrk="1" hangingPunct="1">
              <a:buFont typeface="Arial" charset="0"/>
              <a:buChar char="•"/>
              <a:defRPr/>
            </a:pPr>
            <a:r>
              <a:rPr lang="en-GB" altLang="en-US" sz="2000" dirty="0">
                <a:latin typeface="Comic Sans MS" pitchFamily="66" charset="0"/>
              </a:rPr>
              <a:t>What is this process an example of?</a:t>
            </a:r>
          </a:p>
          <a:p>
            <a:pPr eaLnBrk="1" hangingPunct="1">
              <a:buFont typeface="Arial" charset="0"/>
              <a:buChar char="•"/>
              <a:defRPr/>
            </a:pPr>
            <a:endParaRPr lang="en-GB" altLang="en-US" sz="2000" dirty="0">
              <a:latin typeface="Comic Sans MS" pitchFamily="66" charset="0"/>
            </a:endParaRPr>
          </a:p>
          <a:p>
            <a:pPr eaLnBrk="1" hangingPunct="1">
              <a:buFont typeface="Arial" charset="0"/>
              <a:buChar char="•"/>
              <a:defRPr/>
            </a:pPr>
            <a:r>
              <a:rPr lang="en-GB" altLang="en-US" sz="2000" dirty="0">
                <a:latin typeface="Comic Sans MS" pitchFamily="66" charset="0"/>
              </a:rPr>
              <a:t>How can this research be used to support/                                                      go against Learning Theory?</a:t>
            </a:r>
          </a:p>
          <a:p>
            <a:pPr marL="0" indent="0" eaLnBrk="1" hangingPunct="1">
              <a:buFont typeface="Arial" charset="0"/>
              <a:buNone/>
              <a:defRPr/>
            </a:pPr>
            <a:endParaRPr lang="en-GB" altLang="en-US" sz="2000" dirty="0">
              <a:latin typeface="Comic Sans MS" pitchFamily="66" charset="0"/>
            </a:endParaRPr>
          </a:p>
        </p:txBody>
      </p:sp>
      <p:sp>
        <p:nvSpPr>
          <p:cNvPr id="25603" name="Title 1">
            <a:extLst>
              <a:ext uri="{FF2B5EF4-FFF2-40B4-BE49-F238E27FC236}">
                <a16:creationId xmlns:a16="http://schemas.microsoft.com/office/drawing/2014/main" id="{10B125B2-42D2-4059-975C-20FF7FBFB094}"/>
              </a:ext>
            </a:extLst>
          </p:cNvPr>
          <p:cNvSpPr>
            <a:spLocks noGrp="1"/>
          </p:cNvSpPr>
          <p:nvPr>
            <p:ph type="title"/>
          </p:nvPr>
        </p:nvSpPr>
        <p:spPr>
          <a:xfrm>
            <a:off x="179388" y="20638"/>
            <a:ext cx="8715375" cy="1143000"/>
          </a:xfrm>
        </p:spPr>
        <p:txBody>
          <a:bodyPr/>
          <a:lstStyle/>
          <a:p>
            <a:r>
              <a:rPr lang="en-GB" altLang="en-US" b="1">
                <a:solidFill>
                  <a:srgbClr val="7030A0"/>
                </a:solidFill>
                <a:latin typeface="Comic Sans MS" panose="030F0702030302020204" pitchFamily="66" charset="0"/>
              </a:rPr>
              <a:t>Evaluation of Learning Theory</a:t>
            </a:r>
          </a:p>
        </p:txBody>
      </p:sp>
      <p:pic>
        <p:nvPicPr>
          <p:cNvPr id="25604" name="Picture 8" descr="http://t3rfde.com/wp-content/uploads/2013/07/Albert-3.png">
            <a:extLst>
              <a:ext uri="{FF2B5EF4-FFF2-40B4-BE49-F238E27FC236}">
                <a16:creationId xmlns:a16="http://schemas.microsoft.com/office/drawing/2014/main" id="{621A8543-127C-4CAA-9883-E91F30B3F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508500"/>
            <a:ext cx="288131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https://psychlite.files.wordpress.com/2015/02/psychhw-little-albert.jpg">
            <a:extLst>
              <a:ext uri="{FF2B5EF4-FFF2-40B4-BE49-F238E27FC236}">
                <a16:creationId xmlns:a16="http://schemas.microsoft.com/office/drawing/2014/main" id="{E152171C-2470-4ED5-AEEB-7AAEE74A8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813"/>
            <a:ext cx="8509000"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https://psychlite.files.wordpress.com/2015/02/psychhw-little-albert.jpg">
            <a:extLst>
              <a:ext uri="{FF2B5EF4-FFF2-40B4-BE49-F238E27FC236}">
                <a16:creationId xmlns:a16="http://schemas.microsoft.com/office/drawing/2014/main" id="{7B35C14B-95E7-4585-BA00-030C8CA78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938"/>
            <a:ext cx="4681537" cy="662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C:\Users\Catherine\AppData\Local\Microsoft\Windows\Temporary Internet Files\Content.IE5\SP8IBOCH\1024px-Icon_Camera.svg[1].png">
            <a:extLst>
              <a:ext uri="{FF2B5EF4-FFF2-40B4-BE49-F238E27FC236}">
                <a16:creationId xmlns:a16="http://schemas.microsoft.com/office/drawing/2014/main" id="{EE26D956-EAA6-4901-B135-7CC104DBF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75" y="5805488"/>
            <a:ext cx="1052513"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3F5D9A39-404F-44A7-971C-F49DE66F94EF}"/>
              </a:ext>
            </a:extLst>
          </p:cNvPr>
          <p:cNvSpPr>
            <a:spLocks noGrp="1"/>
          </p:cNvSpPr>
          <p:nvPr>
            <p:ph idx="1"/>
          </p:nvPr>
        </p:nvSpPr>
        <p:spPr/>
        <p:txBody>
          <a:bodyPr/>
          <a:lstStyle/>
          <a:p>
            <a:pPr eaLnBrk="1" hangingPunct="1"/>
            <a:r>
              <a:rPr lang="en-GB" altLang="en-US" sz="2200" b="1" u="sng">
                <a:latin typeface="Comic Sans MS" panose="030F0702030302020204" pitchFamily="66" charset="0"/>
              </a:rPr>
              <a:t>Schaffer and Emerson (1964):</a:t>
            </a:r>
            <a:r>
              <a:rPr lang="en-GB" altLang="en-US" sz="2200">
                <a:latin typeface="Comic Sans MS" panose="030F0702030302020204" pitchFamily="66" charset="0"/>
              </a:rPr>
              <a:t>Studied babies in Glasgow. They found that infants were not necessarily most attached to the caregiver who provided them with food and in most cases they were more attached to the person who was most responsive and who interacted with them the most.</a:t>
            </a:r>
          </a:p>
          <a:p>
            <a:pPr eaLnBrk="1" hangingPunct="1"/>
            <a:endParaRPr lang="en-GB" altLang="en-US" sz="2200">
              <a:latin typeface="Comic Sans MS" panose="030F0702030302020204" pitchFamily="66" charset="0"/>
            </a:endParaRPr>
          </a:p>
          <a:p>
            <a:pPr eaLnBrk="1" hangingPunct="1"/>
            <a:r>
              <a:rPr lang="en-GB" altLang="en-US" sz="2200">
                <a:latin typeface="Comic Sans MS" panose="030F0702030302020204" pitchFamily="66" charset="0"/>
              </a:rPr>
              <a:t>How can this be used to support/go against                            Learning Theory?</a:t>
            </a:r>
          </a:p>
          <a:p>
            <a:pPr eaLnBrk="1" hangingPunct="1"/>
            <a:endParaRPr lang="en-GB" altLang="en-US" sz="2200">
              <a:latin typeface="Comic Sans MS" panose="030F0702030302020204" pitchFamily="66" charset="0"/>
            </a:endParaRPr>
          </a:p>
          <a:p>
            <a:pPr eaLnBrk="1" hangingPunct="1"/>
            <a:r>
              <a:rPr lang="en-GB" altLang="en-US" sz="2200">
                <a:latin typeface="Comic Sans MS" panose="030F0702030302020204" pitchFamily="66" charset="0"/>
              </a:rPr>
              <a:t>What would be expect to be the findings/outcome of this study?</a:t>
            </a:r>
          </a:p>
        </p:txBody>
      </p:sp>
      <p:pic>
        <p:nvPicPr>
          <p:cNvPr id="28675" name="Picture 2" descr="C:\Users\Catherine\Pictures\Microsoft Clip Organizer\j0290543.wmf">
            <a:extLst>
              <a:ext uri="{FF2B5EF4-FFF2-40B4-BE49-F238E27FC236}">
                <a16:creationId xmlns:a16="http://schemas.microsoft.com/office/drawing/2014/main" id="{9901A5DF-1CE0-4772-BA7E-B7757F2C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563" y="3429000"/>
            <a:ext cx="241458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itle 1">
            <a:extLst>
              <a:ext uri="{FF2B5EF4-FFF2-40B4-BE49-F238E27FC236}">
                <a16:creationId xmlns:a16="http://schemas.microsoft.com/office/drawing/2014/main" id="{ACE84EE1-A35C-4D09-A559-8757D7596910}"/>
              </a:ext>
            </a:extLst>
          </p:cNvPr>
          <p:cNvSpPr>
            <a:spLocks noGrp="1"/>
          </p:cNvSpPr>
          <p:nvPr>
            <p:ph type="title"/>
          </p:nvPr>
        </p:nvSpPr>
        <p:spPr>
          <a:xfrm>
            <a:off x="179388" y="188913"/>
            <a:ext cx="8715375" cy="1143000"/>
          </a:xfrm>
        </p:spPr>
        <p:txBody>
          <a:bodyPr/>
          <a:lstStyle/>
          <a:p>
            <a:r>
              <a:rPr lang="en-GB" altLang="en-US" b="1">
                <a:solidFill>
                  <a:srgbClr val="7030A0"/>
                </a:solidFill>
                <a:latin typeface="Comic Sans MS" panose="030F0702030302020204" pitchFamily="66" charset="0"/>
              </a:rPr>
              <a:t>Evaluation of Learning Theory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955709D-7C85-4726-A768-453B20E3BC45}"/>
              </a:ext>
            </a:extLst>
          </p:cNvPr>
          <p:cNvSpPr>
            <a:spLocks noGrp="1"/>
          </p:cNvSpPr>
          <p:nvPr>
            <p:ph type="title"/>
          </p:nvPr>
        </p:nvSpPr>
        <p:spPr>
          <a:xfrm>
            <a:off x="214313" y="274638"/>
            <a:ext cx="8715375"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 name="Content Placeholder 2">
            <a:extLst>
              <a:ext uri="{FF2B5EF4-FFF2-40B4-BE49-F238E27FC236}">
                <a16:creationId xmlns:a16="http://schemas.microsoft.com/office/drawing/2014/main" id="{317BFE47-543A-47FE-A96C-A0B51E2B9244}"/>
              </a:ext>
            </a:extLst>
          </p:cNvPr>
          <p:cNvSpPr>
            <a:spLocks noGrp="1"/>
          </p:cNvSpPr>
          <p:nvPr>
            <p:ph idx="1"/>
          </p:nvPr>
        </p:nvSpPr>
        <p:spPr>
          <a:xfrm>
            <a:off x="395288" y="1341438"/>
            <a:ext cx="8229600" cy="4525962"/>
          </a:xfrm>
        </p:spPr>
        <p:txBody>
          <a:bodyPr rtlCol="0">
            <a:normAutofit lnSpcReduction="10000"/>
          </a:bodyPr>
          <a:lstStyle/>
          <a:p>
            <a:pPr eaLnBrk="1" fontAlgn="auto" hangingPunct="1">
              <a:spcAft>
                <a:spcPts val="0"/>
              </a:spcAft>
              <a:defRPr/>
            </a:pPr>
            <a:r>
              <a:rPr lang="en-GB" sz="2200" b="1" dirty="0">
                <a:latin typeface="Comic Sans MS" pitchFamily="66" charset="0"/>
              </a:rPr>
              <a:t>Harlow and the Rhesus Monkeys (1959) </a:t>
            </a:r>
            <a:r>
              <a:rPr lang="en-GB" sz="2200" dirty="0">
                <a:latin typeface="Comic Sans MS" pitchFamily="66" charset="0"/>
              </a:rPr>
              <a:t>Young monkey’s were kept on their own in cages from birth (they did not have any interactions with their biological mother). Harlow created 2 wire monkeys; one was wrapped in soft cloth but offered no food, the other offered food but offered no comfort. According to Learning Theory which wire monkey should the real monkey have been attached to?</a:t>
            </a:r>
          </a:p>
          <a:p>
            <a:pPr eaLnBrk="1" fontAlgn="auto" hangingPunct="1">
              <a:spcAft>
                <a:spcPts val="0"/>
              </a:spcAft>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Look at the picture on your desk, what does this suggest that Harlow found?</a:t>
            </a:r>
          </a:p>
          <a:p>
            <a:pPr eaLnBrk="1" fontAlgn="auto" hangingPunct="1">
              <a:spcAft>
                <a:spcPts val="0"/>
              </a:spcAft>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Does this support or go against the Learning Theory                        of Attachment? Explain Why?</a:t>
            </a:r>
          </a:p>
        </p:txBody>
      </p:sp>
      <p:pic>
        <p:nvPicPr>
          <p:cNvPr id="29700" name="Picture 5" descr="C:\Users\Catherine\Pictures\Microsoft Clip Organizer\j0417478.wmf">
            <a:extLst>
              <a:ext uri="{FF2B5EF4-FFF2-40B4-BE49-F238E27FC236}">
                <a16:creationId xmlns:a16="http://schemas.microsoft.com/office/drawing/2014/main" id="{25D865E7-B20F-4C4B-961C-A0E761E4C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838" y="4787900"/>
            <a:ext cx="1366837"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pubpages.unh.edu/~jel/images/Harlow_isolate.jpg">
            <a:extLst>
              <a:ext uri="{FF2B5EF4-FFF2-40B4-BE49-F238E27FC236}">
                <a16:creationId xmlns:a16="http://schemas.microsoft.com/office/drawing/2014/main" id="{7F3E7546-E527-4A01-B856-52F628190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928688"/>
            <a:ext cx="3624262"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descr="http://www.psych-ology.co.uk/clothmom.jpg">
            <a:extLst>
              <a:ext uri="{FF2B5EF4-FFF2-40B4-BE49-F238E27FC236}">
                <a16:creationId xmlns:a16="http://schemas.microsoft.com/office/drawing/2014/main" id="{C305117F-3132-4468-8273-43209E150D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785813"/>
            <a:ext cx="4071937"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A5A82D7-9DA2-4B71-9AC8-EDD203ECFD07}"/>
              </a:ext>
            </a:extLst>
          </p:cNvPr>
          <p:cNvSpPr>
            <a:spLocks noGrp="1"/>
          </p:cNvSpPr>
          <p:nvPr>
            <p:ph type="title"/>
          </p:nvPr>
        </p:nvSpPr>
        <p:spPr>
          <a:xfrm>
            <a:off x="73025" y="115888"/>
            <a:ext cx="8928100" cy="936625"/>
          </a:xfrm>
        </p:spPr>
        <p:txBody>
          <a:bodyPr/>
          <a:lstStyle/>
          <a:p>
            <a:pPr eaLnBrk="1" hangingPunct="1"/>
            <a:r>
              <a:rPr lang="en-GB" altLang="en-US" sz="4000" b="1">
                <a:solidFill>
                  <a:srgbClr val="7030A0"/>
                </a:solidFill>
                <a:latin typeface="Comic Sans MS" panose="030F0702030302020204" pitchFamily="66" charset="0"/>
              </a:rPr>
              <a:t>Keep on your Toes!! Key Learning Theory Definitions</a:t>
            </a:r>
          </a:p>
        </p:txBody>
      </p:sp>
      <p:sp>
        <p:nvSpPr>
          <p:cNvPr id="3" name="Rounded Rectangle 2">
            <a:extLst>
              <a:ext uri="{FF2B5EF4-FFF2-40B4-BE49-F238E27FC236}">
                <a16:creationId xmlns:a16="http://schemas.microsoft.com/office/drawing/2014/main" id="{246B2DED-AA54-4D53-AF42-EA066AA1D32C}"/>
              </a:ext>
            </a:extLst>
          </p:cNvPr>
          <p:cNvSpPr/>
          <p:nvPr/>
        </p:nvSpPr>
        <p:spPr>
          <a:xfrm>
            <a:off x="274638" y="1160463"/>
            <a:ext cx="8545512" cy="5129212"/>
          </a:xfrm>
          <a:prstGeom prst="roundRect">
            <a:avLst/>
          </a:prstGeom>
          <a:solidFill>
            <a:srgbClr val="F8288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buFont typeface="+mj-lt"/>
              <a:buAutoNum type="arabicPeriod"/>
              <a:defRPr/>
            </a:pPr>
            <a:r>
              <a:rPr lang="en-GB" sz="3000" dirty="0">
                <a:latin typeface="Comic Sans MS" pitchFamily="66" charset="0"/>
              </a:rPr>
              <a:t>Cupboard Love Theory</a:t>
            </a:r>
          </a:p>
          <a:p>
            <a:pPr marL="514350" indent="-514350" algn="ctr">
              <a:buFont typeface="+mj-lt"/>
              <a:buAutoNum type="arabicPeriod"/>
              <a:defRPr/>
            </a:pPr>
            <a:r>
              <a:rPr lang="en-GB" sz="3000" dirty="0">
                <a:latin typeface="Comic Sans MS" pitchFamily="66" charset="0"/>
              </a:rPr>
              <a:t>Blank Slate</a:t>
            </a:r>
          </a:p>
          <a:p>
            <a:pPr marL="514350" indent="-514350" algn="ctr">
              <a:buFont typeface="+mj-lt"/>
              <a:buAutoNum type="arabicPeriod"/>
              <a:defRPr/>
            </a:pPr>
            <a:r>
              <a:rPr lang="en-GB" sz="3000" dirty="0">
                <a:latin typeface="Comic Sans MS" pitchFamily="66" charset="0"/>
              </a:rPr>
              <a:t>Association</a:t>
            </a:r>
          </a:p>
          <a:p>
            <a:pPr marL="514350" indent="-514350" algn="ctr">
              <a:buFont typeface="+mj-lt"/>
              <a:buAutoNum type="arabicPeriod"/>
              <a:defRPr/>
            </a:pPr>
            <a:r>
              <a:rPr lang="en-GB" sz="3000" dirty="0">
                <a:latin typeface="Comic Sans MS" pitchFamily="66" charset="0"/>
              </a:rPr>
              <a:t>Nurture</a:t>
            </a:r>
          </a:p>
          <a:p>
            <a:pPr marL="514350" indent="-514350" algn="ctr">
              <a:buFont typeface="+mj-lt"/>
              <a:buAutoNum type="arabicPeriod"/>
              <a:defRPr/>
            </a:pPr>
            <a:r>
              <a:rPr lang="en-GB" sz="3000" dirty="0">
                <a:latin typeface="Comic Sans MS" pitchFamily="66" charset="0"/>
              </a:rPr>
              <a:t>Classical Conditioning</a:t>
            </a:r>
          </a:p>
          <a:p>
            <a:pPr marL="514350" indent="-514350" algn="ctr">
              <a:buFont typeface="+mj-lt"/>
              <a:buAutoNum type="arabicPeriod"/>
              <a:defRPr/>
            </a:pPr>
            <a:r>
              <a:rPr lang="en-GB" sz="3000" dirty="0">
                <a:latin typeface="Comic Sans MS" pitchFamily="66" charset="0"/>
              </a:rPr>
              <a:t>Unconditioned Stimulus</a:t>
            </a:r>
          </a:p>
          <a:p>
            <a:pPr marL="514350" indent="-514350" algn="ctr">
              <a:buFont typeface="+mj-lt"/>
              <a:buAutoNum type="arabicPeriod"/>
              <a:defRPr/>
            </a:pPr>
            <a:r>
              <a:rPr lang="en-GB" sz="3000" dirty="0">
                <a:latin typeface="Comic Sans MS" pitchFamily="66" charset="0"/>
              </a:rPr>
              <a:t>Unconditioned Response</a:t>
            </a:r>
          </a:p>
          <a:p>
            <a:pPr marL="514350" indent="-514350" algn="ctr">
              <a:buFont typeface="+mj-lt"/>
              <a:buAutoNum type="arabicPeriod"/>
              <a:defRPr/>
            </a:pPr>
            <a:r>
              <a:rPr lang="en-GB" sz="3000" dirty="0">
                <a:latin typeface="Comic Sans MS" pitchFamily="66" charset="0"/>
              </a:rPr>
              <a:t>Neutral Stimulus</a:t>
            </a:r>
          </a:p>
          <a:p>
            <a:pPr marL="514350" indent="-514350" algn="ctr">
              <a:buFont typeface="+mj-lt"/>
              <a:buAutoNum type="arabicPeriod"/>
              <a:defRPr/>
            </a:pPr>
            <a:r>
              <a:rPr lang="en-GB" sz="3000" dirty="0">
                <a:latin typeface="Comic Sans MS" pitchFamily="66" charset="0"/>
              </a:rPr>
              <a:t>Conditioned Stimulus</a:t>
            </a:r>
          </a:p>
          <a:p>
            <a:pPr marL="514350" indent="-514350" algn="ctr">
              <a:buFont typeface="+mj-lt"/>
              <a:buAutoNum type="arabicPeriod"/>
              <a:defRPr/>
            </a:pPr>
            <a:r>
              <a:rPr lang="en-GB" sz="3000" dirty="0">
                <a:latin typeface="Comic Sans MS" pitchFamily="66" charset="0"/>
              </a:rPr>
              <a:t>Conditioned Response</a:t>
            </a:r>
          </a:p>
        </p:txBody>
      </p:sp>
      <p:pic>
        <p:nvPicPr>
          <p:cNvPr id="4100" name="Picture 11" descr="http://s3.amazonaws.com/prod.word/images/560/original.png?1358213607">
            <a:extLst>
              <a:ext uri="{FF2B5EF4-FFF2-40B4-BE49-F238E27FC236}">
                <a16:creationId xmlns:a16="http://schemas.microsoft.com/office/drawing/2014/main" id="{B1334D6F-DEB7-468B-9761-BAC316570E8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1773238"/>
            <a:ext cx="17049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3" descr="1-DAY ACUVUE® DEFINE®">
            <a:extLst>
              <a:ext uri="{FF2B5EF4-FFF2-40B4-BE49-F238E27FC236}">
                <a16:creationId xmlns:a16="http://schemas.microsoft.com/office/drawing/2014/main" id="{C93EE25D-43BB-4228-B616-0E9807D6F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0476" r="37932"/>
          <a:stretch>
            <a:fillRect/>
          </a:stretch>
        </p:blipFill>
        <p:spPr bwMode="auto">
          <a:xfrm rot="-1679351">
            <a:off x="549275" y="3635375"/>
            <a:ext cx="1525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3" descr="1-DAY ACUVUE® DEFINE®">
            <a:extLst>
              <a:ext uri="{FF2B5EF4-FFF2-40B4-BE49-F238E27FC236}">
                <a16:creationId xmlns:a16="http://schemas.microsoft.com/office/drawing/2014/main" id="{637067A1-4C74-475E-BCE5-F738BED25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0476" r="37932"/>
          <a:stretch>
            <a:fillRect/>
          </a:stretch>
        </p:blipFill>
        <p:spPr bwMode="auto">
          <a:xfrm rot="818515">
            <a:off x="533400" y="4841875"/>
            <a:ext cx="15255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55DE881-0F04-4CD2-A2C8-838C1D54C769}"/>
              </a:ext>
            </a:extLst>
          </p:cNvPr>
          <p:cNvSpPr/>
          <p:nvPr/>
        </p:nvSpPr>
        <p:spPr>
          <a:xfrm>
            <a:off x="7092950" y="3724275"/>
            <a:ext cx="1943100" cy="2800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As we progress through the lesson, define these key terms (in your glossary) as and when we cover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15245DE-4E1C-47F5-B67D-3C86C15F395E}"/>
              </a:ext>
            </a:extLst>
          </p:cNvPr>
          <p:cNvSpPr>
            <a:spLocks noGrp="1"/>
          </p:cNvSpPr>
          <p:nvPr>
            <p:ph type="title"/>
          </p:nvPr>
        </p:nvSpPr>
        <p:spPr>
          <a:xfrm>
            <a:off x="142875" y="274638"/>
            <a:ext cx="8715375"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1747" name="Content Placeholder 2">
            <a:extLst>
              <a:ext uri="{FF2B5EF4-FFF2-40B4-BE49-F238E27FC236}">
                <a16:creationId xmlns:a16="http://schemas.microsoft.com/office/drawing/2014/main" id="{4471CDDC-3D93-44D4-A7A2-0843C5C704CE}"/>
              </a:ext>
            </a:extLst>
          </p:cNvPr>
          <p:cNvSpPr>
            <a:spLocks noGrp="1"/>
          </p:cNvSpPr>
          <p:nvPr>
            <p:ph idx="1"/>
          </p:nvPr>
        </p:nvSpPr>
        <p:spPr/>
        <p:txBody>
          <a:bodyPr/>
          <a:lstStyle/>
          <a:p>
            <a:pPr eaLnBrk="1" hangingPunct="1">
              <a:buFont typeface="Arial" panose="020B0604020202020204" pitchFamily="34" charset="0"/>
              <a:buNone/>
            </a:pPr>
            <a:endParaRPr lang="en-GB" altLang="en-US">
              <a:latin typeface="Comic Sans MS" panose="030F0702030302020204" pitchFamily="66" charset="0"/>
            </a:endParaRPr>
          </a:p>
          <a:p>
            <a:pPr eaLnBrk="1" hangingPunct="1"/>
            <a:r>
              <a:rPr lang="en-GB" altLang="en-US">
                <a:latin typeface="Comic Sans MS" panose="030F0702030302020204" pitchFamily="66" charset="0"/>
              </a:rPr>
              <a:t>This research </a:t>
            </a:r>
            <a:r>
              <a:rPr lang="en-GB" altLang="en-US" b="1">
                <a:solidFill>
                  <a:srgbClr val="F82886"/>
                </a:solidFill>
                <a:latin typeface="Comic Sans MS" panose="030F0702030302020204" pitchFamily="66" charset="0"/>
              </a:rPr>
              <a:t>strongly</a:t>
            </a:r>
            <a:r>
              <a:rPr lang="en-GB" altLang="en-US">
                <a:latin typeface="Comic Sans MS" panose="030F0702030302020204" pitchFamily="66" charset="0"/>
              </a:rPr>
              <a:t> suggests that </a:t>
            </a:r>
            <a:r>
              <a:rPr lang="en-GB" altLang="en-US" b="1">
                <a:solidFill>
                  <a:srgbClr val="F82886"/>
                </a:solidFill>
                <a:latin typeface="Comic Sans MS" panose="030F0702030302020204" pitchFamily="66" charset="0"/>
              </a:rPr>
              <a:t>‘cupboard love’ is unlikely</a:t>
            </a:r>
            <a:r>
              <a:rPr lang="en-GB" altLang="en-US">
                <a:latin typeface="Comic Sans MS" panose="030F0702030302020204" pitchFamily="66" charset="0"/>
              </a:rPr>
              <a:t> to be an explanation for attachments as the monkey should have formed the attachment to the mother who </a:t>
            </a:r>
            <a:r>
              <a:rPr lang="en-GB" altLang="en-US" b="1">
                <a:solidFill>
                  <a:srgbClr val="F82886"/>
                </a:solidFill>
                <a:latin typeface="Comic Sans MS" panose="030F0702030302020204" pitchFamily="66" charset="0"/>
              </a:rPr>
              <a:t>provided food.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30BA921-2051-4217-861B-9E93A3253439}"/>
              </a:ext>
            </a:extLst>
          </p:cNvPr>
          <p:cNvSpPr>
            <a:spLocks noGrp="1"/>
          </p:cNvSpPr>
          <p:nvPr>
            <p:ph type="title"/>
          </p:nvPr>
        </p:nvSpPr>
        <p:spPr>
          <a:xfrm>
            <a:off x="214313" y="274638"/>
            <a:ext cx="8715375"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 name="Content Placeholder 2">
            <a:extLst>
              <a:ext uri="{FF2B5EF4-FFF2-40B4-BE49-F238E27FC236}">
                <a16:creationId xmlns:a16="http://schemas.microsoft.com/office/drawing/2014/main" id="{4300DC88-44C0-4CF6-9344-F772B3F48EF1}"/>
              </a:ext>
            </a:extLst>
          </p:cNvPr>
          <p:cNvSpPr>
            <a:spLocks noGrp="1"/>
          </p:cNvSpPr>
          <p:nvPr>
            <p:ph idx="1"/>
          </p:nvPr>
        </p:nvSpPr>
        <p:spPr>
          <a:xfrm>
            <a:off x="395288" y="1341438"/>
            <a:ext cx="8229600" cy="4525962"/>
          </a:xfrm>
        </p:spPr>
        <p:txBody>
          <a:bodyPr rtlCol="0">
            <a:normAutofit fontScale="92500"/>
          </a:bodyPr>
          <a:lstStyle/>
          <a:p>
            <a:pPr eaLnBrk="1" fontAlgn="auto" hangingPunct="1">
              <a:spcAft>
                <a:spcPts val="0"/>
              </a:spcAft>
              <a:defRPr/>
            </a:pPr>
            <a:r>
              <a:rPr lang="en-GB" sz="2200" b="1" dirty="0">
                <a:latin typeface="Comic Sans MS" pitchFamily="66" charset="0"/>
              </a:rPr>
              <a:t>Lorenz (1952)</a:t>
            </a:r>
            <a:r>
              <a:rPr lang="en-GB" sz="2200" dirty="0">
                <a:latin typeface="Comic Sans MS" pitchFamily="66" charset="0"/>
              </a:rPr>
              <a:t> carried out research on newly hatched Greylag geese, who after seeing Lorenz shortly after hatching (their first image) followed him everywhere as he became their ‘imprinted parent.’ Lorenz explained that this suggested that </a:t>
            </a:r>
            <a:r>
              <a:rPr lang="en-GB" sz="2200" dirty="0" err="1">
                <a:latin typeface="Comic Sans MS" pitchFamily="66" charset="0"/>
              </a:rPr>
              <a:t>newborns</a:t>
            </a:r>
            <a:r>
              <a:rPr lang="en-GB" sz="2200" dirty="0">
                <a:latin typeface="Comic Sans MS" pitchFamily="66" charset="0"/>
              </a:rPr>
              <a:t> ‘imprint’ an image of the first moving object they see within hours after they are born which allows them to stick closely to this important source of protection.</a:t>
            </a:r>
          </a:p>
          <a:p>
            <a:pPr eaLnBrk="1" fontAlgn="auto" hangingPunct="1">
              <a:spcAft>
                <a:spcPts val="0"/>
              </a:spcAft>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Could this process be Classical Conditioning? Consider how quickly this process happened.</a:t>
            </a:r>
          </a:p>
          <a:p>
            <a:pPr marL="0" indent="0" eaLnBrk="1" fontAlgn="auto" hangingPunct="1">
              <a:spcAft>
                <a:spcPts val="0"/>
              </a:spcAft>
              <a:buFont typeface="Arial" charset="0"/>
              <a:buNone/>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How does this information support/ go against the Learning Theory of Attachment?</a:t>
            </a:r>
          </a:p>
        </p:txBody>
      </p:sp>
      <p:pic>
        <p:nvPicPr>
          <p:cNvPr id="32772" name="Picture 2" descr="C:\Users\catherine.eccleston\AppData\Local\Microsoft\Windows\Temporary Internet Files\Content.IE5\70TJ7I3I\MC900030679[1].wmf">
            <a:extLst>
              <a:ext uri="{FF2B5EF4-FFF2-40B4-BE49-F238E27FC236}">
                <a16:creationId xmlns:a16="http://schemas.microsoft.com/office/drawing/2014/main" id="{69FF1DEE-D9E7-48FB-9255-C0204DE00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163" y="4149725"/>
            <a:ext cx="15875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4B9B483-6A27-4365-9F38-1E18E1869411}"/>
              </a:ext>
            </a:extLst>
          </p:cNvPr>
          <p:cNvSpPr>
            <a:spLocks noGrp="1"/>
          </p:cNvSpPr>
          <p:nvPr>
            <p:ph type="title"/>
          </p:nvPr>
        </p:nvSpPr>
        <p:spPr/>
        <p:txBody>
          <a:bodyPr/>
          <a:lstStyle/>
          <a:p>
            <a:r>
              <a:rPr lang="en-GB" altLang="en-US" b="1">
                <a:solidFill>
                  <a:srgbClr val="7030A0"/>
                </a:solidFill>
                <a:latin typeface="Comic Sans MS" panose="030F0702030302020204" pitchFamily="66" charset="0"/>
              </a:rPr>
              <a:t>Lesson Objectives</a:t>
            </a:r>
          </a:p>
        </p:txBody>
      </p:sp>
      <p:sp>
        <p:nvSpPr>
          <p:cNvPr id="33795" name="Content Placeholder 2">
            <a:extLst>
              <a:ext uri="{FF2B5EF4-FFF2-40B4-BE49-F238E27FC236}">
                <a16:creationId xmlns:a16="http://schemas.microsoft.com/office/drawing/2014/main" id="{72501099-EA60-4F29-9498-1F79AC5AA561}"/>
              </a:ext>
            </a:extLst>
          </p:cNvPr>
          <p:cNvSpPr>
            <a:spLocks noGrp="1"/>
          </p:cNvSpPr>
          <p:nvPr>
            <p:ph idx="1"/>
          </p:nvPr>
        </p:nvSpPr>
        <p:spPr>
          <a:xfrm>
            <a:off x="323850" y="1484313"/>
            <a:ext cx="8362950" cy="4926012"/>
          </a:xfrm>
          <a:ln w="38100">
            <a:solidFill>
              <a:srgbClr val="7030A0"/>
            </a:solidFill>
            <a:miter lim="800000"/>
            <a:headEnd/>
            <a:tailEnd/>
          </a:ln>
        </p:spPr>
        <p:txBody>
          <a:bodyPr/>
          <a:lstStyle/>
          <a:p>
            <a:r>
              <a:rPr lang="en-GB" altLang="en-US">
                <a:latin typeface="Comic Sans MS" panose="030F0702030302020204" pitchFamily="66" charset="0"/>
              </a:rPr>
              <a:t>By the end of the lesson you will be able to...</a:t>
            </a:r>
          </a:p>
          <a:p>
            <a:pPr lvl="1"/>
            <a:r>
              <a:rPr lang="en-GB" altLang="en-US" sz="3000" b="1" u="sng">
                <a:latin typeface="Comic Sans MS" panose="030F0702030302020204" pitchFamily="66" charset="0"/>
              </a:rPr>
              <a:t>Define</a:t>
            </a:r>
            <a:r>
              <a:rPr lang="en-GB" altLang="en-US" sz="2000">
                <a:latin typeface="Comic Sans MS" panose="030F0702030302020204" pitchFamily="66" charset="0"/>
              </a:rPr>
              <a:t> the key terms associated with </a:t>
            </a:r>
            <a:r>
              <a:rPr lang="en-GB" altLang="en-US" sz="2000" b="1" u="sng">
                <a:latin typeface="Comic Sans MS" panose="030F0702030302020204" pitchFamily="66" charset="0"/>
              </a:rPr>
              <a:t>Learning Theory</a:t>
            </a:r>
            <a:r>
              <a:rPr lang="en-GB" altLang="en-US" sz="2000">
                <a:latin typeface="Comic Sans MS" panose="030F0702030302020204" pitchFamily="66" charset="0"/>
              </a:rPr>
              <a:t>/ </a:t>
            </a:r>
            <a:r>
              <a:rPr lang="en-GB" altLang="en-US" sz="2000" b="1" u="sng">
                <a:latin typeface="Comic Sans MS" panose="030F0702030302020204" pitchFamily="66" charset="0"/>
              </a:rPr>
              <a:t>Behavioural Theory </a:t>
            </a:r>
            <a:r>
              <a:rPr lang="en-GB" altLang="en-US" sz="2000">
                <a:latin typeface="Comic Sans MS" panose="030F0702030302020204" pitchFamily="66" charset="0"/>
              </a:rPr>
              <a:t>of attachment.</a:t>
            </a:r>
          </a:p>
          <a:p>
            <a:pPr lvl="1"/>
            <a:r>
              <a:rPr lang="en-GB" altLang="en-US" sz="3000" b="1" u="sng">
                <a:latin typeface="Comic Sans MS" panose="030F0702030302020204" pitchFamily="66" charset="0"/>
              </a:rPr>
              <a:t>Outline</a:t>
            </a:r>
            <a:r>
              <a:rPr lang="en-GB" altLang="en-US" sz="2500">
                <a:latin typeface="Comic Sans MS" panose="030F0702030302020204" pitchFamily="66" charset="0"/>
              </a:rPr>
              <a:t> </a:t>
            </a:r>
            <a:r>
              <a:rPr lang="en-GB" altLang="en-US" sz="2000">
                <a:latin typeface="Comic Sans MS" panose="030F0702030302020204" pitchFamily="66" charset="0"/>
              </a:rPr>
              <a:t>the </a:t>
            </a:r>
            <a:r>
              <a:rPr lang="en-GB" altLang="en-US" sz="2000" b="1">
                <a:latin typeface="Comic Sans MS" panose="030F0702030302020204" pitchFamily="66" charset="0"/>
              </a:rPr>
              <a:t>Behavioural Theory</a:t>
            </a:r>
            <a:r>
              <a:rPr lang="en-GB" altLang="en-US" sz="2000">
                <a:latin typeface="Comic Sans MS" panose="030F0702030302020204" pitchFamily="66" charset="0"/>
              </a:rPr>
              <a:t> of attachment (</a:t>
            </a:r>
            <a:r>
              <a:rPr lang="en-GB" altLang="en-US" sz="2000" b="1">
                <a:latin typeface="Comic Sans MS" panose="030F0702030302020204" pitchFamily="66" charset="0"/>
              </a:rPr>
              <a:t>Learning Theory</a:t>
            </a:r>
            <a:r>
              <a:rPr lang="en-GB" altLang="en-US" sz="2000">
                <a:latin typeface="Comic Sans MS" panose="030F0702030302020204" pitchFamily="66" charset="0"/>
              </a:rPr>
              <a:t>).</a:t>
            </a:r>
          </a:p>
          <a:p>
            <a:pPr lvl="1"/>
            <a:r>
              <a:rPr lang="en-GB" altLang="en-US" sz="3000" b="1" u="sng">
                <a:latin typeface="Comic Sans MS" panose="030F0702030302020204" pitchFamily="66" charset="0"/>
              </a:rPr>
              <a:t>Evaluate</a:t>
            </a:r>
            <a:r>
              <a:rPr lang="en-GB" altLang="en-US" sz="2500">
                <a:latin typeface="Comic Sans MS" panose="030F0702030302020204" pitchFamily="66" charset="0"/>
              </a:rPr>
              <a:t> </a:t>
            </a:r>
            <a:r>
              <a:rPr lang="en-GB" altLang="en-US" sz="2000">
                <a:latin typeface="Comic Sans MS" panose="030F0702030302020204" pitchFamily="66" charset="0"/>
              </a:rPr>
              <a:t>the theory in terms of the </a:t>
            </a:r>
            <a:r>
              <a:rPr lang="en-GB" altLang="en-US" sz="2000" b="1">
                <a:latin typeface="Comic Sans MS" panose="030F0702030302020204" pitchFamily="66" charset="0"/>
              </a:rPr>
              <a:t>strengths</a:t>
            </a:r>
            <a:r>
              <a:rPr lang="en-GB" altLang="en-US" sz="2000">
                <a:latin typeface="Comic Sans MS" panose="030F0702030302020204" pitchFamily="66" charset="0"/>
              </a:rPr>
              <a:t> and </a:t>
            </a:r>
            <a:r>
              <a:rPr lang="en-GB" altLang="en-US" sz="2000" b="1">
                <a:latin typeface="Comic Sans MS" panose="030F0702030302020204" pitchFamily="66" charset="0"/>
              </a:rPr>
              <a:t>weaknesses.</a:t>
            </a:r>
          </a:p>
          <a:p>
            <a:pPr lvl="1"/>
            <a:r>
              <a:rPr lang="en-GB" altLang="en-US" sz="2500" b="1">
                <a:latin typeface="Comic Sans MS" panose="030F0702030302020204" pitchFamily="66" charset="0"/>
              </a:rPr>
              <a:t>Some </a:t>
            </a:r>
            <a:r>
              <a:rPr lang="en-GB" altLang="en-US" sz="2000">
                <a:latin typeface="Comic Sans MS" panose="030F0702030302020204" pitchFamily="66" charset="0"/>
              </a:rPr>
              <a:t>students will progress on to </a:t>
            </a:r>
            <a:r>
              <a:rPr lang="en-GB" altLang="en-US" sz="3000" b="1" u="sng">
                <a:latin typeface="Comic Sans MS" panose="030F0702030302020204" pitchFamily="66" charset="0"/>
              </a:rPr>
              <a:t>Applying</a:t>
            </a:r>
            <a:r>
              <a:rPr lang="en-GB" altLang="en-US" sz="2500">
                <a:latin typeface="Comic Sans MS" panose="030F0702030302020204" pitchFamily="66" charset="0"/>
              </a:rPr>
              <a:t> </a:t>
            </a:r>
            <a:r>
              <a:rPr lang="en-GB" altLang="en-US" sz="2000">
                <a:latin typeface="Comic Sans MS" panose="030F0702030302020204" pitchFamily="66" charset="0"/>
              </a:rPr>
              <a:t>their knowledge of Learning Theory to a past exam question.</a:t>
            </a:r>
          </a:p>
          <a:p>
            <a:pPr lvl="1"/>
            <a:endParaRPr lang="en-GB" altLang="en-US" sz="2500" b="1" u="sng">
              <a:latin typeface="Comic Sans MS" panose="030F0702030302020204"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D253FEE-9A50-401B-A165-E66D36AC0E79}"/>
              </a:ext>
            </a:extLst>
          </p:cNvPr>
          <p:cNvSpPr>
            <a:spLocks noGrp="1"/>
          </p:cNvSpPr>
          <p:nvPr>
            <p:ph type="title"/>
          </p:nvPr>
        </p:nvSpPr>
        <p:spPr>
          <a:xfrm>
            <a:off x="214313" y="274638"/>
            <a:ext cx="8715375" cy="1143000"/>
          </a:xfrm>
        </p:spPr>
        <p:txBody>
          <a:bodyPr/>
          <a:lstStyle/>
          <a:p>
            <a:r>
              <a:rPr lang="en-GB" altLang="en-US" b="1">
                <a:solidFill>
                  <a:srgbClr val="7030A0"/>
                </a:solidFill>
                <a:latin typeface="Comic Sans MS" panose="030F0702030302020204" pitchFamily="66" charset="0"/>
              </a:rPr>
              <a:t>Plenary</a:t>
            </a:r>
          </a:p>
        </p:txBody>
      </p:sp>
      <p:sp>
        <p:nvSpPr>
          <p:cNvPr id="3" name="Rounded Rectangle 2">
            <a:extLst>
              <a:ext uri="{FF2B5EF4-FFF2-40B4-BE49-F238E27FC236}">
                <a16:creationId xmlns:a16="http://schemas.microsoft.com/office/drawing/2014/main" id="{670E6A3C-9424-402C-BC09-FA835C3E1767}"/>
              </a:ext>
            </a:extLst>
          </p:cNvPr>
          <p:cNvSpPr/>
          <p:nvPr/>
        </p:nvSpPr>
        <p:spPr>
          <a:xfrm>
            <a:off x="393700" y="1511300"/>
            <a:ext cx="8424863" cy="50133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342900" indent="-342900">
              <a:buFont typeface="Arial" pitchFamily="34" charset="0"/>
              <a:buChar char="•"/>
              <a:defRPr/>
            </a:pPr>
            <a:r>
              <a:rPr lang="en-GB" sz="3000" b="1" u="sng" dirty="0">
                <a:latin typeface="Comic Sans MS" panose="030F0702030302020204" pitchFamily="66" charset="0"/>
              </a:rPr>
              <a:t>Glossary Update!!</a:t>
            </a:r>
          </a:p>
          <a:p>
            <a:pPr>
              <a:defRPr/>
            </a:pPr>
            <a:endParaRPr lang="en-GB" sz="2200" dirty="0">
              <a:latin typeface="Comic Sans MS" pitchFamily="66" charset="0"/>
            </a:endParaRPr>
          </a:p>
          <a:p>
            <a:pPr marL="342900" indent="-342900">
              <a:buFont typeface="Arial" pitchFamily="34" charset="0"/>
              <a:buChar char="•"/>
              <a:defRPr/>
            </a:pPr>
            <a:r>
              <a:rPr lang="en-GB" sz="2200" dirty="0">
                <a:latin typeface="Comic Sans MS" pitchFamily="66" charset="0"/>
              </a:rPr>
              <a:t>Make sure that your glossary is up to date with the terms that were presented at the end of the lesson.</a:t>
            </a:r>
          </a:p>
          <a:p>
            <a:pPr marL="342900" indent="-342900">
              <a:buFont typeface="Arial" pitchFamily="34" charset="0"/>
              <a:buChar char="•"/>
              <a:defRPr/>
            </a:pPr>
            <a:endParaRPr lang="en-GB" sz="2200" dirty="0">
              <a:latin typeface="Comic Sans MS" pitchFamily="66" charset="0"/>
            </a:endParaRPr>
          </a:p>
          <a:p>
            <a:pPr marL="342900" indent="-342900">
              <a:buFont typeface="Arial" pitchFamily="34" charset="0"/>
              <a:buChar char="•"/>
              <a:defRPr/>
            </a:pPr>
            <a:r>
              <a:rPr lang="en-GB" sz="3000" b="1" u="sng" dirty="0">
                <a:latin typeface="Comic Sans MS" pitchFamily="66" charset="0"/>
              </a:rPr>
              <a:t>Complete the note taking summary sheet </a:t>
            </a:r>
            <a:r>
              <a:rPr lang="en-GB" sz="2200" dirty="0">
                <a:latin typeface="Comic Sans MS" pitchFamily="66" charset="0"/>
              </a:rPr>
              <a:t>to ensure that you have remembered the key information covered in today’s lesson.</a:t>
            </a:r>
          </a:p>
          <a:p>
            <a:pPr marL="342900" indent="-342900">
              <a:buFont typeface="Arial" pitchFamily="34" charset="0"/>
              <a:buChar char="•"/>
              <a:defRPr/>
            </a:pPr>
            <a:endParaRPr lang="en-GB" sz="2200" dirty="0">
              <a:latin typeface="Comic Sans MS" pitchFamily="66" charset="0"/>
            </a:endParaRPr>
          </a:p>
          <a:p>
            <a:pPr marL="342900" indent="-342900">
              <a:buFont typeface="Arial" pitchFamily="34" charset="0"/>
              <a:buChar char="•"/>
              <a:defRPr/>
            </a:pPr>
            <a:r>
              <a:rPr lang="en-GB" sz="3000" b="1" u="sng" dirty="0">
                <a:latin typeface="Comic Sans MS" pitchFamily="66" charset="0"/>
              </a:rPr>
              <a:t>Application</a:t>
            </a:r>
            <a:r>
              <a:rPr lang="en-GB" sz="2200" dirty="0">
                <a:latin typeface="Comic Sans MS" pitchFamily="66" charset="0"/>
              </a:rPr>
              <a:t> of your knowledge to a past exam question – complete the application past exam question on the Learning Theory</a:t>
            </a:r>
          </a:p>
          <a:p>
            <a:pPr>
              <a:defRPr/>
            </a:pPr>
            <a:endParaRPr lang="en-GB" sz="2200" dirty="0">
              <a:latin typeface="Comic Sans MS" pitchFamily="66" charset="0"/>
            </a:endParaRPr>
          </a:p>
        </p:txBody>
      </p:sp>
      <p:pic>
        <p:nvPicPr>
          <p:cNvPr id="34820" name="Picture 2" descr="http://theshepherdsharvest.com/wp-content/uploads/2014/09/Glossary-of-Terms.jpg">
            <a:extLst>
              <a:ext uri="{FF2B5EF4-FFF2-40B4-BE49-F238E27FC236}">
                <a16:creationId xmlns:a16="http://schemas.microsoft.com/office/drawing/2014/main" id="{BBC4436C-2405-4A30-B16B-2B8A708E5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88" y="1022350"/>
            <a:ext cx="19939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deviantart.com/download/38152602/Brick_wall_by_ashzstock.jpg">
            <a:extLst>
              <a:ext uri="{FF2B5EF4-FFF2-40B4-BE49-F238E27FC236}">
                <a16:creationId xmlns:a16="http://schemas.microsoft.com/office/drawing/2014/main" id="{421EDF07-9C26-4C5A-9AEE-4D7CB12FB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6C39107B-2240-494B-A381-D9819CE42176}"/>
              </a:ext>
            </a:extLst>
          </p:cNvPr>
          <p:cNvSpPr/>
          <p:nvPr/>
        </p:nvSpPr>
        <p:spPr>
          <a:xfrm>
            <a:off x="955675" y="260350"/>
            <a:ext cx="7272338" cy="86518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9600" dirty="0">
                <a:latin typeface="Chiller" pitchFamily="82" charset="0"/>
              </a:rPr>
              <a:t>Graffiti Wall!</a:t>
            </a:r>
          </a:p>
        </p:txBody>
      </p:sp>
      <p:sp>
        <p:nvSpPr>
          <p:cNvPr id="5" name="Rounded Rectangle 4">
            <a:extLst>
              <a:ext uri="{FF2B5EF4-FFF2-40B4-BE49-F238E27FC236}">
                <a16:creationId xmlns:a16="http://schemas.microsoft.com/office/drawing/2014/main" id="{E410878B-95D5-4506-890A-6E60A8357646}"/>
              </a:ext>
            </a:extLst>
          </p:cNvPr>
          <p:cNvSpPr/>
          <p:nvPr/>
        </p:nvSpPr>
        <p:spPr>
          <a:xfrm>
            <a:off x="642938" y="1844675"/>
            <a:ext cx="7848600" cy="3733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latin typeface="Comic Sans MS" pitchFamily="66" charset="0"/>
              </a:rPr>
              <a:t>Have a go at writing down some key terms linked to…</a:t>
            </a:r>
          </a:p>
          <a:p>
            <a:pPr algn="ctr">
              <a:defRPr/>
            </a:pPr>
            <a:endParaRPr lang="en-GB" dirty="0">
              <a:latin typeface="Comic Sans MS" pitchFamily="66" charset="0"/>
            </a:endParaRPr>
          </a:p>
          <a:p>
            <a:pPr algn="ctr">
              <a:defRPr/>
            </a:pPr>
            <a:endParaRPr lang="en-GB" dirty="0">
              <a:latin typeface="Comic Sans MS" pitchFamily="66" charset="0"/>
            </a:endParaRPr>
          </a:p>
          <a:p>
            <a:pPr marL="342900" indent="-342900" algn="ctr">
              <a:buFontTx/>
              <a:buAutoNum type="arabicParenBoth"/>
              <a:defRPr/>
            </a:pPr>
            <a:r>
              <a:rPr lang="en-GB" dirty="0">
                <a:latin typeface="Comic Sans MS" pitchFamily="66" charset="0"/>
              </a:rPr>
              <a:t>The main assumptions of the </a:t>
            </a:r>
            <a:r>
              <a:rPr lang="en-GB" b="1" u="sng" dirty="0">
                <a:latin typeface="Comic Sans MS" pitchFamily="66" charset="0"/>
              </a:rPr>
              <a:t>Behavioural Approach</a:t>
            </a:r>
          </a:p>
          <a:p>
            <a:pPr marL="342900" indent="-342900" algn="ctr">
              <a:buFontTx/>
              <a:buAutoNum type="arabicParenBoth"/>
              <a:defRPr/>
            </a:pPr>
            <a:endParaRPr lang="en-GB" b="1" u="sng" dirty="0">
              <a:latin typeface="Comic Sans MS" pitchFamily="66" charset="0"/>
            </a:endParaRPr>
          </a:p>
          <a:p>
            <a:pPr marL="342900" indent="-342900" algn="ctr">
              <a:buFontTx/>
              <a:buAutoNum type="arabicParenBoth"/>
              <a:defRPr/>
            </a:pPr>
            <a:r>
              <a:rPr lang="en-GB" dirty="0">
                <a:latin typeface="Comic Sans MS" pitchFamily="66" charset="0"/>
              </a:rPr>
              <a:t>The key principles linked to </a:t>
            </a:r>
            <a:r>
              <a:rPr lang="en-GB" b="1" u="sng" dirty="0">
                <a:latin typeface="Comic Sans MS" pitchFamily="66" charset="0"/>
              </a:rPr>
              <a:t>Classical Conditioning</a:t>
            </a:r>
          </a:p>
        </p:txBody>
      </p:sp>
      <p:sp>
        <p:nvSpPr>
          <p:cNvPr id="2" name="Rectangle 1">
            <a:extLst>
              <a:ext uri="{FF2B5EF4-FFF2-40B4-BE49-F238E27FC236}">
                <a16:creationId xmlns:a16="http://schemas.microsoft.com/office/drawing/2014/main" id="{C3AFC309-B8D3-4872-8327-5532F01C7804}"/>
              </a:ext>
            </a:extLst>
          </p:cNvPr>
          <p:cNvSpPr/>
          <p:nvPr/>
        </p:nvSpPr>
        <p:spPr>
          <a:xfrm rot="20132993">
            <a:off x="468313" y="2205038"/>
            <a:ext cx="309562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Blank Slate</a:t>
            </a:r>
          </a:p>
        </p:txBody>
      </p:sp>
      <p:sp>
        <p:nvSpPr>
          <p:cNvPr id="6" name="Rectangle 5">
            <a:extLst>
              <a:ext uri="{FF2B5EF4-FFF2-40B4-BE49-F238E27FC236}">
                <a16:creationId xmlns:a16="http://schemas.microsoft.com/office/drawing/2014/main" id="{ACC272EB-D4FA-4F28-8097-67C9C3CF8419}"/>
              </a:ext>
            </a:extLst>
          </p:cNvPr>
          <p:cNvSpPr/>
          <p:nvPr/>
        </p:nvSpPr>
        <p:spPr>
          <a:xfrm rot="1598073">
            <a:off x="5681663" y="2251075"/>
            <a:ext cx="309562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Association</a:t>
            </a:r>
          </a:p>
        </p:txBody>
      </p:sp>
      <p:sp>
        <p:nvSpPr>
          <p:cNvPr id="7" name="Rectangle 6">
            <a:extLst>
              <a:ext uri="{FF2B5EF4-FFF2-40B4-BE49-F238E27FC236}">
                <a16:creationId xmlns:a16="http://schemas.microsoft.com/office/drawing/2014/main" id="{09EA4456-3357-4A14-8C24-00E2B8DAB06C}"/>
              </a:ext>
            </a:extLst>
          </p:cNvPr>
          <p:cNvSpPr/>
          <p:nvPr/>
        </p:nvSpPr>
        <p:spPr>
          <a:xfrm>
            <a:off x="3017838" y="2682875"/>
            <a:ext cx="3097212"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Unconditioned Stimulus</a:t>
            </a:r>
          </a:p>
        </p:txBody>
      </p:sp>
      <p:sp>
        <p:nvSpPr>
          <p:cNvPr id="8" name="Rectangle 7">
            <a:extLst>
              <a:ext uri="{FF2B5EF4-FFF2-40B4-BE49-F238E27FC236}">
                <a16:creationId xmlns:a16="http://schemas.microsoft.com/office/drawing/2014/main" id="{C5970B68-C4E4-4901-98CF-A4CA0B1267D9}"/>
              </a:ext>
            </a:extLst>
          </p:cNvPr>
          <p:cNvSpPr/>
          <p:nvPr/>
        </p:nvSpPr>
        <p:spPr>
          <a:xfrm rot="20132993">
            <a:off x="219075" y="3835400"/>
            <a:ext cx="3097213"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Unconditioned Response</a:t>
            </a:r>
          </a:p>
        </p:txBody>
      </p:sp>
      <p:sp>
        <p:nvSpPr>
          <p:cNvPr id="9" name="Rectangle 8">
            <a:extLst>
              <a:ext uri="{FF2B5EF4-FFF2-40B4-BE49-F238E27FC236}">
                <a16:creationId xmlns:a16="http://schemas.microsoft.com/office/drawing/2014/main" id="{0C859C44-C7D8-4CD3-BC40-225B2C4742C6}"/>
              </a:ext>
            </a:extLst>
          </p:cNvPr>
          <p:cNvSpPr/>
          <p:nvPr/>
        </p:nvSpPr>
        <p:spPr>
          <a:xfrm rot="1455309">
            <a:off x="5942013" y="3757613"/>
            <a:ext cx="3097212" cy="865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Conditioned Stimulus</a:t>
            </a:r>
          </a:p>
        </p:txBody>
      </p:sp>
      <p:sp>
        <p:nvSpPr>
          <p:cNvPr id="10" name="Rectangle 9">
            <a:extLst>
              <a:ext uri="{FF2B5EF4-FFF2-40B4-BE49-F238E27FC236}">
                <a16:creationId xmlns:a16="http://schemas.microsoft.com/office/drawing/2014/main" id="{9FD5FB56-C74C-4BC0-8979-83A5D7F22173}"/>
              </a:ext>
            </a:extLst>
          </p:cNvPr>
          <p:cNvSpPr/>
          <p:nvPr/>
        </p:nvSpPr>
        <p:spPr>
          <a:xfrm>
            <a:off x="3024188" y="1412875"/>
            <a:ext cx="309562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Conditioned Response</a:t>
            </a:r>
          </a:p>
        </p:txBody>
      </p:sp>
      <p:sp>
        <p:nvSpPr>
          <p:cNvPr id="11" name="Rectangle 10">
            <a:extLst>
              <a:ext uri="{FF2B5EF4-FFF2-40B4-BE49-F238E27FC236}">
                <a16:creationId xmlns:a16="http://schemas.microsoft.com/office/drawing/2014/main" id="{F3F053DF-D1EE-48D0-BCE1-299A9728C65F}"/>
              </a:ext>
            </a:extLst>
          </p:cNvPr>
          <p:cNvSpPr/>
          <p:nvPr/>
        </p:nvSpPr>
        <p:spPr>
          <a:xfrm>
            <a:off x="3055938" y="3933825"/>
            <a:ext cx="3097212"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Neutral Stimulus</a:t>
            </a:r>
          </a:p>
        </p:txBody>
      </p:sp>
      <p:sp>
        <p:nvSpPr>
          <p:cNvPr id="12" name="Rectangle 11">
            <a:extLst>
              <a:ext uri="{FF2B5EF4-FFF2-40B4-BE49-F238E27FC236}">
                <a16:creationId xmlns:a16="http://schemas.microsoft.com/office/drawing/2014/main" id="{E024BB2D-13D0-43C2-91C4-EF004C2F1850}"/>
              </a:ext>
            </a:extLst>
          </p:cNvPr>
          <p:cNvSpPr/>
          <p:nvPr/>
        </p:nvSpPr>
        <p:spPr>
          <a:xfrm>
            <a:off x="3060700" y="5300663"/>
            <a:ext cx="3097213" cy="865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Environment</a:t>
            </a:r>
          </a:p>
        </p:txBody>
      </p:sp>
      <p:sp>
        <p:nvSpPr>
          <p:cNvPr id="13" name="Rectangle 12">
            <a:extLst>
              <a:ext uri="{FF2B5EF4-FFF2-40B4-BE49-F238E27FC236}">
                <a16:creationId xmlns:a16="http://schemas.microsoft.com/office/drawing/2014/main" id="{CF67B1E5-7D38-4130-BF44-8B3B4D1734A1}"/>
              </a:ext>
            </a:extLst>
          </p:cNvPr>
          <p:cNvSpPr/>
          <p:nvPr/>
        </p:nvSpPr>
        <p:spPr>
          <a:xfrm rot="20132993">
            <a:off x="219075" y="5300663"/>
            <a:ext cx="3097213" cy="865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Nurture</a:t>
            </a:r>
          </a:p>
        </p:txBody>
      </p:sp>
      <p:sp>
        <p:nvSpPr>
          <p:cNvPr id="14" name="Rectangle 13">
            <a:extLst>
              <a:ext uri="{FF2B5EF4-FFF2-40B4-BE49-F238E27FC236}">
                <a16:creationId xmlns:a16="http://schemas.microsoft.com/office/drawing/2014/main" id="{8C7A78E6-E2E9-4FC6-84C4-AB705B861310}"/>
              </a:ext>
            </a:extLst>
          </p:cNvPr>
          <p:cNvSpPr/>
          <p:nvPr/>
        </p:nvSpPr>
        <p:spPr>
          <a:xfrm rot="1349506">
            <a:off x="5902325" y="5257800"/>
            <a:ext cx="3095625" cy="865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All behaviours learned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26"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80">
                                          <p:stCondLst>
                                            <p:cond delay="0"/>
                                          </p:stCondLst>
                                        </p:cTn>
                                        <p:tgtEl>
                                          <p:spTgt spid="12"/>
                                        </p:tgtEl>
                                      </p:cBhvr>
                                    </p:animEffect>
                                    <p:anim calcmode="lin" valueType="num">
                                      <p:cBhvr>
                                        <p:cTn id="3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0" dur="26">
                                          <p:stCondLst>
                                            <p:cond delay="650"/>
                                          </p:stCondLst>
                                        </p:cTn>
                                        <p:tgtEl>
                                          <p:spTgt spid="12"/>
                                        </p:tgtEl>
                                      </p:cBhvr>
                                      <p:to x="100000" y="60000"/>
                                    </p:animScale>
                                    <p:animScale>
                                      <p:cBhvr>
                                        <p:cTn id="41" dur="166" decel="50000">
                                          <p:stCondLst>
                                            <p:cond delay="676"/>
                                          </p:stCondLst>
                                        </p:cTn>
                                        <p:tgtEl>
                                          <p:spTgt spid="12"/>
                                        </p:tgtEl>
                                      </p:cBhvr>
                                      <p:to x="100000" y="100000"/>
                                    </p:animScale>
                                    <p:animScale>
                                      <p:cBhvr>
                                        <p:cTn id="42" dur="26">
                                          <p:stCondLst>
                                            <p:cond delay="1312"/>
                                          </p:stCondLst>
                                        </p:cTn>
                                        <p:tgtEl>
                                          <p:spTgt spid="12"/>
                                        </p:tgtEl>
                                      </p:cBhvr>
                                      <p:to x="100000" y="80000"/>
                                    </p:animScale>
                                    <p:animScale>
                                      <p:cBhvr>
                                        <p:cTn id="43" dur="166" decel="50000">
                                          <p:stCondLst>
                                            <p:cond delay="1338"/>
                                          </p:stCondLst>
                                        </p:cTn>
                                        <p:tgtEl>
                                          <p:spTgt spid="12"/>
                                        </p:tgtEl>
                                      </p:cBhvr>
                                      <p:to x="100000" y="100000"/>
                                    </p:animScale>
                                    <p:animScale>
                                      <p:cBhvr>
                                        <p:cTn id="44" dur="26">
                                          <p:stCondLst>
                                            <p:cond delay="1642"/>
                                          </p:stCondLst>
                                        </p:cTn>
                                        <p:tgtEl>
                                          <p:spTgt spid="12"/>
                                        </p:tgtEl>
                                      </p:cBhvr>
                                      <p:to x="100000" y="90000"/>
                                    </p:animScale>
                                    <p:animScale>
                                      <p:cBhvr>
                                        <p:cTn id="45" dur="166" decel="50000">
                                          <p:stCondLst>
                                            <p:cond delay="1668"/>
                                          </p:stCondLst>
                                        </p:cTn>
                                        <p:tgtEl>
                                          <p:spTgt spid="12"/>
                                        </p:tgtEl>
                                      </p:cBhvr>
                                      <p:to x="100000" y="100000"/>
                                    </p:animScale>
                                    <p:animScale>
                                      <p:cBhvr>
                                        <p:cTn id="46" dur="26">
                                          <p:stCondLst>
                                            <p:cond delay="1808"/>
                                          </p:stCondLst>
                                        </p:cTn>
                                        <p:tgtEl>
                                          <p:spTgt spid="12"/>
                                        </p:tgtEl>
                                      </p:cBhvr>
                                      <p:to x="100000" y="95000"/>
                                    </p:animScale>
                                    <p:animScale>
                                      <p:cBhvr>
                                        <p:cTn id="47" dur="166" decel="50000">
                                          <p:stCondLst>
                                            <p:cond delay="1834"/>
                                          </p:stCondLst>
                                        </p:cTn>
                                        <p:tgtEl>
                                          <p:spTgt spid="12"/>
                                        </p:tgtEl>
                                      </p:cBhvr>
                                      <p:to x="100000" y="100000"/>
                                    </p:animScale>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heel(1)">
                                      <p:cBhvr>
                                        <p:cTn id="55" dur="2000"/>
                                        <p:tgtEl>
                                          <p:spTgt spid="9"/>
                                        </p:tgtEl>
                                      </p:cBhvr>
                                    </p:animEffect>
                                  </p:childTnLst>
                                </p:cTn>
                              </p:par>
                              <p:par>
                                <p:cTn id="56" presetID="26"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80">
                                          <p:stCondLst>
                                            <p:cond delay="0"/>
                                          </p:stCondLst>
                                        </p:cTn>
                                        <p:tgtEl>
                                          <p:spTgt spid="14"/>
                                        </p:tgtEl>
                                      </p:cBhvr>
                                    </p:animEffect>
                                    <p:anim calcmode="lin" valueType="num">
                                      <p:cBhvr>
                                        <p:cTn id="5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4" dur="26">
                                          <p:stCondLst>
                                            <p:cond delay="650"/>
                                          </p:stCondLst>
                                        </p:cTn>
                                        <p:tgtEl>
                                          <p:spTgt spid="14"/>
                                        </p:tgtEl>
                                      </p:cBhvr>
                                      <p:to x="100000" y="60000"/>
                                    </p:animScale>
                                    <p:animScale>
                                      <p:cBhvr>
                                        <p:cTn id="65" dur="166" decel="50000">
                                          <p:stCondLst>
                                            <p:cond delay="676"/>
                                          </p:stCondLst>
                                        </p:cTn>
                                        <p:tgtEl>
                                          <p:spTgt spid="14"/>
                                        </p:tgtEl>
                                      </p:cBhvr>
                                      <p:to x="100000" y="100000"/>
                                    </p:animScale>
                                    <p:animScale>
                                      <p:cBhvr>
                                        <p:cTn id="66" dur="26">
                                          <p:stCondLst>
                                            <p:cond delay="1312"/>
                                          </p:stCondLst>
                                        </p:cTn>
                                        <p:tgtEl>
                                          <p:spTgt spid="14"/>
                                        </p:tgtEl>
                                      </p:cBhvr>
                                      <p:to x="100000" y="80000"/>
                                    </p:animScale>
                                    <p:animScale>
                                      <p:cBhvr>
                                        <p:cTn id="67" dur="166" decel="50000">
                                          <p:stCondLst>
                                            <p:cond delay="1338"/>
                                          </p:stCondLst>
                                        </p:cTn>
                                        <p:tgtEl>
                                          <p:spTgt spid="14"/>
                                        </p:tgtEl>
                                      </p:cBhvr>
                                      <p:to x="100000" y="100000"/>
                                    </p:animScale>
                                    <p:animScale>
                                      <p:cBhvr>
                                        <p:cTn id="68" dur="26">
                                          <p:stCondLst>
                                            <p:cond delay="1642"/>
                                          </p:stCondLst>
                                        </p:cTn>
                                        <p:tgtEl>
                                          <p:spTgt spid="14"/>
                                        </p:tgtEl>
                                      </p:cBhvr>
                                      <p:to x="100000" y="90000"/>
                                    </p:animScale>
                                    <p:animScale>
                                      <p:cBhvr>
                                        <p:cTn id="69" dur="166" decel="50000">
                                          <p:stCondLst>
                                            <p:cond delay="1668"/>
                                          </p:stCondLst>
                                        </p:cTn>
                                        <p:tgtEl>
                                          <p:spTgt spid="14"/>
                                        </p:tgtEl>
                                      </p:cBhvr>
                                      <p:to x="100000" y="100000"/>
                                    </p:animScale>
                                    <p:animScale>
                                      <p:cBhvr>
                                        <p:cTn id="70" dur="26">
                                          <p:stCondLst>
                                            <p:cond delay="1808"/>
                                          </p:stCondLst>
                                        </p:cTn>
                                        <p:tgtEl>
                                          <p:spTgt spid="14"/>
                                        </p:tgtEl>
                                      </p:cBhvr>
                                      <p:to x="100000" y="95000"/>
                                    </p:animScale>
                                    <p:animScale>
                                      <p:cBhvr>
                                        <p:cTn id="71"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weetclipart.com/multisite/sweetclipart/files/cute_grey_mouse.png">
            <a:extLst>
              <a:ext uri="{FF2B5EF4-FFF2-40B4-BE49-F238E27FC236}">
                <a16:creationId xmlns:a16="http://schemas.microsoft.com/office/drawing/2014/main" id="{F649B46A-303B-43B9-A0E6-1AA8E8697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73628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pubpages.unh.edu/~jel/images/Harlow_isolate.jpg">
            <a:extLst>
              <a:ext uri="{FF2B5EF4-FFF2-40B4-BE49-F238E27FC236}">
                <a16:creationId xmlns:a16="http://schemas.microsoft.com/office/drawing/2014/main" id="{062D7E57-AE75-4324-917E-0795A3D8C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928688"/>
            <a:ext cx="3624262"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descr="http://www.psych-ology.co.uk/clothmom.jpg">
            <a:extLst>
              <a:ext uri="{FF2B5EF4-FFF2-40B4-BE49-F238E27FC236}">
                <a16:creationId xmlns:a16="http://schemas.microsoft.com/office/drawing/2014/main" id="{02B00077-E1EA-4C37-9DD4-A4E374821E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785813"/>
            <a:ext cx="4071937"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F106DE3D-C976-4BD5-91F7-93CEFBEC062C}"/>
              </a:ext>
            </a:extLst>
          </p:cNvPr>
          <p:cNvSpPr>
            <a:spLocks noGrp="1"/>
          </p:cNvSpPr>
          <p:nvPr>
            <p:ph idx="1"/>
          </p:nvPr>
        </p:nvSpPr>
        <p:spPr/>
        <p:txBody>
          <a:bodyPr/>
          <a:lstStyle/>
          <a:p>
            <a:pPr marL="0" indent="0" eaLnBrk="1" hangingPunct="1">
              <a:buFont typeface="Arial" panose="020B0604020202020204" pitchFamily="34" charset="0"/>
              <a:buNone/>
            </a:pPr>
            <a:r>
              <a:rPr lang="en-GB" altLang="en-US" sz="2200" b="1" u="sng">
                <a:latin typeface="Comic Sans MS" panose="030F0702030302020204" pitchFamily="66" charset="0"/>
              </a:rPr>
              <a:t>Schaffer and Emerson (1964):</a:t>
            </a:r>
            <a:r>
              <a:rPr lang="en-GB" altLang="en-US" sz="2200">
                <a:latin typeface="Comic Sans MS" panose="030F0702030302020204" pitchFamily="66" charset="0"/>
              </a:rPr>
              <a:t>Studied babies in Glasgow. </a:t>
            </a:r>
          </a:p>
        </p:txBody>
      </p:sp>
      <p:pic>
        <p:nvPicPr>
          <p:cNvPr id="38915" name="Picture 2" descr="C:\Users\Catherine\Pictures\Microsoft Clip Organizer\j0290543.wmf">
            <a:extLst>
              <a:ext uri="{FF2B5EF4-FFF2-40B4-BE49-F238E27FC236}">
                <a16:creationId xmlns:a16="http://schemas.microsoft.com/office/drawing/2014/main" id="{1B6C2448-29F4-4B51-9264-4EADEFE29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89138"/>
            <a:ext cx="5472113"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itle 1">
            <a:extLst>
              <a:ext uri="{FF2B5EF4-FFF2-40B4-BE49-F238E27FC236}">
                <a16:creationId xmlns:a16="http://schemas.microsoft.com/office/drawing/2014/main" id="{9338A374-837A-4673-9421-F19037DB79E7}"/>
              </a:ext>
            </a:extLst>
          </p:cNvPr>
          <p:cNvSpPr>
            <a:spLocks noGrp="1"/>
          </p:cNvSpPr>
          <p:nvPr>
            <p:ph type="title"/>
          </p:nvPr>
        </p:nvSpPr>
        <p:spPr>
          <a:xfrm>
            <a:off x="179388" y="188913"/>
            <a:ext cx="8715375" cy="1143000"/>
          </a:xfrm>
        </p:spPr>
        <p:txBody>
          <a:bodyPr/>
          <a:lstStyle/>
          <a:p>
            <a:r>
              <a:rPr lang="en-GB" altLang="en-US" b="1">
                <a:solidFill>
                  <a:srgbClr val="7030A0"/>
                </a:solidFill>
                <a:latin typeface="Comic Sans MS" panose="030F0702030302020204" pitchFamily="66" charset="0"/>
              </a:rPr>
              <a:t>Evaluation of Learning Theory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media-1.web.britannica.com/eb-media/44/122044-004-579DCB3A.jpg">
            <a:extLst>
              <a:ext uri="{FF2B5EF4-FFF2-40B4-BE49-F238E27FC236}">
                <a16:creationId xmlns:a16="http://schemas.microsoft.com/office/drawing/2014/main" id="{16029A8C-5A3F-4512-8DAF-B75215516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838358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7167B42-7FC3-405C-9A92-81F825A8EAFC}"/>
              </a:ext>
            </a:extLst>
          </p:cNvPr>
          <p:cNvSpPr>
            <a:spLocks noGrp="1"/>
          </p:cNvSpPr>
          <p:nvPr>
            <p:ph type="ctrTitle"/>
          </p:nvPr>
        </p:nvSpPr>
        <p:spPr/>
        <p:txBody>
          <a:bodyPr/>
          <a:lstStyle/>
          <a:p>
            <a:pPr eaLnBrk="1" hangingPunct="1"/>
            <a:r>
              <a:rPr lang="en-GB" altLang="en-US" sz="8800">
                <a:solidFill>
                  <a:srgbClr val="7030A0"/>
                </a:solidFill>
                <a:latin typeface="Comic Sans MS" panose="030F0702030302020204" pitchFamily="66" charset="0"/>
              </a:rPr>
              <a:t>The Evolutionary Theory</a:t>
            </a:r>
          </a:p>
        </p:txBody>
      </p:sp>
      <p:pic>
        <p:nvPicPr>
          <p:cNvPr id="40963" name="Picture 2" descr="C:\Users\Catherine\Pictures\Microsoft Clip Organizer\j0430043.wmf">
            <a:extLst>
              <a:ext uri="{FF2B5EF4-FFF2-40B4-BE49-F238E27FC236}">
                <a16:creationId xmlns:a16="http://schemas.microsoft.com/office/drawing/2014/main" id="{1DBB2E44-265C-4DCE-B2F4-35C03FFBF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4286250"/>
            <a:ext cx="19907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descr="C:\Users\Catherine\Pictures\Microsoft Clip Organizer\j0430045.wmf">
            <a:extLst>
              <a:ext uri="{FF2B5EF4-FFF2-40B4-BE49-F238E27FC236}">
                <a16:creationId xmlns:a16="http://schemas.microsoft.com/office/drawing/2014/main" id="{8EF1731F-E683-4ACA-A604-4B16B70D0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285750"/>
            <a:ext cx="16287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C:\Users\Catherine\Pictures\Microsoft Clip Organizer\j0407860.wmf">
            <a:extLst>
              <a:ext uri="{FF2B5EF4-FFF2-40B4-BE49-F238E27FC236}">
                <a16:creationId xmlns:a16="http://schemas.microsoft.com/office/drawing/2014/main" id="{D5A5DE90-37C0-4D83-82A8-4230A87A6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4357688"/>
            <a:ext cx="23844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5" descr="C:\Users\Catherine\Pictures\Microsoft Clip Organizer\j0432303.wmf">
            <a:extLst>
              <a:ext uri="{FF2B5EF4-FFF2-40B4-BE49-F238E27FC236}">
                <a16:creationId xmlns:a16="http://schemas.microsoft.com/office/drawing/2014/main" id="{D7F3ACF8-6C53-4F46-8CAA-FA0376A9B7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63" y="428625"/>
            <a:ext cx="1846262"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49F1B6B-12F8-43E9-851F-1EDE69A2CA08}"/>
              </a:ext>
            </a:extLst>
          </p:cNvPr>
          <p:cNvSpPr>
            <a:spLocks noGrp="1"/>
          </p:cNvSpPr>
          <p:nvPr>
            <p:ph type="title"/>
          </p:nvPr>
        </p:nvSpPr>
        <p:spPr>
          <a:xfrm>
            <a:off x="457200" y="274638"/>
            <a:ext cx="8229600" cy="490537"/>
          </a:xfrm>
        </p:spPr>
        <p:txBody>
          <a:bodyPr/>
          <a:lstStyle/>
          <a:p>
            <a:pPr eaLnBrk="1" hangingPunct="1"/>
            <a:r>
              <a:rPr lang="en-GB" altLang="en-US" b="1">
                <a:solidFill>
                  <a:srgbClr val="7030A0"/>
                </a:solidFill>
                <a:latin typeface="Comic Sans MS" panose="030F0702030302020204" pitchFamily="66" charset="0"/>
              </a:rPr>
              <a:t>Discussion Activity</a:t>
            </a:r>
          </a:p>
        </p:txBody>
      </p:sp>
      <p:sp>
        <p:nvSpPr>
          <p:cNvPr id="5123" name="Content Placeholder 2">
            <a:extLst>
              <a:ext uri="{FF2B5EF4-FFF2-40B4-BE49-F238E27FC236}">
                <a16:creationId xmlns:a16="http://schemas.microsoft.com/office/drawing/2014/main" id="{4A148792-4511-4093-9CCB-67753F58F47D}"/>
              </a:ext>
            </a:extLst>
          </p:cNvPr>
          <p:cNvSpPr>
            <a:spLocks noGrp="1"/>
          </p:cNvSpPr>
          <p:nvPr>
            <p:ph idx="1"/>
          </p:nvPr>
        </p:nvSpPr>
        <p:spPr>
          <a:ln w="25400">
            <a:solidFill>
              <a:srgbClr val="000000"/>
            </a:solidFill>
            <a:miter lim="800000"/>
            <a:headEnd/>
            <a:tailEnd/>
          </a:ln>
        </p:spPr>
        <p:txBody>
          <a:bodyPr/>
          <a:lstStyle/>
          <a:p>
            <a:pPr marL="0" indent="0" algn="ctr" eaLnBrk="1" hangingPunct="1">
              <a:buFont typeface="Arial" panose="020B0604020202020204" pitchFamily="34" charset="0"/>
              <a:buNone/>
            </a:pPr>
            <a:endParaRPr lang="en-GB" altLang="en-US" sz="4800">
              <a:latin typeface="Comic Sans MS" panose="030F0702030302020204" pitchFamily="66" charset="0"/>
            </a:endParaRPr>
          </a:p>
          <a:p>
            <a:pPr marL="0" indent="0" algn="ctr" eaLnBrk="1" hangingPunct="1">
              <a:buFont typeface="Arial" panose="020B0604020202020204" pitchFamily="34" charset="0"/>
              <a:buNone/>
            </a:pPr>
            <a:r>
              <a:rPr lang="en-GB" altLang="en-US" sz="4800">
                <a:latin typeface="Comic Sans MS" panose="030F0702030302020204" pitchFamily="66" charset="0"/>
              </a:rPr>
              <a:t>Why might attachments form between infants and their primary caregivers?</a:t>
            </a:r>
          </a:p>
        </p:txBody>
      </p:sp>
      <p:sp>
        <p:nvSpPr>
          <p:cNvPr id="2" name="Oval 1">
            <a:extLst>
              <a:ext uri="{FF2B5EF4-FFF2-40B4-BE49-F238E27FC236}">
                <a16:creationId xmlns:a16="http://schemas.microsoft.com/office/drawing/2014/main" id="{23430EA8-9C84-4856-B60E-DA1603E80639}"/>
              </a:ext>
            </a:extLst>
          </p:cNvPr>
          <p:cNvSpPr/>
          <p:nvPr/>
        </p:nvSpPr>
        <p:spPr>
          <a:xfrm rot="20649663">
            <a:off x="179388" y="1052513"/>
            <a:ext cx="2736850"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latin typeface="Comic Sans MS" panose="030F0702030302020204" pitchFamily="66" charset="0"/>
              </a:rPr>
              <a:t>Protection</a:t>
            </a:r>
          </a:p>
        </p:txBody>
      </p:sp>
      <p:sp>
        <p:nvSpPr>
          <p:cNvPr id="5" name="Oval 4">
            <a:extLst>
              <a:ext uri="{FF2B5EF4-FFF2-40B4-BE49-F238E27FC236}">
                <a16:creationId xmlns:a16="http://schemas.microsoft.com/office/drawing/2014/main" id="{F43E29AD-4B10-4C18-954C-FD9623EC267F}"/>
              </a:ext>
            </a:extLst>
          </p:cNvPr>
          <p:cNvSpPr/>
          <p:nvPr/>
        </p:nvSpPr>
        <p:spPr>
          <a:xfrm rot="551766">
            <a:off x="6272213" y="1076325"/>
            <a:ext cx="2736850" cy="1366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latin typeface="Comic Sans MS" panose="030F0702030302020204" pitchFamily="66" charset="0"/>
              </a:rPr>
              <a:t>Meet Needs</a:t>
            </a:r>
          </a:p>
        </p:txBody>
      </p:sp>
      <p:sp>
        <p:nvSpPr>
          <p:cNvPr id="6" name="Oval 5">
            <a:extLst>
              <a:ext uri="{FF2B5EF4-FFF2-40B4-BE49-F238E27FC236}">
                <a16:creationId xmlns:a16="http://schemas.microsoft.com/office/drawing/2014/main" id="{69CD64C3-8EEC-44BD-A246-CE40DF2A8B18}"/>
              </a:ext>
            </a:extLst>
          </p:cNvPr>
          <p:cNvSpPr/>
          <p:nvPr/>
        </p:nvSpPr>
        <p:spPr>
          <a:xfrm rot="20649663">
            <a:off x="125413" y="5070475"/>
            <a:ext cx="3252787" cy="1490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300" dirty="0">
                <a:latin typeface="Comic Sans MS" panose="030F0702030302020204" pitchFamily="66" charset="0"/>
              </a:rPr>
              <a:t>Companionship</a:t>
            </a:r>
          </a:p>
        </p:txBody>
      </p:sp>
      <p:sp>
        <p:nvSpPr>
          <p:cNvPr id="7" name="Oval 6">
            <a:extLst>
              <a:ext uri="{FF2B5EF4-FFF2-40B4-BE49-F238E27FC236}">
                <a16:creationId xmlns:a16="http://schemas.microsoft.com/office/drawing/2014/main" id="{7AD1DDEA-0E14-4C4B-8458-2E0D6CF04CD3}"/>
              </a:ext>
            </a:extLst>
          </p:cNvPr>
          <p:cNvSpPr/>
          <p:nvPr/>
        </p:nvSpPr>
        <p:spPr>
          <a:xfrm rot="890783">
            <a:off x="6429375" y="5141913"/>
            <a:ext cx="2736850"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latin typeface="Comic Sans MS" panose="030F0702030302020204" pitchFamily="66" charset="0"/>
              </a:rPr>
              <a:t>Gene Survival</a:t>
            </a:r>
          </a:p>
        </p:txBody>
      </p:sp>
      <p:sp>
        <p:nvSpPr>
          <p:cNvPr id="8" name="Oval 7">
            <a:extLst>
              <a:ext uri="{FF2B5EF4-FFF2-40B4-BE49-F238E27FC236}">
                <a16:creationId xmlns:a16="http://schemas.microsoft.com/office/drawing/2014/main" id="{A6649777-DA3F-4DEB-821F-220FFA04C305}"/>
              </a:ext>
            </a:extLst>
          </p:cNvPr>
          <p:cNvSpPr/>
          <p:nvPr/>
        </p:nvSpPr>
        <p:spPr>
          <a:xfrm>
            <a:off x="3276600" y="1090613"/>
            <a:ext cx="2735263"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latin typeface="Comic Sans MS" panose="030F0702030302020204" pitchFamily="66" charset="0"/>
              </a:rPr>
              <a:t>Meet Physiological Needs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B892D-A5A0-4BEE-86E1-1027EBA22D63}"/>
              </a:ext>
            </a:extLst>
          </p:cNvPr>
          <p:cNvSpPr>
            <a:spLocks noGrp="1"/>
          </p:cNvSpPr>
          <p:nvPr>
            <p:ph type="title"/>
          </p:nvPr>
        </p:nvSpPr>
        <p:spPr/>
        <p:txBody>
          <a:bodyPr rtlCol="0">
            <a:normAutofit fontScale="90000"/>
          </a:bodyPr>
          <a:lstStyle/>
          <a:p>
            <a:pPr eaLnBrk="1" fontAlgn="auto" hangingPunct="1">
              <a:spcAft>
                <a:spcPts val="0"/>
              </a:spcAft>
              <a:defRPr/>
            </a:pPr>
            <a:r>
              <a:rPr lang="en-GB" b="1" dirty="0">
                <a:solidFill>
                  <a:srgbClr val="7030A0"/>
                </a:solidFill>
                <a:latin typeface="Comic Sans MS" pitchFamily="66" charset="0"/>
              </a:rPr>
              <a:t>The Evolutionary Theory</a:t>
            </a:r>
            <a:br>
              <a:rPr lang="en-GB" b="1" dirty="0">
                <a:solidFill>
                  <a:srgbClr val="7030A0"/>
                </a:solidFill>
                <a:latin typeface="Comic Sans MS" pitchFamily="66" charset="0"/>
              </a:rPr>
            </a:br>
            <a:r>
              <a:rPr lang="en-GB" b="1" dirty="0">
                <a:solidFill>
                  <a:srgbClr val="7030A0"/>
                </a:solidFill>
                <a:latin typeface="Comic Sans MS" pitchFamily="66" charset="0"/>
              </a:rPr>
              <a:t>(</a:t>
            </a:r>
            <a:r>
              <a:rPr lang="en-GB" b="1" dirty="0" err="1">
                <a:solidFill>
                  <a:srgbClr val="7030A0"/>
                </a:solidFill>
                <a:latin typeface="Comic Sans MS" pitchFamily="66" charset="0"/>
              </a:rPr>
              <a:t>Bowlby</a:t>
            </a:r>
            <a:r>
              <a:rPr lang="en-GB" b="1" dirty="0">
                <a:solidFill>
                  <a:srgbClr val="7030A0"/>
                </a:solidFill>
                <a:latin typeface="Comic Sans MS" pitchFamily="66" charset="0"/>
              </a:rPr>
              <a:t>)</a:t>
            </a:r>
          </a:p>
        </p:txBody>
      </p:sp>
      <p:sp>
        <p:nvSpPr>
          <p:cNvPr id="41987" name="Content Placeholder 2">
            <a:extLst>
              <a:ext uri="{FF2B5EF4-FFF2-40B4-BE49-F238E27FC236}">
                <a16:creationId xmlns:a16="http://schemas.microsoft.com/office/drawing/2014/main" id="{C1245947-FC9F-47B2-87C4-478CDFEE6D6E}"/>
              </a:ext>
            </a:extLst>
          </p:cNvPr>
          <p:cNvSpPr>
            <a:spLocks noGrp="1"/>
          </p:cNvSpPr>
          <p:nvPr>
            <p:ph idx="1"/>
          </p:nvPr>
        </p:nvSpPr>
        <p:spPr/>
        <p:txBody>
          <a:bodyPr/>
          <a:lstStyle/>
          <a:p>
            <a:pPr eaLnBrk="1" hangingPunct="1"/>
            <a:r>
              <a:rPr lang="en-GB" altLang="en-US">
                <a:latin typeface="Comic Sans MS" panose="030F0702030302020204" pitchFamily="66" charset="0"/>
              </a:rPr>
              <a:t>Infants become attached to caregiver because attachment is </a:t>
            </a:r>
            <a:r>
              <a:rPr lang="en-GB" altLang="en-US" b="1">
                <a:latin typeface="Comic Sans MS" panose="030F0702030302020204" pitchFamily="66" charset="0"/>
              </a:rPr>
              <a:t>adaptive </a:t>
            </a:r>
            <a:r>
              <a:rPr lang="en-GB" altLang="en-US">
                <a:latin typeface="Comic Sans MS" panose="030F0702030302020204" pitchFamily="66" charset="0"/>
              </a:rPr>
              <a:t>(good for survival)</a:t>
            </a:r>
          </a:p>
          <a:p>
            <a:pPr eaLnBrk="1" hangingPunct="1"/>
            <a:endParaRPr lang="en-GB" altLang="en-US" b="1">
              <a:latin typeface="Comic Sans MS" panose="030F0702030302020204" pitchFamily="66" charset="0"/>
            </a:endParaRPr>
          </a:p>
          <a:p>
            <a:pPr eaLnBrk="1" hangingPunct="1"/>
            <a:r>
              <a:rPr lang="en-GB" altLang="en-US">
                <a:latin typeface="Comic Sans MS" panose="030F0702030302020204" pitchFamily="66" charset="0"/>
              </a:rPr>
              <a:t>Attachments ensure that young animals stay close to the caregiver who will feed and protect the young animal                          (thus aiding survival)                                                      – </a:t>
            </a:r>
            <a:r>
              <a:rPr lang="en-GB" altLang="en-US" b="1">
                <a:latin typeface="Comic Sans MS" panose="030F0702030302020204" pitchFamily="66" charset="0"/>
              </a:rPr>
              <a:t>think about Lorenz</a:t>
            </a:r>
          </a:p>
          <a:p>
            <a:pPr eaLnBrk="1" hangingPunct="1"/>
            <a:endParaRPr lang="en-GB" altLang="en-US">
              <a:latin typeface="Comic Sans MS" panose="030F0702030302020204" pitchFamily="66" charset="0"/>
            </a:endParaRPr>
          </a:p>
        </p:txBody>
      </p:sp>
      <p:pic>
        <p:nvPicPr>
          <p:cNvPr id="41988" name="Picture 6" descr="http://www.picturesof.net/_images/Two_White_Geese_Or_Ducks_Royalty_Free_Clipart_Picture_090112-126325-396018.jpg">
            <a:extLst>
              <a:ext uri="{FF2B5EF4-FFF2-40B4-BE49-F238E27FC236}">
                <a16:creationId xmlns:a16="http://schemas.microsoft.com/office/drawing/2014/main" id="{2099317A-29E3-4726-B0DC-8D65EF523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4929188"/>
            <a:ext cx="161766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2F2963E7-8455-49E9-B2F0-1C9B072F7364}"/>
              </a:ext>
            </a:extLst>
          </p:cNvPr>
          <p:cNvSpPr>
            <a:spLocks noGrp="1"/>
          </p:cNvSpPr>
          <p:nvPr>
            <p:ph idx="1"/>
          </p:nvPr>
        </p:nvSpPr>
        <p:spPr>
          <a:xfrm>
            <a:off x="457200" y="571500"/>
            <a:ext cx="8229600" cy="5554663"/>
          </a:xfrm>
        </p:spPr>
        <p:txBody>
          <a:bodyPr/>
          <a:lstStyle/>
          <a:p>
            <a:pPr eaLnBrk="1" hangingPunct="1"/>
            <a:r>
              <a:rPr lang="en-GB" altLang="en-US">
                <a:latin typeface="Comic Sans MS" panose="030F0702030302020204" pitchFamily="66" charset="0"/>
              </a:rPr>
              <a:t>Have a look at the following pictures...</a:t>
            </a:r>
          </a:p>
        </p:txBody>
      </p:sp>
      <p:pic>
        <p:nvPicPr>
          <p:cNvPr id="43011" name="Picture 3" descr="C:\Users\catherine.eccleston\AppData\Local\Microsoft\Windows\Temporary Internet Files\Content.IE5\9XXZ1ZL9\MCj04419260000[1].wmf">
            <a:extLst>
              <a:ext uri="{FF2B5EF4-FFF2-40B4-BE49-F238E27FC236}">
                <a16:creationId xmlns:a16="http://schemas.microsoft.com/office/drawing/2014/main" id="{F0106740-E602-4268-B403-C4C5AF0D0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5213" y="962025"/>
            <a:ext cx="1728787"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 descr="http://www.animalchaplains.com/cute_kittens_sleeping.jpg">
            <a:extLst>
              <a:ext uri="{FF2B5EF4-FFF2-40B4-BE49-F238E27FC236}">
                <a16:creationId xmlns:a16="http://schemas.microsoft.com/office/drawing/2014/main" id="{9DFFDF82-F254-4B1A-896F-0791D53771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7775" y="2579688"/>
            <a:ext cx="2498725"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8" descr="http://i16.photobucket.com/albums/b23/caycay1/baby_monkey_2.jpg">
            <a:extLst>
              <a:ext uri="{FF2B5EF4-FFF2-40B4-BE49-F238E27FC236}">
                <a16:creationId xmlns:a16="http://schemas.microsoft.com/office/drawing/2014/main" id="{6EA2B33C-75E6-4722-9953-C0D2925835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21134">
            <a:off x="349250" y="1644650"/>
            <a:ext cx="3700463"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4" descr="http://markferrer.com/blog/wp-content/uploads/2007/10/cute-puppy-dog-wallpapers.jpg">
            <a:extLst>
              <a:ext uri="{FF2B5EF4-FFF2-40B4-BE49-F238E27FC236}">
                <a16:creationId xmlns:a16="http://schemas.microsoft.com/office/drawing/2014/main" id="{5464C5A6-25E6-422D-9918-6A92BA260F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0" y="4038600"/>
            <a:ext cx="3024188"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http://alwblog.typepad.com/photos/uncategorized/2008/01/17/1.jpg">
            <a:extLst>
              <a:ext uri="{FF2B5EF4-FFF2-40B4-BE49-F238E27FC236}">
                <a16:creationId xmlns:a16="http://schemas.microsoft.com/office/drawing/2014/main" id="{5B8AACD2-8081-405D-9FB7-5127CAF68D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308100"/>
            <a:ext cx="22479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4581168-9EF0-4912-8EBD-2187CC0228AD}"/>
              </a:ext>
            </a:extLst>
          </p:cNvPr>
          <p:cNvSpPr>
            <a:spLocks noGrp="1"/>
          </p:cNvSpPr>
          <p:nvPr>
            <p:ph type="title"/>
          </p:nvPr>
        </p:nvSpPr>
        <p:spPr>
          <a:xfrm>
            <a:off x="-928688" y="214313"/>
            <a:ext cx="9001126" cy="1143000"/>
          </a:xfrm>
        </p:spPr>
        <p:txBody>
          <a:bodyPr/>
          <a:lstStyle/>
          <a:p>
            <a:r>
              <a:rPr lang="en-GB" altLang="en-US" b="1">
                <a:solidFill>
                  <a:srgbClr val="7030A0"/>
                </a:solidFill>
                <a:latin typeface="Comic Sans MS" panose="030F0702030302020204" pitchFamily="66" charset="0"/>
              </a:rPr>
              <a:t>Answer the following questions...</a:t>
            </a:r>
          </a:p>
        </p:txBody>
      </p:sp>
      <p:sp>
        <p:nvSpPr>
          <p:cNvPr id="44035" name="Content Placeholder 2">
            <a:extLst>
              <a:ext uri="{FF2B5EF4-FFF2-40B4-BE49-F238E27FC236}">
                <a16:creationId xmlns:a16="http://schemas.microsoft.com/office/drawing/2014/main" id="{431476C7-CEC9-424E-A1CD-4955E1C0D607}"/>
              </a:ext>
            </a:extLst>
          </p:cNvPr>
          <p:cNvSpPr>
            <a:spLocks noGrp="1"/>
          </p:cNvSpPr>
          <p:nvPr>
            <p:ph idx="1"/>
          </p:nvPr>
        </p:nvSpPr>
        <p:spPr/>
        <p:txBody>
          <a:bodyPr/>
          <a:lstStyle/>
          <a:p>
            <a:pPr lvl="1" eaLnBrk="1" hangingPunct="1"/>
            <a:endParaRPr lang="en-GB" altLang="en-US">
              <a:latin typeface="Comic Sans MS" panose="030F0702030302020204" pitchFamily="66" charset="0"/>
            </a:endParaRPr>
          </a:p>
          <a:p>
            <a:pPr lvl="1" eaLnBrk="1" hangingPunct="1"/>
            <a:r>
              <a:rPr lang="en-GB" altLang="en-US">
                <a:latin typeface="Comic Sans MS" panose="030F0702030302020204" pitchFamily="66" charset="0"/>
              </a:rPr>
              <a:t>Can you think of a word to describe the images in these pictures?</a:t>
            </a:r>
          </a:p>
          <a:p>
            <a:pPr lvl="1" eaLnBrk="1" hangingPunct="1"/>
            <a:endParaRPr lang="en-GB" altLang="en-US">
              <a:latin typeface="Comic Sans MS" panose="030F0702030302020204" pitchFamily="66" charset="0"/>
            </a:endParaRPr>
          </a:p>
          <a:p>
            <a:pPr lvl="1" eaLnBrk="1" hangingPunct="1"/>
            <a:r>
              <a:rPr lang="en-GB" altLang="en-US">
                <a:latin typeface="Comic Sans MS" panose="030F0702030302020204" pitchFamily="66" charset="0"/>
              </a:rPr>
              <a:t>Do the babies and animals have anything in common (in terms of their physical features)? Write a few similarities down</a:t>
            </a:r>
            <a:endParaRPr lang="en-GB" altLang="en-US"/>
          </a:p>
        </p:txBody>
      </p:sp>
      <p:pic>
        <p:nvPicPr>
          <p:cNvPr id="44036" name="Picture 2" descr="C:\Users\catherine.eccleston\AppData\Local\Microsoft\Windows\Temporary Internet Files\Content.IE5\9XXZ1ZL9\MCj04346670000[1].wmf">
            <a:extLst>
              <a:ext uri="{FF2B5EF4-FFF2-40B4-BE49-F238E27FC236}">
                <a16:creationId xmlns:a16="http://schemas.microsoft.com/office/drawing/2014/main" id="{3BE438D9-A171-425E-A9A0-4AA0803DD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0"/>
            <a:ext cx="1981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1BD0536-CBE4-482D-AE6A-D6E32C27E52C}"/>
              </a:ext>
            </a:extLst>
          </p:cNvPr>
          <p:cNvSpPr>
            <a:spLocks noGrp="1"/>
          </p:cNvSpPr>
          <p:nvPr>
            <p:ph type="title"/>
          </p:nvPr>
        </p:nvSpPr>
        <p:spPr/>
        <p:txBody>
          <a:bodyPr/>
          <a:lstStyle/>
          <a:p>
            <a:pPr eaLnBrk="1" hangingPunct="1"/>
            <a:r>
              <a:rPr lang="en-GB" altLang="en-US" b="1">
                <a:solidFill>
                  <a:srgbClr val="7030A0"/>
                </a:solidFill>
                <a:latin typeface="Comic Sans MS" panose="030F0702030302020204" pitchFamily="66" charset="0"/>
              </a:rPr>
              <a:t>The Evolutionary Theory</a:t>
            </a:r>
          </a:p>
        </p:txBody>
      </p:sp>
      <p:sp>
        <p:nvSpPr>
          <p:cNvPr id="3" name="Content Placeholder 2">
            <a:extLst>
              <a:ext uri="{FF2B5EF4-FFF2-40B4-BE49-F238E27FC236}">
                <a16:creationId xmlns:a16="http://schemas.microsoft.com/office/drawing/2014/main" id="{C5C5BD8D-1017-429C-98A8-C6A6D4EFAAA5}"/>
              </a:ext>
            </a:extLst>
          </p:cNvPr>
          <p:cNvSpPr>
            <a:spLocks noGrp="1"/>
          </p:cNvSpPr>
          <p:nvPr>
            <p:ph idx="1"/>
          </p:nvPr>
        </p:nvSpPr>
        <p:spPr/>
        <p:txBody>
          <a:bodyPr rtlCol="0">
            <a:normAutofit fontScale="85000" lnSpcReduction="20000"/>
          </a:bodyPr>
          <a:lstStyle/>
          <a:p>
            <a:pPr eaLnBrk="1" fontAlgn="auto" hangingPunct="1">
              <a:spcAft>
                <a:spcPts val="0"/>
              </a:spcAft>
              <a:defRPr/>
            </a:pPr>
            <a:r>
              <a:rPr lang="en-GB" dirty="0">
                <a:latin typeface="Comic Sans MS" pitchFamily="66" charset="0"/>
              </a:rPr>
              <a:t>Infants are born with certain characteristics called </a:t>
            </a:r>
            <a:r>
              <a:rPr lang="en-GB" b="1" dirty="0">
                <a:solidFill>
                  <a:srgbClr val="F82886"/>
                </a:solidFill>
                <a:latin typeface="Comic Sans MS" pitchFamily="66" charset="0"/>
              </a:rPr>
              <a:t>‘social releasers’</a:t>
            </a:r>
          </a:p>
          <a:p>
            <a:pPr eaLnBrk="1" fontAlgn="auto" hangingPunct="1">
              <a:spcAft>
                <a:spcPts val="0"/>
              </a:spcAft>
              <a:defRPr/>
            </a:pPr>
            <a:endParaRPr lang="en-GB" b="1" dirty="0">
              <a:solidFill>
                <a:srgbClr val="F82886"/>
              </a:solidFill>
              <a:latin typeface="Comic Sans MS" pitchFamily="66" charset="0"/>
            </a:endParaRPr>
          </a:p>
          <a:p>
            <a:pPr eaLnBrk="1" fontAlgn="auto" hangingPunct="1">
              <a:spcAft>
                <a:spcPts val="0"/>
              </a:spcAft>
              <a:defRPr/>
            </a:pPr>
            <a:r>
              <a:rPr lang="en-GB" dirty="0">
                <a:latin typeface="Comic Sans MS" pitchFamily="66" charset="0"/>
              </a:rPr>
              <a:t>Social releasers are said to encourage care giving </a:t>
            </a:r>
          </a:p>
          <a:p>
            <a:pPr eaLnBrk="1" fontAlgn="auto" hangingPunct="1">
              <a:spcAft>
                <a:spcPts val="0"/>
              </a:spcAft>
              <a:defRPr/>
            </a:pPr>
            <a:endParaRPr lang="en-GB" dirty="0">
              <a:latin typeface="Comic Sans MS" pitchFamily="66" charset="0"/>
            </a:endParaRPr>
          </a:p>
          <a:p>
            <a:pPr eaLnBrk="1" fontAlgn="auto" hangingPunct="1">
              <a:spcAft>
                <a:spcPts val="0"/>
              </a:spcAft>
              <a:defRPr/>
            </a:pPr>
            <a:r>
              <a:rPr lang="en-GB" dirty="0">
                <a:latin typeface="Comic Sans MS" pitchFamily="66" charset="0"/>
              </a:rPr>
              <a:t>Squashed up nose, big eyes, large forehead...</a:t>
            </a:r>
          </a:p>
          <a:p>
            <a:pPr eaLnBrk="1" fontAlgn="auto" hangingPunct="1">
              <a:spcAft>
                <a:spcPts val="0"/>
              </a:spcAft>
              <a:defRPr/>
            </a:pPr>
            <a:endParaRPr lang="en-GB" dirty="0">
              <a:latin typeface="Comic Sans MS" pitchFamily="66" charset="0"/>
            </a:endParaRPr>
          </a:p>
          <a:p>
            <a:pPr eaLnBrk="1" fontAlgn="auto" hangingPunct="1">
              <a:spcAft>
                <a:spcPts val="0"/>
              </a:spcAft>
              <a:defRPr/>
            </a:pPr>
            <a:r>
              <a:rPr lang="en-GB" dirty="0">
                <a:latin typeface="Comic Sans MS" pitchFamily="66" charset="0"/>
              </a:rPr>
              <a:t>The drive to </a:t>
            </a:r>
            <a:r>
              <a:rPr lang="en-GB" b="1" dirty="0">
                <a:solidFill>
                  <a:srgbClr val="F82886"/>
                </a:solidFill>
                <a:latin typeface="Comic Sans MS" pitchFamily="66" charset="0"/>
              </a:rPr>
              <a:t>provide</a:t>
            </a:r>
            <a:r>
              <a:rPr lang="en-GB" dirty="0">
                <a:latin typeface="Comic Sans MS" pitchFamily="66" charset="0"/>
              </a:rPr>
              <a:t> care giving is also innate as it is also </a:t>
            </a:r>
            <a:r>
              <a:rPr lang="en-GB" b="1" dirty="0">
                <a:solidFill>
                  <a:srgbClr val="F82886"/>
                </a:solidFill>
                <a:latin typeface="Comic Sans MS" pitchFamily="66" charset="0"/>
              </a:rPr>
              <a:t>adaptive</a:t>
            </a:r>
            <a:r>
              <a:rPr lang="en-GB" b="1" dirty="0">
                <a:latin typeface="Comic Sans MS" pitchFamily="66" charset="0"/>
              </a:rPr>
              <a:t> </a:t>
            </a:r>
            <a:r>
              <a:rPr lang="en-GB" dirty="0">
                <a:latin typeface="Comic Sans MS" pitchFamily="66" charset="0"/>
              </a:rPr>
              <a:t>(promotes survival of ones offspring and also genes).</a:t>
            </a:r>
            <a:endParaRPr lang="en-GB" b="1" dirty="0">
              <a:latin typeface="Comic Sans MS" pitchFamily="66"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7FA682F-D5CE-4DE1-99A6-DC059297651D}"/>
              </a:ext>
            </a:extLst>
          </p:cNvPr>
          <p:cNvSpPr>
            <a:spLocks noGrp="1"/>
          </p:cNvSpPr>
          <p:nvPr>
            <p:ph type="title"/>
          </p:nvPr>
        </p:nvSpPr>
        <p:spPr/>
        <p:txBody>
          <a:bodyPr/>
          <a:lstStyle/>
          <a:p>
            <a:pPr eaLnBrk="1" hangingPunct="1"/>
            <a:r>
              <a:rPr lang="en-GB" altLang="en-US" b="1">
                <a:solidFill>
                  <a:srgbClr val="7030A0"/>
                </a:solidFill>
                <a:latin typeface="Comic Sans MS" panose="030F0702030302020204" pitchFamily="66" charset="0"/>
              </a:rPr>
              <a:t>Internal Working Model</a:t>
            </a:r>
          </a:p>
        </p:txBody>
      </p:sp>
      <p:sp>
        <p:nvSpPr>
          <p:cNvPr id="3" name="Content Placeholder 2">
            <a:extLst>
              <a:ext uri="{FF2B5EF4-FFF2-40B4-BE49-F238E27FC236}">
                <a16:creationId xmlns:a16="http://schemas.microsoft.com/office/drawing/2014/main" id="{38C7D59F-2D48-49CB-A2D6-EA6ED5844DBE}"/>
              </a:ext>
            </a:extLst>
          </p:cNvPr>
          <p:cNvSpPr>
            <a:spLocks noGrp="1"/>
          </p:cNvSpPr>
          <p:nvPr>
            <p:ph idx="1"/>
          </p:nvPr>
        </p:nvSpPr>
        <p:spPr/>
        <p:txBody>
          <a:bodyPr rtlCol="0">
            <a:normAutofit fontScale="92500" lnSpcReduction="20000"/>
          </a:bodyPr>
          <a:lstStyle/>
          <a:p>
            <a:pPr eaLnBrk="1" fontAlgn="auto" hangingPunct="1">
              <a:spcAft>
                <a:spcPts val="0"/>
              </a:spcAft>
              <a:defRPr/>
            </a:pPr>
            <a:r>
              <a:rPr lang="en-GB" dirty="0" err="1">
                <a:latin typeface="Comic Sans MS" pitchFamily="66" charset="0"/>
              </a:rPr>
              <a:t>Bowlby</a:t>
            </a:r>
            <a:r>
              <a:rPr lang="en-GB" dirty="0">
                <a:latin typeface="Comic Sans MS" pitchFamily="66" charset="0"/>
              </a:rPr>
              <a:t> proposed the </a:t>
            </a:r>
            <a:r>
              <a:rPr lang="en-GB" u="sng" dirty="0">
                <a:solidFill>
                  <a:srgbClr val="F82886"/>
                </a:solidFill>
                <a:latin typeface="Comic Sans MS" pitchFamily="66" charset="0"/>
              </a:rPr>
              <a:t>‘</a:t>
            </a:r>
            <a:r>
              <a:rPr lang="en-GB" b="1" u="sng" dirty="0">
                <a:solidFill>
                  <a:srgbClr val="F82886"/>
                </a:solidFill>
                <a:latin typeface="Comic Sans MS" pitchFamily="66" charset="0"/>
              </a:rPr>
              <a:t>Internal Working Model’</a:t>
            </a:r>
            <a:r>
              <a:rPr lang="en-GB" b="1" dirty="0">
                <a:latin typeface="Comic Sans MS" pitchFamily="66" charset="0"/>
              </a:rPr>
              <a:t> </a:t>
            </a:r>
            <a:r>
              <a:rPr lang="en-GB" dirty="0">
                <a:latin typeface="Comic Sans MS" pitchFamily="66" charset="0"/>
              </a:rPr>
              <a:t>which suggests that....</a:t>
            </a:r>
          </a:p>
          <a:p>
            <a:pPr lvl="1" eaLnBrk="1" fontAlgn="auto" hangingPunct="1">
              <a:spcAft>
                <a:spcPts val="0"/>
              </a:spcAft>
              <a:defRPr/>
            </a:pPr>
            <a:r>
              <a:rPr lang="en-GB" dirty="0">
                <a:latin typeface="Comic Sans MS" pitchFamily="66" charset="0"/>
              </a:rPr>
              <a:t>The first attachments an infant makes (usually to Mother) allows the child to view themselves as loveable or not.</a:t>
            </a:r>
          </a:p>
          <a:p>
            <a:pPr lvl="1" eaLnBrk="1" fontAlgn="auto" hangingPunct="1">
              <a:spcAft>
                <a:spcPts val="0"/>
              </a:spcAft>
              <a:buFont typeface="Arial" charset="0"/>
              <a:buNone/>
              <a:defRPr/>
            </a:pPr>
            <a:endParaRPr lang="en-GB" dirty="0">
              <a:latin typeface="Comic Sans MS" pitchFamily="66" charset="0"/>
            </a:endParaRPr>
          </a:p>
          <a:p>
            <a:pPr lvl="1" eaLnBrk="1" fontAlgn="auto" hangingPunct="1">
              <a:spcAft>
                <a:spcPts val="0"/>
              </a:spcAft>
              <a:defRPr/>
            </a:pPr>
            <a:r>
              <a:rPr lang="en-GB" dirty="0">
                <a:latin typeface="Comic Sans MS" pitchFamily="66" charset="0"/>
              </a:rPr>
              <a:t>Allows the caregiver to view themselves as trustworthy or not.</a:t>
            </a:r>
          </a:p>
          <a:p>
            <a:pPr lvl="1" eaLnBrk="1" fontAlgn="auto" hangingPunct="1">
              <a:spcAft>
                <a:spcPts val="0"/>
              </a:spcAft>
              <a:buFont typeface="Arial" charset="0"/>
              <a:buNone/>
              <a:defRPr/>
            </a:pPr>
            <a:endParaRPr lang="en-GB" dirty="0">
              <a:latin typeface="Comic Sans MS" pitchFamily="66" charset="0"/>
            </a:endParaRPr>
          </a:p>
          <a:p>
            <a:pPr lvl="1" eaLnBrk="1" fontAlgn="auto" hangingPunct="1">
              <a:spcAft>
                <a:spcPts val="0"/>
              </a:spcAft>
              <a:defRPr/>
            </a:pPr>
            <a:r>
              <a:rPr lang="en-GB" dirty="0">
                <a:latin typeface="Comic Sans MS" pitchFamily="66" charset="0"/>
              </a:rPr>
              <a:t>This then allows the infant to learn an attachment </a:t>
            </a:r>
            <a:r>
              <a:rPr lang="en-GB" b="1" dirty="0">
                <a:solidFill>
                  <a:srgbClr val="F82886"/>
                </a:solidFill>
                <a:latin typeface="Comic Sans MS" pitchFamily="66" charset="0"/>
              </a:rPr>
              <a:t>‘template’</a:t>
            </a:r>
            <a:r>
              <a:rPr lang="en-GB" b="1" dirty="0">
                <a:latin typeface="Comic Sans MS" pitchFamily="66" charset="0"/>
              </a:rPr>
              <a:t> </a:t>
            </a:r>
            <a:r>
              <a:rPr lang="en-GB" dirty="0">
                <a:latin typeface="Comic Sans MS" pitchFamily="66" charset="0"/>
              </a:rPr>
              <a:t> for later social relationships with other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DFA17FE-8CC1-4551-A96B-26B5AD0A2817}"/>
              </a:ext>
            </a:extLst>
          </p:cNvPr>
          <p:cNvSpPr>
            <a:spLocks noGrp="1"/>
          </p:cNvSpPr>
          <p:nvPr>
            <p:ph type="title"/>
          </p:nvPr>
        </p:nvSpPr>
        <p:spPr/>
        <p:txBody>
          <a:bodyPr/>
          <a:lstStyle/>
          <a:p>
            <a:pPr eaLnBrk="1" hangingPunct="1"/>
            <a:r>
              <a:rPr lang="en-GB" altLang="en-US" b="1">
                <a:solidFill>
                  <a:srgbClr val="7030A0"/>
                </a:solidFill>
                <a:latin typeface="Comic Sans MS" panose="030F0702030302020204" pitchFamily="66" charset="0"/>
              </a:rPr>
              <a:t>Continuity Hypothesis</a:t>
            </a:r>
          </a:p>
        </p:txBody>
      </p:sp>
      <p:sp>
        <p:nvSpPr>
          <p:cNvPr id="47107" name="Content Placeholder 2">
            <a:extLst>
              <a:ext uri="{FF2B5EF4-FFF2-40B4-BE49-F238E27FC236}">
                <a16:creationId xmlns:a16="http://schemas.microsoft.com/office/drawing/2014/main" id="{9614FC07-D023-4450-B8C9-09500BA64496}"/>
              </a:ext>
            </a:extLst>
          </p:cNvPr>
          <p:cNvSpPr>
            <a:spLocks noGrp="1"/>
          </p:cNvSpPr>
          <p:nvPr>
            <p:ph idx="1"/>
          </p:nvPr>
        </p:nvSpPr>
        <p:spPr/>
        <p:txBody>
          <a:bodyPr/>
          <a:lstStyle/>
          <a:p>
            <a:pPr eaLnBrk="1" hangingPunct="1"/>
            <a:r>
              <a:rPr lang="en-GB" altLang="en-US">
                <a:latin typeface="Comic Sans MS" panose="030F0702030302020204" pitchFamily="66" charset="0"/>
              </a:rPr>
              <a:t>Bowlby stated that the initial template formed actually shapes </a:t>
            </a:r>
            <a:r>
              <a:rPr lang="en-GB" altLang="en-US" b="1">
                <a:solidFill>
                  <a:srgbClr val="F82886"/>
                </a:solidFill>
                <a:latin typeface="Comic Sans MS" panose="030F0702030302020204" pitchFamily="66" charset="0"/>
              </a:rPr>
              <a:t>future</a:t>
            </a:r>
            <a:r>
              <a:rPr lang="en-GB" altLang="en-US">
                <a:latin typeface="Comic Sans MS" panose="030F0702030302020204" pitchFamily="66" charset="0"/>
              </a:rPr>
              <a:t> attachments with other individuals</a:t>
            </a:r>
          </a:p>
          <a:p>
            <a:pPr eaLnBrk="1" hangingPunct="1">
              <a:buFont typeface="Arial" panose="020B0604020202020204" pitchFamily="34" charset="0"/>
              <a:buNone/>
            </a:pPr>
            <a:endParaRPr lang="en-GB" altLang="en-US">
              <a:latin typeface="Comic Sans MS" panose="030F0702030302020204" pitchFamily="66" charset="0"/>
            </a:endParaRPr>
          </a:p>
          <a:p>
            <a:pPr eaLnBrk="1" hangingPunct="1"/>
            <a:r>
              <a:rPr lang="en-GB" altLang="en-US">
                <a:latin typeface="Comic Sans MS" panose="030F0702030302020204" pitchFamily="66" charset="0"/>
              </a:rPr>
              <a:t>Called the </a:t>
            </a:r>
            <a:r>
              <a:rPr lang="en-GB" altLang="en-US" b="1">
                <a:solidFill>
                  <a:srgbClr val="F82886"/>
                </a:solidFill>
                <a:latin typeface="Comic Sans MS" panose="030F0702030302020204" pitchFamily="66" charset="0"/>
              </a:rPr>
              <a:t>continuity hypothesis</a:t>
            </a:r>
            <a:r>
              <a:rPr lang="en-GB" altLang="en-US">
                <a:latin typeface="Comic Sans MS" panose="030F0702030302020204" pitchFamily="66" charset="0"/>
              </a:rPr>
              <a:t> as the attachment type continues due to the template.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ACB45C7F-575D-498F-9DD0-465C6AF99992}"/>
              </a:ext>
            </a:extLst>
          </p:cNvPr>
          <p:cNvSpPr>
            <a:spLocks noGrp="1" noChangeArrowheads="1"/>
          </p:cNvSpPr>
          <p:nvPr>
            <p:ph type="body" idx="1"/>
          </p:nvPr>
        </p:nvSpPr>
        <p:spPr>
          <a:xfrm>
            <a:off x="457200" y="685800"/>
            <a:ext cx="8178800" cy="5372100"/>
          </a:xfrm>
        </p:spPr>
        <p:txBody>
          <a:bodyPr/>
          <a:lstStyle/>
          <a:p>
            <a:pPr>
              <a:buFont typeface="Monotype Sorts" pitchFamily="2" charset="2"/>
              <a:buNone/>
            </a:pPr>
            <a:r>
              <a:rPr lang="en-GB" altLang="en-US" b="1">
                <a:latin typeface="Comic Sans MS" panose="030F0702030302020204" pitchFamily="66" charset="0"/>
              </a:rPr>
              <a:t>Evolutionary explanation of </a:t>
            </a:r>
          </a:p>
          <a:p>
            <a:pPr>
              <a:buFont typeface="Monotype Sorts" pitchFamily="2" charset="2"/>
              <a:buNone/>
            </a:pPr>
            <a:r>
              <a:rPr lang="en-GB" altLang="en-US" b="1">
                <a:latin typeface="Comic Sans MS" panose="030F0702030302020204" pitchFamily="66" charset="0"/>
              </a:rPr>
              <a:t>Attachment: Key Terms...</a:t>
            </a:r>
          </a:p>
          <a:p>
            <a:pPr>
              <a:buFont typeface="Monotype Sorts" pitchFamily="2" charset="2"/>
              <a:buNone/>
            </a:pPr>
            <a:endParaRPr lang="en-GB" altLang="en-US" b="1"/>
          </a:p>
        </p:txBody>
      </p:sp>
      <p:sp>
        <p:nvSpPr>
          <p:cNvPr id="3" name="Rounded Rectangle 2">
            <a:extLst>
              <a:ext uri="{FF2B5EF4-FFF2-40B4-BE49-F238E27FC236}">
                <a16:creationId xmlns:a16="http://schemas.microsoft.com/office/drawing/2014/main" id="{5EEB0E70-6DCE-4591-9BCD-446A24DAD52C}"/>
              </a:ext>
            </a:extLst>
          </p:cNvPr>
          <p:cNvSpPr/>
          <p:nvPr/>
        </p:nvSpPr>
        <p:spPr bwMode="auto">
          <a:xfrm>
            <a:off x="285750" y="1928813"/>
            <a:ext cx="8572500" cy="2643187"/>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2400" b="1" u="sng" dirty="0">
                <a:latin typeface="Comic Sans MS" pitchFamily="66" charset="0"/>
              </a:rPr>
              <a:t>Social Releasers: </a:t>
            </a:r>
            <a:r>
              <a:rPr lang="en-GB" sz="2400" dirty="0">
                <a:latin typeface="Comic Sans MS" pitchFamily="66" charset="0"/>
              </a:rPr>
              <a:t>A social behaviour or characteristic which elicits a care giving response. </a:t>
            </a:r>
            <a:r>
              <a:rPr lang="en-GB" sz="2400" dirty="0" err="1">
                <a:latin typeface="Comic Sans MS" pitchFamily="66" charset="0"/>
              </a:rPr>
              <a:t>Bowlby</a:t>
            </a:r>
            <a:r>
              <a:rPr lang="en-GB" sz="2400" dirty="0">
                <a:latin typeface="Comic Sans MS" pitchFamily="66" charset="0"/>
              </a:rPr>
              <a:t> suggested these are innate and adaptive and important in the process of forming attachments e.g., smiling, crying, clinging, the “baby face” (large eyes, small nose, big forehead).</a:t>
            </a:r>
            <a:endParaRPr lang="en-US" sz="2400" dirty="0">
              <a:latin typeface="Comic Sans MS" pitchFamily="66" charset="0"/>
            </a:endParaRPr>
          </a:p>
        </p:txBody>
      </p:sp>
      <p:pic>
        <p:nvPicPr>
          <p:cNvPr id="10243" name="Picture 48" descr="j0430045">
            <a:extLst>
              <a:ext uri="{FF2B5EF4-FFF2-40B4-BE49-F238E27FC236}">
                <a16:creationId xmlns:a16="http://schemas.microsoft.com/office/drawing/2014/main" id="{EEF9811D-E63C-4B36-8F33-BEFD6B579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4000500"/>
            <a:ext cx="2303462" cy="2606675"/>
          </a:xfrm>
          <a:prstGeom prst="rect">
            <a:avLst/>
          </a:prstGeom>
          <a:solidFill>
            <a:srgbClr val="FFFFFF"/>
          </a:solidFill>
          <a:ln w="44450">
            <a:solidFill>
              <a:srgbClr val="000000"/>
            </a:solidFill>
            <a:miter lim="800000"/>
            <a:headEnd/>
            <a:tailEnd/>
          </a:ln>
        </p:spPr>
      </p:pic>
      <p:pic>
        <p:nvPicPr>
          <p:cNvPr id="48133" name="Picture 3" descr="C:\Users\catherine.eccleston\AppData\Local\Microsoft\Windows\Temporary Internet Files\Content.IE5\H1SMP44T\MCj04325930000[1].png">
            <a:extLst>
              <a:ext uri="{FF2B5EF4-FFF2-40B4-BE49-F238E27FC236}">
                <a16:creationId xmlns:a16="http://schemas.microsoft.com/office/drawing/2014/main" id="{96D276FB-E220-4844-89E1-2195B1EE9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1">
            <a:extLst>
              <a:ext uri="{FF2B5EF4-FFF2-40B4-BE49-F238E27FC236}">
                <a16:creationId xmlns:a16="http://schemas.microsoft.com/office/drawing/2014/main" id="{9B787A60-8C27-4C79-85C8-6A446045D96E}"/>
              </a:ext>
            </a:extLst>
          </p:cNvPr>
          <p:cNvSpPr txBox="1">
            <a:spLocks noChangeArrowheads="1"/>
          </p:cNvSpPr>
          <p:nvPr/>
        </p:nvSpPr>
        <p:spPr bwMode="auto">
          <a:xfrm>
            <a:off x="468313" y="4941888"/>
            <a:ext cx="52562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400">
                <a:latin typeface="Comic Sans MS" panose="030F0702030302020204" pitchFamily="66" charset="0"/>
              </a:rPr>
              <a:t>Social Releaser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3000" fill="hold"/>
                                        <p:tgtEl>
                                          <p:spTgt spid="10243"/>
                                        </p:tgtEl>
                                        <p:attrNameLst>
                                          <p:attrName>ppt_x</p:attrName>
                                        </p:attrNameLst>
                                      </p:cBhvr>
                                      <p:tavLst>
                                        <p:tav tm="0">
                                          <p:val>
                                            <p:strVal val="1+#ppt_w/2"/>
                                          </p:val>
                                        </p:tav>
                                        <p:tav tm="100000">
                                          <p:val>
                                            <p:strVal val="#ppt_x"/>
                                          </p:val>
                                        </p:tav>
                                      </p:tavLst>
                                    </p:anim>
                                    <p:anim calcmode="lin" valueType="num">
                                      <p:cBhvr additive="base">
                                        <p:cTn id="8" dur="30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170CCA7A-D205-4825-A06D-E374155285CD}"/>
              </a:ext>
            </a:extLst>
          </p:cNvPr>
          <p:cNvSpPr>
            <a:spLocks noGrp="1" noChangeArrowheads="1"/>
          </p:cNvSpPr>
          <p:nvPr>
            <p:ph type="body" idx="1"/>
          </p:nvPr>
        </p:nvSpPr>
        <p:spPr>
          <a:xfrm>
            <a:off x="533400" y="381000"/>
            <a:ext cx="8178800" cy="5524500"/>
          </a:xfrm>
        </p:spPr>
        <p:txBody>
          <a:bodyPr/>
          <a:lstStyle/>
          <a:p>
            <a:pPr>
              <a:buFont typeface="Monotype Sorts" pitchFamily="2" charset="2"/>
              <a:buNone/>
            </a:pPr>
            <a:r>
              <a:rPr lang="en-GB" altLang="en-US" b="1">
                <a:latin typeface="Comic Sans MS" panose="030F0702030302020204" pitchFamily="66" charset="0"/>
              </a:rPr>
              <a:t>Evolutionary explanation of </a:t>
            </a:r>
          </a:p>
          <a:p>
            <a:pPr>
              <a:buFont typeface="Monotype Sorts" pitchFamily="2" charset="2"/>
              <a:buNone/>
            </a:pPr>
            <a:r>
              <a:rPr lang="en-GB" altLang="en-US" b="1">
                <a:latin typeface="Comic Sans MS" panose="030F0702030302020204" pitchFamily="66" charset="0"/>
              </a:rPr>
              <a:t>Attachment: Key Terms</a:t>
            </a:r>
          </a:p>
          <a:p>
            <a:pPr>
              <a:buFont typeface="Monotype Sorts" pitchFamily="2" charset="2"/>
              <a:buNone/>
            </a:pPr>
            <a:endParaRPr lang="en-GB" altLang="en-US"/>
          </a:p>
        </p:txBody>
      </p:sp>
      <p:sp>
        <p:nvSpPr>
          <p:cNvPr id="3" name="Rounded Rectangle 2">
            <a:extLst>
              <a:ext uri="{FF2B5EF4-FFF2-40B4-BE49-F238E27FC236}">
                <a16:creationId xmlns:a16="http://schemas.microsoft.com/office/drawing/2014/main" id="{DF11FED9-BE06-4487-9CE4-49A5E9E245CA}"/>
              </a:ext>
            </a:extLst>
          </p:cNvPr>
          <p:cNvSpPr/>
          <p:nvPr/>
        </p:nvSpPr>
        <p:spPr bwMode="auto">
          <a:xfrm>
            <a:off x="428625" y="1785938"/>
            <a:ext cx="8215313" cy="3643312"/>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2400" b="1" u="sng" dirty="0">
                <a:latin typeface="Comic Sans MS" pitchFamily="66" charset="0"/>
              </a:rPr>
              <a:t>The Critical Period:</a:t>
            </a:r>
          </a:p>
          <a:p>
            <a:pPr>
              <a:defRPr/>
            </a:pPr>
            <a:r>
              <a:rPr lang="en-GB" sz="2400" dirty="0">
                <a:latin typeface="Comic Sans MS" pitchFamily="66" charset="0"/>
              </a:rPr>
              <a:t>A time frame seen as highly important for infant development. During this period, infants develop both physically and emotionally.</a:t>
            </a:r>
          </a:p>
          <a:p>
            <a:pPr>
              <a:defRPr/>
            </a:pPr>
            <a:endParaRPr lang="en-GB" sz="2400" dirty="0">
              <a:latin typeface="Comic Sans MS" pitchFamily="66" charset="0"/>
            </a:endParaRPr>
          </a:p>
          <a:p>
            <a:pPr>
              <a:defRPr/>
            </a:pPr>
            <a:r>
              <a:rPr lang="en-GB" sz="2400" b="1" dirty="0" err="1">
                <a:solidFill>
                  <a:srgbClr val="0070C0"/>
                </a:solidFill>
                <a:latin typeface="Comic Sans MS" pitchFamily="66" charset="0"/>
              </a:rPr>
              <a:t>Bowlby</a:t>
            </a:r>
            <a:r>
              <a:rPr lang="en-GB" sz="2400" b="1" dirty="0">
                <a:solidFill>
                  <a:srgbClr val="0070C0"/>
                </a:solidFill>
                <a:latin typeface="Comic Sans MS" pitchFamily="66" charset="0"/>
              </a:rPr>
              <a:t> saw “Mothering” as useless for MOST children if delayed after 12 months and useless for ALL children if delayed until after 21/2  to 3 years.</a:t>
            </a:r>
            <a:endParaRPr lang="en-US" sz="2400" b="1" dirty="0">
              <a:solidFill>
                <a:srgbClr val="0070C0"/>
              </a:solidFill>
              <a:latin typeface="Comic Sans MS" pitchFamily="66" charset="0"/>
            </a:endParaRPr>
          </a:p>
          <a:p>
            <a:pPr>
              <a:defRPr/>
            </a:pPr>
            <a:endParaRPr lang="en-GB" b="1" dirty="0"/>
          </a:p>
          <a:p>
            <a:pPr>
              <a:defRPr/>
            </a:pPr>
            <a:endParaRPr lang="en-GB" b="1" dirty="0"/>
          </a:p>
          <a:p>
            <a:pPr>
              <a:defRPr/>
            </a:pPr>
            <a:endParaRPr lang="en-GB" b="1" dirty="0"/>
          </a:p>
          <a:p>
            <a:pPr>
              <a:defRPr/>
            </a:pPr>
            <a:endParaRPr lang="en-US" dirty="0"/>
          </a:p>
        </p:txBody>
      </p:sp>
      <p:pic>
        <p:nvPicPr>
          <p:cNvPr id="6" name="Picture 81" descr="http://attachment.edu.ar/bowlby.jpg">
            <a:extLst>
              <a:ext uri="{FF2B5EF4-FFF2-40B4-BE49-F238E27FC236}">
                <a16:creationId xmlns:a16="http://schemas.microsoft.com/office/drawing/2014/main" id="{1947188B-BD50-4D7F-9129-20DDACC6A41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215188" y="5000625"/>
            <a:ext cx="157162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descr="C:\Users\catherine.eccleston\AppData\Local\Microsoft\Windows\Temporary Internet Files\Content.IE5\H1SMP44T\MCj04325930000[1].png">
            <a:extLst>
              <a:ext uri="{FF2B5EF4-FFF2-40B4-BE49-F238E27FC236}">
                <a16:creationId xmlns:a16="http://schemas.microsoft.com/office/drawing/2014/main" id="{D670FB7D-BB45-4DB0-8C73-611B9596E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6">
            <a:extLst>
              <a:ext uri="{FF2B5EF4-FFF2-40B4-BE49-F238E27FC236}">
                <a16:creationId xmlns:a16="http://schemas.microsoft.com/office/drawing/2014/main" id="{D045E3F7-2A2A-485B-AE62-6D481CF6DBA0}"/>
              </a:ext>
            </a:extLst>
          </p:cNvPr>
          <p:cNvSpPr txBox="1">
            <a:spLocks noChangeArrowheads="1"/>
          </p:cNvSpPr>
          <p:nvPr/>
        </p:nvSpPr>
        <p:spPr bwMode="auto">
          <a:xfrm>
            <a:off x="465138" y="5710238"/>
            <a:ext cx="52562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400">
                <a:latin typeface="Comic Sans MS" panose="030F0702030302020204" pitchFamily="66" charset="0"/>
              </a:rPr>
              <a:t>The Critical Period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33B86E4-2F50-4BBF-9698-6E6E8C0DB357}"/>
              </a:ext>
            </a:extLst>
          </p:cNvPr>
          <p:cNvSpPr>
            <a:spLocks noGrp="1" noChangeArrowheads="1"/>
          </p:cNvSpPr>
          <p:nvPr>
            <p:ph type="title"/>
          </p:nvPr>
        </p:nvSpPr>
        <p:spPr>
          <a:xfrm>
            <a:off x="-1071563" y="928688"/>
            <a:ext cx="8229601" cy="1143000"/>
          </a:xfrm>
        </p:spPr>
        <p:txBody>
          <a:bodyPr/>
          <a:lstStyle/>
          <a:p>
            <a:pPr>
              <a:buFont typeface="Monotype Sorts" pitchFamily="2" charset="2"/>
              <a:buNone/>
            </a:pPr>
            <a:r>
              <a:rPr lang="en-GB" altLang="en-US" sz="3200" b="1">
                <a:latin typeface="Comic Sans MS" panose="030F0702030302020204" pitchFamily="66" charset="0"/>
              </a:rPr>
              <a:t>Evolutionary explanation of </a:t>
            </a:r>
            <a:br>
              <a:rPr lang="en-GB" altLang="en-US" sz="3200" b="1">
                <a:latin typeface="Comic Sans MS" panose="030F0702030302020204" pitchFamily="66" charset="0"/>
              </a:rPr>
            </a:br>
            <a:r>
              <a:rPr lang="en-GB" altLang="en-US" sz="3200" b="1">
                <a:latin typeface="Comic Sans MS" panose="030F0702030302020204" pitchFamily="66" charset="0"/>
              </a:rPr>
              <a:t>Attachment: Key Terms...</a:t>
            </a:r>
          </a:p>
        </p:txBody>
      </p:sp>
      <p:sp>
        <p:nvSpPr>
          <p:cNvPr id="4" name="Rounded Rectangle 3">
            <a:extLst>
              <a:ext uri="{FF2B5EF4-FFF2-40B4-BE49-F238E27FC236}">
                <a16:creationId xmlns:a16="http://schemas.microsoft.com/office/drawing/2014/main" id="{AF31AC94-1BAA-4903-B255-2AB4195D5202}"/>
              </a:ext>
            </a:extLst>
          </p:cNvPr>
          <p:cNvSpPr/>
          <p:nvPr/>
        </p:nvSpPr>
        <p:spPr bwMode="auto">
          <a:xfrm>
            <a:off x="428625" y="2286000"/>
            <a:ext cx="8358188" cy="3000375"/>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2800" b="1" dirty="0" err="1">
                <a:latin typeface="Comic Sans MS" pitchFamily="66" charset="0"/>
              </a:rPr>
              <a:t>Monotropy</a:t>
            </a:r>
            <a:r>
              <a:rPr lang="en-GB" sz="2800" b="1" dirty="0">
                <a:latin typeface="Comic Sans MS" pitchFamily="66" charset="0"/>
              </a:rPr>
              <a:t>:</a:t>
            </a:r>
          </a:p>
          <a:p>
            <a:pPr>
              <a:defRPr/>
            </a:pPr>
            <a:r>
              <a:rPr lang="en-GB" sz="2800" dirty="0">
                <a:latin typeface="Comic Sans MS" pitchFamily="66" charset="0"/>
              </a:rPr>
              <a:t>A single, strong, innate tendency to become attached to one particular female. This is a unique attachment and it is usually the first and strongest bond that an individual makes.</a:t>
            </a:r>
          </a:p>
          <a:p>
            <a:pPr>
              <a:defRPr/>
            </a:pPr>
            <a:endParaRPr lang="en-US" sz="2800" b="1" dirty="0">
              <a:latin typeface="Comic Sans MS" pitchFamily="66" charset="0"/>
            </a:endParaRPr>
          </a:p>
        </p:txBody>
      </p:sp>
      <p:pic>
        <p:nvPicPr>
          <p:cNvPr id="5" name="Picture 53" descr="MCj04356480000[1]">
            <a:extLst>
              <a:ext uri="{FF2B5EF4-FFF2-40B4-BE49-F238E27FC236}">
                <a16:creationId xmlns:a16="http://schemas.microsoft.com/office/drawing/2014/main" id="{462263D6-DBC9-455A-8D6C-3C4118BEC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2413" y="4143375"/>
            <a:ext cx="1271587"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3" descr="C:\Users\catherine.eccleston\AppData\Local\Microsoft\Windows\Temporary Internet Files\Content.IE5\H1SMP44T\MCj04325930000[1].png">
            <a:extLst>
              <a:ext uri="{FF2B5EF4-FFF2-40B4-BE49-F238E27FC236}">
                <a16:creationId xmlns:a16="http://schemas.microsoft.com/office/drawing/2014/main" id="{FEC8D07D-7ADE-41F9-B848-CF7E0A3A9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35718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Box 5">
            <a:extLst>
              <a:ext uri="{FF2B5EF4-FFF2-40B4-BE49-F238E27FC236}">
                <a16:creationId xmlns:a16="http://schemas.microsoft.com/office/drawing/2014/main" id="{D0824962-CA98-4B49-824B-A96CE0321698}"/>
              </a:ext>
            </a:extLst>
          </p:cNvPr>
          <p:cNvSpPr txBox="1">
            <a:spLocks noChangeArrowheads="1"/>
          </p:cNvSpPr>
          <p:nvPr/>
        </p:nvSpPr>
        <p:spPr bwMode="auto">
          <a:xfrm>
            <a:off x="468313" y="5589588"/>
            <a:ext cx="52562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400">
                <a:latin typeface="Comic Sans MS" panose="030F0702030302020204" pitchFamily="66" charset="0"/>
              </a:rPr>
              <a:t>Monotropy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0C08FBE-C8D1-4E1D-B45E-61A507F969CF}"/>
              </a:ext>
            </a:extLst>
          </p:cNvPr>
          <p:cNvSpPr>
            <a:spLocks noGrp="1" noChangeArrowheads="1"/>
          </p:cNvSpPr>
          <p:nvPr>
            <p:ph type="title"/>
          </p:nvPr>
        </p:nvSpPr>
        <p:spPr>
          <a:xfrm>
            <a:off x="-1071563" y="785813"/>
            <a:ext cx="8229601" cy="1143000"/>
          </a:xfrm>
        </p:spPr>
        <p:txBody>
          <a:bodyPr/>
          <a:lstStyle/>
          <a:p>
            <a:r>
              <a:rPr lang="en-GB" altLang="en-US" sz="3200" b="1">
                <a:latin typeface="Comic Sans MS" panose="030F0702030302020204" pitchFamily="66" charset="0"/>
              </a:rPr>
              <a:t>Evolutionary explanation </a:t>
            </a:r>
            <a:br>
              <a:rPr lang="en-GB" altLang="en-US" sz="3200" b="1">
                <a:latin typeface="Comic Sans MS" panose="030F0702030302020204" pitchFamily="66" charset="0"/>
              </a:rPr>
            </a:br>
            <a:r>
              <a:rPr lang="en-GB" altLang="en-US" sz="3200" b="1">
                <a:latin typeface="Comic Sans MS" panose="030F0702030302020204" pitchFamily="66" charset="0"/>
              </a:rPr>
              <a:t>of Attachment: Key terms...</a:t>
            </a:r>
            <a:endParaRPr lang="en-GB" altLang="en-US" sz="3200">
              <a:latin typeface="Comic Sans MS" panose="030F0702030302020204" pitchFamily="66" charset="0"/>
            </a:endParaRPr>
          </a:p>
        </p:txBody>
      </p:sp>
      <p:sp>
        <p:nvSpPr>
          <p:cNvPr id="51203" name="Rectangle 3">
            <a:extLst>
              <a:ext uri="{FF2B5EF4-FFF2-40B4-BE49-F238E27FC236}">
                <a16:creationId xmlns:a16="http://schemas.microsoft.com/office/drawing/2014/main" id="{AE4B4697-CEB0-4284-93DC-4F7EEFD648A5}"/>
              </a:ext>
            </a:extLst>
          </p:cNvPr>
          <p:cNvSpPr>
            <a:spLocks noGrp="1" noChangeArrowheads="1"/>
          </p:cNvSpPr>
          <p:nvPr>
            <p:ph type="body" idx="1"/>
          </p:nvPr>
        </p:nvSpPr>
        <p:spPr>
          <a:xfrm>
            <a:off x="457200" y="1600200"/>
            <a:ext cx="8178800" cy="4171950"/>
          </a:xfrm>
        </p:spPr>
        <p:txBody>
          <a:bodyPr/>
          <a:lstStyle/>
          <a:p>
            <a:pPr>
              <a:buFont typeface="Monotype Sorts" pitchFamily="2" charset="2"/>
              <a:buNone/>
            </a:pPr>
            <a:endParaRPr lang="en-GB" altLang="en-US"/>
          </a:p>
          <a:p>
            <a:endParaRPr lang="en-GB" altLang="en-US"/>
          </a:p>
        </p:txBody>
      </p:sp>
      <p:sp>
        <p:nvSpPr>
          <p:cNvPr id="4" name="Rounded Rectangle 3">
            <a:extLst>
              <a:ext uri="{FF2B5EF4-FFF2-40B4-BE49-F238E27FC236}">
                <a16:creationId xmlns:a16="http://schemas.microsoft.com/office/drawing/2014/main" id="{AD1A397A-2BE0-4FF1-B566-0748B1E1E276}"/>
              </a:ext>
            </a:extLst>
          </p:cNvPr>
          <p:cNvSpPr/>
          <p:nvPr/>
        </p:nvSpPr>
        <p:spPr bwMode="auto">
          <a:xfrm>
            <a:off x="428625" y="2143125"/>
            <a:ext cx="8501063" cy="2500313"/>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2400" b="1" u="sng" dirty="0">
                <a:latin typeface="Comic Sans MS" pitchFamily="66" charset="0"/>
              </a:rPr>
              <a:t>Internal Working Model:</a:t>
            </a:r>
          </a:p>
          <a:p>
            <a:pPr>
              <a:defRPr/>
            </a:pPr>
            <a:endParaRPr lang="en-GB" sz="2400" b="1" dirty="0">
              <a:latin typeface="Comic Sans MS" pitchFamily="66" charset="0"/>
            </a:endParaRPr>
          </a:p>
          <a:p>
            <a:pPr>
              <a:defRPr/>
            </a:pPr>
            <a:r>
              <a:rPr lang="en-GB" sz="2400" b="1" dirty="0">
                <a:latin typeface="Comic Sans MS" pitchFamily="66" charset="0"/>
              </a:rPr>
              <a:t>A template for all future relationships, including a model of how you and other people are likely to behave (we develop expectations due to our early experiences e.g., trust or mistrust).</a:t>
            </a:r>
          </a:p>
          <a:p>
            <a:pPr>
              <a:defRPr/>
            </a:pPr>
            <a:endParaRPr lang="en-US" sz="2400" dirty="0">
              <a:latin typeface="Comic Sans MS" pitchFamily="66" charset="0"/>
              <a:cs typeface="Arial" charset="0"/>
            </a:endParaRPr>
          </a:p>
        </p:txBody>
      </p:sp>
      <p:pic>
        <p:nvPicPr>
          <p:cNvPr id="13316" name="Picture 5" descr="attachment">
            <a:extLst>
              <a:ext uri="{FF2B5EF4-FFF2-40B4-BE49-F238E27FC236}">
                <a16:creationId xmlns:a16="http://schemas.microsoft.com/office/drawing/2014/main" id="{C582BBF1-604A-43E1-942A-16EE18CCA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4673600"/>
            <a:ext cx="214312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3" descr="C:\Users\catherine.eccleston\AppData\Local\Microsoft\Windows\Temporary Internet Files\Content.IE5\H1SMP44T\MCj04325930000[1].png">
            <a:extLst>
              <a:ext uri="{FF2B5EF4-FFF2-40B4-BE49-F238E27FC236}">
                <a16:creationId xmlns:a16="http://schemas.microsoft.com/office/drawing/2014/main" id="{8B61C341-A8E7-49B1-9694-79F883CB5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35718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Box 6">
            <a:extLst>
              <a:ext uri="{FF2B5EF4-FFF2-40B4-BE49-F238E27FC236}">
                <a16:creationId xmlns:a16="http://schemas.microsoft.com/office/drawing/2014/main" id="{72D380AF-4550-48D9-983F-227B60D6E0AC}"/>
              </a:ext>
            </a:extLst>
          </p:cNvPr>
          <p:cNvSpPr txBox="1">
            <a:spLocks noChangeArrowheads="1"/>
          </p:cNvSpPr>
          <p:nvPr/>
        </p:nvSpPr>
        <p:spPr bwMode="auto">
          <a:xfrm>
            <a:off x="468313" y="4941888"/>
            <a:ext cx="525621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400">
                <a:latin typeface="Comic Sans MS" panose="030F0702030302020204" pitchFamily="66" charset="0"/>
              </a:rPr>
              <a:t>Internal Working Model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2000" fill="hold"/>
                                        <p:tgtEl>
                                          <p:spTgt spid="13316"/>
                                        </p:tgtEl>
                                        <p:attrNameLst>
                                          <p:attrName>ppt_x</p:attrName>
                                        </p:attrNameLst>
                                      </p:cBhvr>
                                      <p:tavLst>
                                        <p:tav tm="0">
                                          <p:val>
                                            <p:strVal val="1+#ppt_w/2"/>
                                          </p:val>
                                        </p:tav>
                                        <p:tav tm="100000">
                                          <p:val>
                                            <p:strVal val="#ppt_x"/>
                                          </p:val>
                                        </p:tav>
                                      </p:tavLst>
                                    </p:anim>
                                    <p:anim calcmode="lin" valueType="num">
                                      <p:cBhvr additive="base">
                                        <p:cTn id="8" dur="20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9C2EE0A-5323-435D-A632-404251BF3384}"/>
              </a:ext>
            </a:extLst>
          </p:cNvPr>
          <p:cNvSpPr>
            <a:spLocks noGrp="1"/>
          </p:cNvSpPr>
          <p:nvPr>
            <p:ph type="title"/>
          </p:nvPr>
        </p:nvSpPr>
        <p:spPr/>
        <p:txBody>
          <a:bodyPr/>
          <a:lstStyle/>
          <a:p>
            <a:pPr eaLnBrk="1" hangingPunct="1"/>
            <a:r>
              <a:rPr lang="en-GB" altLang="en-US" b="1">
                <a:solidFill>
                  <a:srgbClr val="7030A0"/>
                </a:solidFill>
                <a:latin typeface="Comic Sans MS" panose="030F0702030302020204" pitchFamily="66" charset="0"/>
              </a:rPr>
              <a:t>Theories of Attachment </a:t>
            </a:r>
            <a:br>
              <a:rPr lang="en-GB" altLang="en-US" b="1">
                <a:solidFill>
                  <a:srgbClr val="7030A0"/>
                </a:solidFill>
                <a:latin typeface="Comic Sans MS" panose="030F0702030302020204" pitchFamily="66" charset="0"/>
              </a:rPr>
            </a:br>
            <a:r>
              <a:rPr lang="en-GB" altLang="en-US" b="1">
                <a:solidFill>
                  <a:srgbClr val="7030A0"/>
                </a:solidFill>
                <a:latin typeface="Comic Sans MS" panose="030F0702030302020204" pitchFamily="66" charset="0"/>
              </a:rPr>
              <a:t>Sort it Out!!</a:t>
            </a:r>
          </a:p>
        </p:txBody>
      </p:sp>
      <p:sp>
        <p:nvSpPr>
          <p:cNvPr id="6147" name="Content Placeholder 2">
            <a:extLst>
              <a:ext uri="{FF2B5EF4-FFF2-40B4-BE49-F238E27FC236}">
                <a16:creationId xmlns:a16="http://schemas.microsoft.com/office/drawing/2014/main" id="{74B9B350-DD61-446B-9150-C177AD526D08}"/>
              </a:ext>
            </a:extLst>
          </p:cNvPr>
          <p:cNvSpPr>
            <a:spLocks noGrp="1"/>
          </p:cNvSpPr>
          <p:nvPr>
            <p:ph idx="1"/>
          </p:nvPr>
        </p:nvSpPr>
        <p:spPr/>
        <p:txBody>
          <a:bodyPr/>
          <a:lstStyle/>
          <a:p>
            <a:pPr eaLnBrk="1" hangingPunct="1"/>
            <a:endParaRPr lang="en-GB" altLang="en-US">
              <a:latin typeface="Comic Sans MS" panose="030F0702030302020204" pitchFamily="66" charset="0"/>
            </a:endParaRPr>
          </a:p>
          <a:p>
            <a:pPr eaLnBrk="1" hangingPunct="1"/>
            <a:r>
              <a:rPr lang="en-GB" altLang="en-US" b="1" u="sng">
                <a:latin typeface="Comic Sans MS" panose="030F0702030302020204" pitchFamily="66" charset="0"/>
              </a:rPr>
              <a:t>Learning Theory </a:t>
            </a:r>
            <a:r>
              <a:rPr lang="en-GB" altLang="en-US">
                <a:latin typeface="Comic Sans MS" panose="030F0702030302020204" pitchFamily="66" charset="0"/>
              </a:rPr>
              <a:t>– (The Behavioural Explanation), Miller and Dollard</a:t>
            </a:r>
          </a:p>
          <a:p>
            <a:pPr eaLnBrk="1" hangingPunct="1"/>
            <a:endParaRPr lang="en-GB" altLang="en-US">
              <a:latin typeface="Comic Sans MS" panose="030F0702030302020204" pitchFamily="66" charset="0"/>
            </a:endParaRPr>
          </a:p>
          <a:p>
            <a:pPr eaLnBrk="1" hangingPunct="1"/>
            <a:endParaRPr lang="en-GB" altLang="en-US" b="1" u="sng">
              <a:latin typeface="Comic Sans MS" panose="030F0702030302020204" pitchFamily="66" charset="0"/>
            </a:endParaRPr>
          </a:p>
          <a:p>
            <a:pPr eaLnBrk="1" hangingPunct="1"/>
            <a:r>
              <a:rPr lang="en-GB" altLang="en-US" b="1" u="sng">
                <a:latin typeface="Comic Sans MS" panose="030F0702030302020204" pitchFamily="66" charset="0"/>
              </a:rPr>
              <a:t>The Evolutionary Theory,</a:t>
            </a:r>
            <a:r>
              <a:rPr lang="en-GB" altLang="en-US">
                <a:latin typeface="Comic Sans MS" panose="030F0702030302020204" pitchFamily="66" charset="0"/>
              </a:rPr>
              <a:t> John Bowlby</a:t>
            </a:r>
            <a:endParaRPr lang="en-GB" altLang="en-US" b="1" u="sng">
              <a:latin typeface="Comic Sans MS" panose="030F0702030302020204" pitchFamily="66" charset="0"/>
            </a:endParaRPr>
          </a:p>
        </p:txBody>
      </p:sp>
      <p:pic>
        <p:nvPicPr>
          <p:cNvPr id="6148" name="Picture 2" descr="C:\Users\Catherine\Pictures\Microsoft Clip Organizer\j0424166.wmf">
            <a:extLst>
              <a:ext uri="{FF2B5EF4-FFF2-40B4-BE49-F238E27FC236}">
                <a16:creationId xmlns:a16="http://schemas.microsoft.com/office/drawing/2014/main" id="{AA8D7A30-2E81-497C-9BCC-3851BF64F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1785938"/>
            <a:ext cx="1071562"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descr="C:\Users\Catherine\AppData\Local\Microsoft\Windows\Temporary Internet Files\Low\Content.IE5\NW8188L9\human_evolution_speeding_up[1].jpg">
            <a:extLst>
              <a:ext uri="{FF2B5EF4-FFF2-40B4-BE49-F238E27FC236}">
                <a16:creationId xmlns:a16="http://schemas.microsoft.com/office/drawing/2014/main" id="{9F51BDF8-F022-40D9-B11B-29F61D7EAC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088" y="5013325"/>
            <a:ext cx="2312987"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BF7690A6-9D1D-4013-98EE-0C6F054B17C7}"/>
              </a:ext>
            </a:extLst>
          </p:cNvPr>
          <p:cNvSpPr>
            <a:spLocks noGrp="1" noChangeArrowheads="1"/>
          </p:cNvSpPr>
          <p:nvPr>
            <p:ph type="body" idx="1"/>
          </p:nvPr>
        </p:nvSpPr>
        <p:spPr>
          <a:xfrm>
            <a:off x="457200" y="1600200"/>
            <a:ext cx="8178800" cy="4171950"/>
          </a:xfrm>
        </p:spPr>
        <p:txBody>
          <a:bodyPr/>
          <a:lstStyle/>
          <a:p>
            <a:pPr>
              <a:buFont typeface="Monotype Sorts" pitchFamily="2" charset="2"/>
              <a:buNone/>
            </a:pPr>
            <a:endParaRPr lang="en-GB" altLang="en-US"/>
          </a:p>
          <a:p>
            <a:endParaRPr lang="en-GB" altLang="en-US"/>
          </a:p>
        </p:txBody>
      </p:sp>
      <p:sp>
        <p:nvSpPr>
          <p:cNvPr id="4" name="Rounded Rectangle 3">
            <a:extLst>
              <a:ext uri="{FF2B5EF4-FFF2-40B4-BE49-F238E27FC236}">
                <a16:creationId xmlns:a16="http://schemas.microsoft.com/office/drawing/2014/main" id="{DA542230-8CF9-461A-99DE-06B8FF09BA0B}"/>
              </a:ext>
            </a:extLst>
          </p:cNvPr>
          <p:cNvSpPr/>
          <p:nvPr/>
        </p:nvSpPr>
        <p:spPr bwMode="auto">
          <a:xfrm>
            <a:off x="285750" y="1785938"/>
            <a:ext cx="8501063" cy="400050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2400" b="1" u="sng" dirty="0">
                <a:latin typeface="Comic Sans MS" pitchFamily="66" charset="0"/>
              </a:rPr>
              <a:t>Continuity Hypothesis: (linked to the internal working model) </a:t>
            </a:r>
          </a:p>
          <a:p>
            <a:pPr>
              <a:defRPr/>
            </a:pPr>
            <a:r>
              <a:rPr lang="en-GB" sz="2400" dirty="0">
                <a:latin typeface="Comic Sans MS" pitchFamily="66" charset="0"/>
              </a:rPr>
              <a:t>This suggests that the type of relationships people have later in their lives is influenced by their first relationships with caregivers. Many studies have supported this idea.</a:t>
            </a:r>
          </a:p>
          <a:p>
            <a:pPr>
              <a:defRPr/>
            </a:pPr>
            <a:endParaRPr lang="en-GB" sz="2400" dirty="0">
              <a:latin typeface="Comic Sans MS" pitchFamily="66" charset="0"/>
            </a:endParaRPr>
          </a:p>
          <a:p>
            <a:pPr>
              <a:defRPr/>
            </a:pPr>
            <a:r>
              <a:rPr lang="en-GB" sz="2400" dirty="0">
                <a:latin typeface="Comic Sans MS" pitchFamily="66" charset="0"/>
              </a:rPr>
              <a:t>Emotionally secure infants therefore go on to be emotionally secure and confident adults according to this theory.</a:t>
            </a:r>
          </a:p>
          <a:p>
            <a:pPr>
              <a:defRPr/>
            </a:pPr>
            <a:endParaRPr lang="en-GB" dirty="0"/>
          </a:p>
          <a:p>
            <a:pPr>
              <a:defRPr/>
            </a:pPr>
            <a:endParaRPr lang="en-GB" dirty="0"/>
          </a:p>
          <a:p>
            <a:pPr>
              <a:defRPr/>
            </a:pPr>
            <a:endParaRPr lang="en-GB" b="1" dirty="0"/>
          </a:p>
          <a:p>
            <a:pPr>
              <a:defRPr/>
            </a:pPr>
            <a:endParaRPr lang="en-GB" b="1" dirty="0"/>
          </a:p>
          <a:p>
            <a:pPr>
              <a:defRPr/>
            </a:pPr>
            <a:endParaRPr lang="en-US" dirty="0">
              <a:latin typeface="Times New Roman" charset="0"/>
              <a:cs typeface="Arial" charset="0"/>
            </a:endParaRPr>
          </a:p>
        </p:txBody>
      </p:sp>
      <p:sp>
        <p:nvSpPr>
          <p:cNvPr id="52228" name="Title 4">
            <a:extLst>
              <a:ext uri="{FF2B5EF4-FFF2-40B4-BE49-F238E27FC236}">
                <a16:creationId xmlns:a16="http://schemas.microsoft.com/office/drawing/2014/main" id="{D5566199-B63D-4F7C-8DB1-3102744ECF9B}"/>
              </a:ext>
            </a:extLst>
          </p:cNvPr>
          <p:cNvSpPr>
            <a:spLocks noGrp="1"/>
          </p:cNvSpPr>
          <p:nvPr>
            <p:ph type="title"/>
          </p:nvPr>
        </p:nvSpPr>
        <p:spPr>
          <a:xfrm>
            <a:off x="-1000125" y="500063"/>
            <a:ext cx="8229600" cy="1143000"/>
          </a:xfrm>
        </p:spPr>
        <p:txBody>
          <a:bodyPr/>
          <a:lstStyle/>
          <a:p>
            <a:r>
              <a:rPr lang="en-GB" altLang="en-US" sz="3200" b="1">
                <a:latin typeface="Comic Sans MS" panose="030F0702030302020204" pitchFamily="66" charset="0"/>
              </a:rPr>
              <a:t>Evolutionary explanation of </a:t>
            </a:r>
            <a:br>
              <a:rPr lang="en-GB" altLang="en-US" sz="3200" b="1">
                <a:latin typeface="Comic Sans MS" panose="030F0702030302020204" pitchFamily="66" charset="0"/>
              </a:rPr>
            </a:br>
            <a:r>
              <a:rPr lang="en-GB" altLang="en-US" sz="3200" b="1">
                <a:latin typeface="Comic Sans MS" panose="030F0702030302020204" pitchFamily="66" charset="0"/>
              </a:rPr>
              <a:t>Attachment: Key Terms...</a:t>
            </a:r>
            <a:br>
              <a:rPr lang="en-GB" altLang="en-US" sz="3200" b="1">
                <a:latin typeface="Comic Sans MS" panose="030F0702030302020204" pitchFamily="66" charset="0"/>
              </a:rPr>
            </a:br>
            <a:endParaRPr lang="en-GB" altLang="en-US" sz="3200"/>
          </a:p>
        </p:txBody>
      </p:sp>
      <p:pic>
        <p:nvPicPr>
          <p:cNvPr id="52229" name="Picture 3" descr="C:\Users\catherine.eccleston\AppData\Local\Microsoft\Windows\Temporary Internet Files\Content.IE5\H1SMP44T\MCj04325930000[1].png">
            <a:extLst>
              <a:ext uri="{FF2B5EF4-FFF2-40B4-BE49-F238E27FC236}">
                <a16:creationId xmlns:a16="http://schemas.microsoft.com/office/drawing/2014/main" id="{43084661-C3A8-4F76-B9EB-D0B9DF2E9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5">
            <a:extLst>
              <a:ext uri="{FF2B5EF4-FFF2-40B4-BE49-F238E27FC236}">
                <a16:creationId xmlns:a16="http://schemas.microsoft.com/office/drawing/2014/main" id="{976ABEE8-D84D-4F54-AF74-E9557271F440}"/>
              </a:ext>
            </a:extLst>
          </p:cNvPr>
          <p:cNvSpPr txBox="1">
            <a:spLocks noChangeArrowheads="1"/>
          </p:cNvSpPr>
          <p:nvPr/>
        </p:nvSpPr>
        <p:spPr bwMode="auto">
          <a:xfrm>
            <a:off x="468313" y="5949950"/>
            <a:ext cx="62468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400">
                <a:latin typeface="Comic Sans MS" panose="030F0702030302020204" pitchFamily="66" charset="0"/>
              </a:rPr>
              <a:t>Continuity Hypothesis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76AC-6F11-4307-A9E0-18F41F5F0D0A}"/>
              </a:ext>
            </a:extLst>
          </p:cNvPr>
          <p:cNvSpPr>
            <a:spLocks noGrp="1"/>
          </p:cNvSpPr>
          <p:nvPr>
            <p:ph type="title"/>
          </p:nvPr>
        </p:nvSpPr>
        <p:spPr/>
        <p:txBody>
          <a:bodyPr rtlCol="0">
            <a:normAutofit fontScale="90000"/>
          </a:bodyPr>
          <a:lstStyle/>
          <a:p>
            <a:pPr eaLnBrk="1" fontAlgn="auto" hangingPunct="1">
              <a:spcAft>
                <a:spcPts val="0"/>
              </a:spcAft>
              <a:defRPr/>
            </a:pPr>
            <a:r>
              <a:rPr lang="en-GB" b="1" dirty="0">
                <a:solidFill>
                  <a:srgbClr val="7030A0"/>
                </a:solidFill>
                <a:latin typeface="Comic Sans MS" pitchFamily="66" charset="0"/>
              </a:rPr>
              <a:t>Evaluation of </a:t>
            </a:r>
            <a:r>
              <a:rPr lang="en-GB" b="1" dirty="0" err="1">
                <a:solidFill>
                  <a:srgbClr val="7030A0"/>
                </a:solidFill>
                <a:latin typeface="Comic Sans MS" pitchFamily="66" charset="0"/>
              </a:rPr>
              <a:t>Bowlby’s</a:t>
            </a:r>
            <a:r>
              <a:rPr lang="en-GB" b="1" dirty="0">
                <a:solidFill>
                  <a:srgbClr val="7030A0"/>
                </a:solidFill>
                <a:latin typeface="Comic Sans MS" pitchFamily="66" charset="0"/>
              </a:rPr>
              <a:t> Theory</a:t>
            </a:r>
          </a:p>
        </p:txBody>
      </p:sp>
      <p:sp>
        <p:nvSpPr>
          <p:cNvPr id="3" name="Content Placeholder 2">
            <a:extLst>
              <a:ext uri="{FF2B5EF4-FFF2-40B4-BE49-F238E27FC236}">
                <a16:creationId xmlns:a16="http://schemas.microsoft.com/office/drawing/2014/main" id="{47D0D884-5BDF-42F3-A8E9-C720B59E8E26}"/>
              </a:ext>
            </a:extLst>
          </p:cNvPr>
          <p:cNvSpPr>
            <a:spLocks noGrp="1"/>
          </p:cNvSpPr>
          <p:nvPr>
            <p:ph idx="1"/>
          </p:nvPr>
        </p:nvSpPr>
        <p:spPr>
          <a:xfrm>
            <a:off x="457200" y="1143000"/>
            <a:ext cx="8229600" cy="5715000"/>
          </a:xfrm>
        </p:spPr>
        <p:txBody>
          <a:bodyPr rtlCol="0">
            <a:normAutofit fontScale="77500" lnSpcReduction="20000"/>
          </a:bodyPr>
          <a:lstStyle/>
          <a:p>
            <a:pPr eaLnBrk="1" fontAlgn="auto" hangingPunct="1">
              <a:spcAft>
                <a:spcPts val="0"/>
              </a:spcAft>
              <a:defRPr/>
            </a:pPr>
            <a:endParaRPr lang="en-GB" b="1" dirty="0">
              <a:solidFill>
                <a:srgbClr val="F82886"/>
              </a:solidFill>
              <a:latin typeface="Comic Sans MS" pitchFamily="66" charset="0"/>
            </a:endParaRPr>
          </a:p>
          <a:p>
            <a:pPr eaLnBrk="1" fontAlgn="auto" hangingPunct="1">
              <a:spcAft>
                <a:spcPts val="0"/>
              </a:spcAft>
              <a:defRPr/>
            </a:pPr>
            <a:r>
              <a:rPr lang="en-GB" b="1" dirty="0">
                <a:solidFill>
                  <a:srgbClr val="F82886"/>
                </a:solidFill>
                <a:latin typeface="Comic Sans MS" pitchFamily="66" charset="0"/>
              </a:rPr>
              <a:t>Point: </a:t>
            </a:r>
            <a:r>
              <a:rPr lang="en-GB" b="1" u="sng" dirty="0">
                <a:latin typeface="Comic Sans MS" pitchFamily="66" charset="0"/>
              </a:rPr>
              <a:t>Lorenz</a:t>
            </a:r>
            <a:r>
              <a:rPr lang="en-GB" b="1" dirty="0">
                <a:solidFill>
                  <a:srgbClr val="F82886"/>
                </a:solidFill>
                <a:latin typeface="Comic Sans MS" pitchFamily="66" charset="0"/>
              </a:rPr>
              <a:t> </a:t>
            </a:r>
            <a:r>
              <a:rPr lang="en-GB" dirty="0">
                <a:latin typeface="Comic Sans MS" pitchFamily="66" charset="0"/>
              </a:rPr>
              <a:t>supports the theory because it suggests that attachment is adaptive and innate.</a:t>
            </a:r>
          </a:p>
          <a:p>
            <a:pPr eaLnBrk="1" fontAlgn="auto" hangingPunct="1">
              <a:spcAft>
                <a:spcPts val="0"/>
              </a:spcAft>
              <a:buFont typeface="Arial" panose="020B0604020202020204" pitchFamily="34" charset="0"/>
              <a:buNone/>
              <a:defRPr/>
            </a:pPr>
            <a:endParaRPr lang="en-GB" b="1" dirty="0">
              <a:latin typeface="Comic Sans MS" pitchFamily="66" charset="0"/>
            </a:endParaRPr>
          </a:p>
          <a:p>
            <a:pPr eaLnBrk="1" fontAlgn="auto" hangingPunct="1">
              <a:spcAft>
                <a:spcPts val="0"/>
              </a:spcAft>
              <a:defRPr/>
            </a:pPr>
            <a:r>
              <a:rPr lang="en-GB" b="1" dirty="0">
                <a:solidFill>
                  <a:srgbClr val="F82886"/>
                </a:solidFill>
                <a:latin typeface="Comic Sans MS" pitchFamily="66" charset="0"/>
              </a:rPr>
              <a:t>Explain: </a:t>
            </a:r>
            <a:r>
              <a:rPr lang="en-GB" dirty="0">
                <a:latin typeface="Comic Sans MS" pitchFamily="66" charset="0"/>
              </a:rPr>
              <a:t>Young infants are born with the ability to imprint (i.e. form an attachment with a mother figure) making them more likely to survive</a:t>
            </a:r>
            <a:r>
              <a:rPr lang="en-GB" b="1" dirty="0">
                <a:solidFill>
                  <a:srgbClr val="F82886"/>
                </a:solidFill>
                <a:latin typeface="Comic Sans MS" pitchFamily="66" charset="0"/>
              </a:rPr>
              <a:t> </a:t>
            </a:r>
          </a:p>
          <a:p>
            <a:pPr eaLnBrk="1" fontAlgn="auto" hangingPunct="1">
              <a:spcAft>
                <a:spcPts val="0"/>
              </a:spcAft>
              <a:defRPr/>
            </a:pPr>
            <a:endParaRPr lang="en-GB" b="1" dirty="0">
              <a:solidFill>
                <a:srgbClr val="F82886"/>
              </a:solidFill>
              <a:latin typeface="Comic Sans MS" pitchFamily="66" charset="0"/>
            </a:endParaRPr>
          </a:p>
          <a:p>
            <a:pPr eaLnBrk="1" fontAlgn="auto" hangingPunct="1">
              <a:spcAft>
                <a:spcPts val="0"/>
              </a:spcAft>
              <a:defRPr/>
            </a:pPr>
            <a:r>
              <a:rPr lang="en-GB" b="1" dirty="0">
                <a:solidFill>
                  <a:srgbClr val="F82886"/>
                </a:solidFill>
                <a:latin typeface="Comic Sans MS" pitchFamily="66" charset="0"/>
              </a:rPr>
              <a:t>Evidence: </a:t>
            </a:r>
            <a:r>
              <a:rPr lang="en-GB" dirty="0">
                <a:latin typeface="Comic Sans MS" pitchFamily="66" charset="0"/>
              </a:rPr>
              <a:t>The goslings in Lorenz’s study imprinted on the first moving object they saw (whether it was a goose or Lorenz himself).</a:t>
            </a:r>
            <a:endParaRPr lang="en-GB" b="1" dirty="0">
              <a:solidFill>
                <a:srgbClr val="F82886"/>
              </a:solidFill>
              <a:latin typeface="Comic Sans MS" pitchFamily="66" charset="0"/>
            </a:endParaRPr>
          </a:p>
          <a:p>
            <a:pPr eaLnBrk="1" fontAlgn="auto" hangingPunct="1">
              <a:spcAft>
                <a:spcPts val="0"/>
              </a:spcAft>
              <a:defRPr/>
            </a:pPr>
            <a:endParaRPr lang="en-GB" b="1" dirty="0">
              <a:solidFill>
                <a:srgbClr val="F82886"/>
              </a:solidFill>
              <a:latin typeface="Comic Sans MS" pitchFamily="66" charset="0"/>
            </a:endParaRPr>
          </a:p>
          <a:p>
            <a:pPr eaLnBrk="1" fontAlgn="auto" hangingPunct="1">
              <a:spcAft>
                <a:spcPts val="0"/>
              </a:spcAft>
              <a:defRPr/>
            </a:pPr>
            <a:r>
              <a:rPr lang="en-GB" b="1" dirty="0">
                <a:solidFill>
                  <a:srgbClr val="F82886"/>
                </a:solidFill>
                <a:latin typeface="Comic Sans MS" pitchFamily="66" charset="0"/>
              </a:rPr>
              <a:t>Elaboration:</a:t>
            </a:r>
            <a:r>
              <a:rPr lang="en-GB" dirty="0">
                <a:latin typeface="Comic Sans MS" pitchFamily="66" charset="0"/>
              </a:rPr>
              <a:t> This suggests that young animals are born with an innate readiness to create a strong bond with a mother figure.</a:t>
            </a:r>
          </a:p>
        </p:txBody>
      </p:sp>
      <p:pic>
        <p:nvPicPr>
          <p:cNvPr id="53252" name="Picture 5" descr="C:\Users\Catherine\Pictures\Microsoft Clip Organizer\j0078833.wmf">
            <a:extLst>
              <a:ext uri="{FF2B5EF4-FFF2-40B4-BE49-F238E27FC236}">
                <a16:creationId xmlns:a16="http://schemas.microsoft.com/office/drawing/2014/main" id="{F2DDA50D-2B2E-4386-8F95-6791C97A5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2643188"/>
            <a:ext cx="14509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0A48-EFE4-4BEF-9EFD-36E201F09E2F}"/>
              </a:ext>
            </a:extLst>
          </p:cNvPr>
          <p:cNvSpPr>
            <a:spLocks noGrp="1"/>
          </p:cNvSpPr>
          <p:nvPr>
            <p:ph type="title"/>
          </p:nvPr>
        </p:nvSpPr>
        <p:spPr/>
        <p:txBody>
          <a:bodyPr rtlCol="0">
            <a:normAutofit fontScale="90000"/>
          </a:bodyPr>
          <a:lstStyle/>
          <a:p>
            <a:pPr eaLnBrk="1" fontAlgn="auto" hangingPunct="1">
              <a:spcAft>
                <a:spcPts val="0"/>
              </a:spcAft>
              <a:defRPr/>
            </a:pPr>
            <a:r>
              <a:rPr lang="en-GB" b="1" dirty="0">
                <a:solidFill>
                  <a:srgbClr val="7030A0"/>
                </a:solidFill>
                <a:latin typeface="Comic Sans MS" pitchFamily="66" charset="0"/>
              </a:rPr>
              <a:t>Evaluation of </a:t>
            </a:r>
            <a:r>
              <a:rPr lang="en-GB" b="1" dirty="0" err="1">
                <a:solidFill>
                  <a:srgbClr val="7030A0"/>
                </a:solidFill>
                <a:latin typeface="Comic Sans MS" pitchFamily="66" charset="0"/>
              </a:rPr>
              <a:t>Bowlby’s</a:t>
            </a:r>
            <a:r>
              <a:rPr lang="en-GB" b="1" dirty="0">
                <a:solidFill>
                  <a:srgbClr val="7030A0"/>
                </a:solidFill>
                <a:latin typeface="Comic Sans MS" pitchFamily="66" charset="0"/>
              </a:rPr>
              <a:t> Theory</a:t>
            </a:r>
          </a:p>
        </p:txBody>
      </p:sp>
      <p:sp>
        <p:nvSpPr>
          <p:cNvPr id="54275" name="Content Placeholder 2">
            <a:extLst>
              <a:ext uri="{FF2B5EF4-FFF2-40B4-BE49-F238E27FC236}">
                <a16:creationId xmlns:a16="http://schemas.microsoft.com/office/drawing/2014/main" id="{E93031B6-2675-425B-9E23-A5DE94A7C4D6}"/>
              </a:ext>
            </a:extLst>
          </p:cNvPr>
          <p:cNvSpPr>
            <a:spLocks noGrp="1"/>
          </p:cNvSpPr>
          <p:nvPr>
            <p:ph idx="1"/>
          </p:nvPr>
        </p:nvSpPr>
        <p:spPr/>
        <p:txBody>
          <a:bodyPr/>
          <a:lstStyle/>
          <a:p>
            <a:pPr eaLnBrk="1" hangingPunct="1"/>
            <a:r>
              <a:rPr lang="en-GB" altLang="en-US" b="1">
                <a:latin typeface="Comic Sans MS" panose="030F0702030302020204" pitchFamily="66" charset="0"/>
              </a:rPr>
              <a:t>Hazen and Shaver </a:t>
            </a:r>
            <a:r>
              <a:rPr lang="en-GB" altLang="en-US">
                <a:latin typeface="Comic Sans MS" panose="030F0702030302020204" pitchFamily="66" charset="0"/>
              </a:rPr>
              <a:t>also supported Bowlby’s theory.</a:t>
            </a:r>
          </a:p>
          <a:p>
            <a:pPr eaLnBrk="1" hangingPunct="1">
              <a:buFont typeface="Arial" panose="020B0604020202020204" pitchFamily="34" charset="0"/>
              <a:buNone/>
            </a:pPr>
            <a:endParaRPr lang="en-GB" altLang="en-US">
              <a:latin typeface="Comic Sans MS" panose="030F0702030302020204" pitchFamily="66" charset="0"/>
            </a:endParaRPr>
          </a:p>
          <a:p>
            <a:pPr eaLnBrk="1" hangingPunct="1"/>
            <a:r>
              <a:rPr lang="en-GB" altLang="en-US">
                <a:latin typeface="Comic Sans MS" panose="030F0702030302020204" pitchFamily="66" charset="0"/>
              </a:rPr>
              <a:t>They used the </a:t>
            </a:r>
            <a:r>
              <a:rPr lang="en-GB" altLang="en-US" b="1">
                <a:solidFill>
                  <a:srgbClr val="F82886"/>
                </a:solidFill>
                <a:latin typeface="Comic Sans MS" panose="030F0702030302020204" pitchFamily="66" charset="0"/>
              </a:rPr>
              <a:t>‘Love Quiz’ </a:t>
            </a:r>
            <a:r>
              <a:rPr lang="en-GB" altLang="en-US">
                <a:latin typeface="Comic Sans MS" panose="030F0702030302020204" pitchFamily="66" charset="0"/>
              </a:rPr>
              <a:t>to assess the correlation between childhood attachment type and adult attachment type. </a:t>
            </a:r>
          </a:p>
        </p:txBody>
      </p:sp>
      <p:pic>
        <p:nvPicPr>
          <p:cNvPr id="54276" name="Picture 5" descr="C:\Users\Catherine\Pictures\Microsoft Clip Organizer\j0078833.wmf">
            <a:extLst>
              <a:ext uri="{FF2B5EF4-FFF2-40B4-BE49-F238E27FC236}">
                <a16:creationId xmlns:a16="http://schemas.microsoft.com/office/drawing/2014/main" id="{E82F9E02-7768-4CB0-BD7F-E65877570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4786313"/>
            <a:ext cx="1928813"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97A10F3-10E1-43D4-9D1D-AFBC0A2A4AB9}"/>
              </a:ext>
            </a:extLst>
          </p:cNvPr>
          <p:cNvSpPr>
            <a:spLocks noGrp="1"/>
          </p:cNvSpPr>
          <p:nvPr>
            <p:ph type="title"/>
          </p:nvPr>
        </p:nvSpPr>
        <p:spPr/>
        <p:txBody>
          <a:bodyPr/>
          <a:lstStyle/>
          <a:p>
            <a:pPr eaLnBrk="1" hangingPunct="1"/>
            <a:r>
              <a:rPr lang="en-GB" altLang="en-US" b="1">
                <a:solidFill>
                  <a:srgbClr val="F82886"/>
                </a:solidFill>
                <a:latin typeface="Comic Sans MS" panose="030F0702030302020204" pitchFamily="66" charset="0"/>
              </a:rPr>
              <a:t>The Love Quiz</a:t>
            </a:r>
          </a:p>
        </p:txBody>
      </p:sp>
      <p:sp>
        <p:nvSpPr>
          <p:cNvPr id="55299" name="Content Placeholder 2">
            <a:extLst>
              <a:ext uri="{FF2B5EF4-FFF2-40B4-BE49-F238E27FC236}">
                <a16:creationId xmlns:a16="http://schemas.microsoft.com/office/drawing/2014/main" id="{5F6E4C2B-34CF-420F-B277-DBE59554A126}"/>
              </a:ext>
            </a:extLst>
          </p:cNvPr>
          <p:cNvSpPr>
            <a:spLocks noGrp="1"/>
          </p:cNvSpPr>
          <p:nvPr>
            <p:ph idx="1"/>
          </p:nvPr>
        </p:nvSpPr>
        <p:spPr/>
        <p:txBody>
          <a:bodyPr/>
          <a:lstStyle/>
          <a:p>
            <a:pPr eaLnBrk="1" hangingPunct="1"/>
            <a:r>
              <a:rPr lang="en-GB" altLang="en-US">
                <a:latin typeface="Comic Sans MS" panose="030F0702030302020204" pitchFamily="66" charset="0"/>
              </a:rPr>
              <a:t>Participants were asked a series of questions which looked at...</a:t>
            </a:r>
          </a:p>
          <a:p>
            <a:pPr eaLnBrk="1" hangingPunct="1">
              <a:buFont typeface="Arial" panose="020B0604020202020204" pitchFamily="34" charset="0"/>
              <a:buNone/>
            </a:pPr>
            <a:endParaRPr lang="en-GB" altLang="en-US">
              <a:latin typeface="Comic Sans MS" panose="030F0702030302020204" pitchFamily="66" charset="0"/>
            </a:endParaRPr>
          </a:p>
          <a:p>
            <a:pPr lvl="1" eaLnBrk="1" hangingPunct="1"/>
            <a:r>
              <a:rPr lang="en-GB" altLang="en-US">
                <a:latin typeface="Comic Sans MS" panose="030F0702030302020204" pitchFamily="66" charset="0"/>
              </a:rPr>
              <a:t>Feelings and experiences about romantic relationships as an adult</a:t>
            </a:r>
          </a:p>
          <a:p>
            <a:pPr lvl="1" eaLnBrk="1" hangingPunct="1">
              <a:buFont typeface="Arial" panose="020B0604020202020204" pitchFamily="34" charset="0"/>
              <a:buNone/>
            </a:pPr>
            <a:endParaRPr lang="en-GB" altLang="en-US">
              <a:latin typeface="Comic Sans MS" panose="030F0702030302020204" pitchFamily="66" charset="0"/>
            </a:endParaRPr>
          </a:p>
          <a:p>
            <a:pPr lvl="1" eaLnBrk="1" hangingPunct="1"/>
            <a:r>
              <a:rPr lang="en-GB" altLang="en-US">
                <a:latin typeface="Comic Sans MS" panose="030F0702030302020204" pitchFamily="66" charset="0"/>
              </a:rPr>
              <a:t>This was compared to a questionnaire which assessed their childhood relationships with their parents</a:t>
            </a:r>
          </a:p>
        </p:txBody>
      </p:sp>
      <p:pic>
        <p:nvPicPr>
          <p:cNvPr id="55300" name="Picture 2" descr="C:\Program Files\Microsoft Office\MEDIA\CAGCAT10\j0230876.wmf">
            <a:extLst>
              <a:ext uri="{FF2B5EF4-FFF2-40B4-BE49-F238E27FC236}">
                <a16:creationId xmlns:a16="http://schemas.microsoft.com/office/drawing/2014/main" id="{D6E80741-3FB8-47CB-9B33-4D57BF75C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188" y="214313"/>
            <a:ext cx="12144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descr="C:\Program Files\Microsoft Office\MEDIA\CAGCAT10\j0230876.wmf">
            <a:extLst>
              <a:ext uri="{FF2B5EF4-FFF2-40B4-BE49-F238E27FC236}">
                <a16:creationId xmlns:a16="http://schemas.microsoft.com/office/drawing/2014/main" id="{8D5AD197-7477-4AC1-85E1-18C6E1FCD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85750"/>
            <a:ext cx="1214438"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2C6486AC-1BB7-45CC-9D63-C8D3FD33BE02}"/>
              </a:ext>
            </a:extLst>
          </p:cNvPr>
          <p:cNvSpPr>
            <a:spLocks noGrp="1"/>
          </p:cNvSpPr>
          <p:nvPr>
            <p:ph type="title"/>
          </p:nvPr>
        </p:nvSpPr>
        <p:spPr/>
        <p:txBody>
          <a:bodyPr/>
          <a:lstStyle/>
          <a:p>
            <a:pPr eaLnBrk="1" hangingPunct="1"/>
            <a:r>
              <a:rPr lang="en-GB" altLang="en-US" b="1">
                <a:solidFill>
                  <a:srgbClr val="7030A0"/>
                </a:solidFill>
                <a:latin typeface="Comic Sans MS" panose="030F0702030302020204" pitchFamily="66" charset="0"/>
              </a:rPr>
              <a:t>Findings...</a:t>
            </a:r>
          </a:p>
        </p:txBody>
      </p:sp>
      <p:sp>
        <p:nvSpPr>
          <p:cNvPr id="56323" name="Content Placeholder 2">
            <a:extLst>
              <a:ext uri="{FF2B5EF4-FFF2-40B4-BE49-F238E27FC236}">
                <a16:creationId xmlns:a16="http://schemas.microsoft.com/office/drawing/2014/main" id="{53F78012-673B-4C19-9EFB-8781CB0B04AA}"/>
              </a:ext>
            </a:extLst>
          </p:cNvPr>
          <p:cNvSpPr>
            <a:spLocks noGrp="1"/>
          </p:cNvSpPr>
          <p:nvPr>
            <p:ph idx="1"/>
          </p:nvPr>
        </p:nvSpPr>
        <p:spPr/>
        <p:txBody>
          <a:bodyPr/>
          <a:lstStyle/>
          <a:p>
            <a:pPr eaLnBrk="1" hangingPunct="1"/>
            <a:r>
              <a:rPr lang="en-GB" altLang="en-US">
                <a:latin typeface="Comic Sans MS" panose="030F0702030302020204" pitchFamily="66" charset="0"/>
              </a:rPr>
              <a:t>Strong correlation between childhood and adult attachment types</a:t>
            </a: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This supports Bowlby’s theory as it suggests that the ‘</a:t>
            </a:r>
            <a:r>
              <a:rPr lang="en-GB" altLang="en-US" b="1">
                <a:latin typeface="Comic Sans MS" panose="030F0702030302020204" pitchFamily="66" charset="0"/>
              </a:rPr>
              <a:t>Internal Working Model’ </a:t>
            </a:r>
            <a:r>
              <a:rPr lang="en-GB" altLang="en-US">
                <a:latin typeface="Comic Sans MS" panose="030F0702030302020204" pitchFamily="66" charset="0"/>
              </a:rPr>
              <a:t>allows infants to form an attachment template which then continues into adult attachments.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78DD-5E9D-469E-BC05-045BC85B9A15}"/>
              </a:ext>
            </a:extLst>
          </p:cNvPr>
          <p:cNvSpPr>
            <a:spLocks noGrp="1"/>
          </p:cNvSpPr>
          <p:nvPr>
            <p:ph type="title"/>
          </p:nvPr>
        </p:nvSpPr>
        <p:spPr/>
        <p:txBody>
          <a:bodyPr rtlCol="0">
            <a:normAutofit fontScale="90000"/>
          </a:bodyPr>
          <a:lstStyle/>
          <a:p>
            <a:pPr eaLnBrk="1" fontAlgn="auto" hangingPunct="1">
              <a:spcAft>
                <a:spcPts val="0"/>
              </a:spcAft>
              <a:defRPr/>
            </a:pPr>
            <a:r>
              <a:rPr lang="en-GB" b="1" dirty="0">
                <a:solidFill>
                  <a:srgbClr val="7030A0"/>
                </a:solidFill>
                <a:latin typeface="Comic Sans MS" pitchFamily="66" charset="0"/>
              </a:rPr>
              <a:t>Evaluation of </a:t>
            </a:r>
            <a:r>
              <a:rPr lang="en-GB" b="1" dirty="0" err="1">
                <a:solidFill>
                  <a:srgbClr val="7030A0"/>
                </a:solidFill>
                <a:latin typeface="Comic Sans MS" pitchFamily="66" charset="0"/>
              </a:rPr>
              <a:t>Bowlby’s</a:t>
            </a:r>
            <a:r>
              <a:rPr lang="en-GB" b="1" dirty="0">
                <a:solidFill>
                  <a:srgbClr val="7030A0"/>
                </a:solidFill>
                <a:latin typeface="Comic Sans MS" pitchFamily="66" charset="0"/>
              </a:rPr>
              <a:t> Theory</a:t>
            </a:r>
          </a:p>
        </p:txBody>
      </p:sp>
      <p:sp>
        <p:nvSpPr>
          <p:cNvPr id="3" name="Content Placeholder 2">
            <a:extLst>
              <a:ext uri="{FF2B5EF4-FFF2-40B4-BE49-F238E27FC236}">
                <a16:creationId xmlns:a16="http://schemas.microsoft.com/office/drawing/2014/main" id="{2F78F381-0EE6-4EC0-AF8C-A019DDA048D6}"/>
              </a:ext>
            </a:extLst>
          </p:cNvPr>
          <p:cNvSpPr>
            <a:spLocks noGrp="1"/>
          </p:cNvSpPr>
          <p:nvPr>
            <p:ph idx="1"/>
          </p:nvPr>
        </p:nvSpPr>
        <p:spPr/>
        <p:txBody>
          <a:bodyPr rtlCol="0">
            <a:normAutofit fontScale="92500" lnSpcReduction="10000"/>
          </a:bodyPr>
          <a:lstStyle/>
          <a:p>
            <a:pPr eaLnBrk="1" fontAlgn="auto" hangingPunct="1">
              <a:spcAft>
                <a:spcPts val="0"/>
              </a:spcAft>
              <a:defRPr/>
            </a:pPr>
            <a:r>
              <a:rPr lang="en-GB" b="1" dirty="0" err="1">
                <a:latin typeface="Comic Sans MS" pitchFamily="66" charset="0"/>
              </a:rPr>
              <a:t>Howes</a:t>
            </a:r>
            <a:r>
              <a:rPr lang="en-GB" b="1" dirty="0">
                <a:latin typeface="Comic Sans MS" pitchFamily="66" charset="0"/>
              </a:rPr>
              <a:t> (1994) </a:t>
            </a:r>
            <a:r>
              <a:rPr lang="en-GB" dirty="0">
                <a:latin typeface="Comic Sans MS" pitchFamily="66" charset="0"/>
              </a:rPr>
              <a:t>criticised </a:t>
            </a:r>
            <a:r>
              <a:rPr lang="en-GB" dirty="0" err="1">
                <a:latin typeface="Comic Sans MS" pitchFamily="66" charset="0"/>
              </a:rPr>
              <a:t>Bowlby’s</a:t>
            </a:r>
            <a:r>
              <a:rPr lang="en-GB" dirty="0">
                <a:latin typeface="Comic Sans MS" pitchFamily="66" charset="0"/>
              </a:rPr>
              <a:t> theory.</a:t>
            </a:r>
          </a:p>
          <a:p>
            <a:pPr eaLnBrk="1" fontAlgn="auto" hangingPunct="1">
              <a:spcAft>
                <a:spcPts val="0"/>
              </a:spcAft>
              <a:defRPr/>
            </a:pPr>
            <a:endParaRPr lang="en-GB" dirty="0">
              <a:latin typeface="Comic Sans MS" pitchFamily="66" charset="0"/>
            </a:endParaRPr>
          </a:p>
          <a:p>
            <a:pPr eaLnBrk="1" fontAlgn="auto" hangingPunct="1">
              <a:spcAft>
                <a:spcPts val="0"/>
              </a:spcAft>
              <a:defRPr/>
            </a:pPr>
            <a:r>
              <a:rPr lang="en-GB" dirty="0" err="1">
                <a:latin typeface="Comic Sans MS" pitchFamily="66" charset="0"/>
              </a:rPr>
              <a:t>Howes</a:t>
            </a:r>
            <a:r>
              <a:rPr lang="en-GB" dirty="0">
                <a:latin typeface="Comic Sans MS" pitchFamily="66" charset="0"/>
              </a:rPr>
              <a:t> et al found that parent-child relationships were not necessarily the same as peer-child relationships.</a:t>
            </a:r>
          </a:p>
          <a:p>
            <a:pPr eaLnBrk="1" fontAlgn="auto" hangingPunct="1">
              <a:spcAft>
                <a:spcPts val="0"/>
              </a:spcAft>
              <a:defRPr/>
            </a:pPr>
            <a:endParaRPr lang="en-GB" dirty="0">
              <a:latin typeface="Comic Sans MS" pitchFamily="66" charset="0"/>
            </a:endParaRPr>
          </a:p>
          <a:p>
            <a:pPr eaLnBrk="1" fontAlgn="auto" hangingPunct="1">
              <a:spcAft>
                <a:spcPts val="0"/>
              </a:spcAft>
              <a:defRPr/>
            </a:pPr>
            <a:r>
              <a:rPr lang="en-GB" dirty="0">
                <a:latin typeface="Comic Sans MS" pitchFamily="66" charset="0"/>
              </a:rPr>
              <a:t>A child may </a:t>
            </a:r>
            <a:r>
              <a:rPr lang="en-GB" b="1" dirty="0">
                <a:solidFill>
                  <a:srgbClr val="F82886"/>
                </a:solidFill>
                <a:latin typeface="Comic Sans MS" pitchFamily="66" charset="0"/>
              </a:rPr>
              <a:t>posses more than one ‘template’</a:t>
            </a:r>
            <a:r>
              <a:rPr lang="en-GB" dirty="0">
                <a:latin typeface="Comic Sans MS" pitchFamily="66" charset="0"/>
              </a:rPr>
              <a:t> which wasn’t account for in </a:t>
            </a:r>
            <a:r>
              <a:rPr lang="en-GB" dirty="0" err="1">
                <a:latin typeface="Comic Sans MS" pitchFamily="66" charset="0"/>
              </a:rPr>
              <a:t>Bowlby’s</a:t>
            </a:r>
            <a:r>
              <a:rPr lang="en-GB" dirty="0">
                <a:latin typeface="Comic Sans MS" pitchFamily="66" charset="0"/>
              </a:rPr>
              <a:t> theory.</a:t>
            </a:r>
          </a:p>
        </p:txBody>
      </p:sp>
      <p:pic>
        <p:nvPicPr>
          <p:cNvPr id="57348" name="Picture 8" descr="http://www.lorenzoexhornets.org/SadScreenBean.gif">
            <a:extLst>
              <a:ext uri="{FF2B5EF4-FFF2-40B4-BE49-F238E27FC236}">
                <a16:creationId xmlns:a16="http://schemas.microsoft.com/office/drawing/2014/main" id="{9463EDB2-0288-4F85-BF5A-B5E8FB8DA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3357563"/>
            <a:ext cx="9334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8760C46-072B-48FE-8ABF-0D19FF22ADA3}"/>
              </a:ext>
            </a:extLst>
          </p:cNvPr>
          <p:cNvSpPr>
            <a:spLocks noGrp="1"/>
          </p:cNvSpPr>
          <p:nvPr>
            <p:ph type="title"/>
          </p:nvPr>
        </p:nvSpPr>
        <p:spPr>
          <a:xfrm>
            <a:off x="214313" y="274638"/>
            <a:ext cx="8715375" cy="1143000"/>
          </a:xfrm>
        </p:spPr>
        <p:txBody>
          <a:bodyPr/>
          <a:lstStyle/>
          <a:p>
            <a:r>
              <a:rPr lang="en-GB" altLang="en-US" b="1">
                <a:solidFill>
                  <a:srgbClr val="7030A0"/>
                </a:solidFill>
                <a:latin typeface="Comic Sans MS" panose="030F0702030302020204" pitchFamily="66" charset="0"/>
              </a:rPr>
              <a:t>Evaluation of Bowlby’s Theory</a:t>
            </a:r>
          </a:p>
        </p:txBody>
      </p:sp>
      <p:sp>
        <p:nvSpPr>
          <p:cNvPr id="58371" name="Content Placeholder 2">
            <a:extLst>
              <a:ext uri="{FF2B5EF4-FFF2-40B4-BE49-F238E27FC236}">
                <a16:creationId xmlns:a16="http://schemas.microsoft.com/office/drawing/2014/main" id="{7975A494-FC44-4F2F-B25D-D2E9C839CC13}"/>
              </a:ext>
            </a:extLst>
          </p:cNvPr>
          <p:cNvSpPr>
            <a:spLocks noGrp="1"/>
          </p:cNvSpPr>
          <p:nvPr>
            <p:ph idx="1"/>
          </p:nvPr>
        </p:nvSpPr>
        <p:spPr>
          <a:xfrm>
            <a:off x="179388" y="1196975"/>
            <a:ext cx="8715375" cy="4525963"/>
          </a:xfrm>
        </p:spPr>
        <p:txBody>
          <a:bodyPr/>
          <a:lstStyle/>
          <a:p>
            <a:r>
              <a:rPr lang="en-GB" altLang="en-US" sz="2400" b="1">
                <a:latin typeface="Comic Sans MS" panose="030F0702030302020204" pitchFamily="66" charset="0"/>
              </a:rPr>
              <a:t>The Evolutionary Theory (in particular, monotropy) is a socially sensitive idea.</a:t>
            </a:r>
          </a:p>
          <a:p>
            <a:pPr>
              <a:buFont typeface="Arial" panose="020B0604020202020204" pitchFamily="34" charset="0"/>
              <a:buNone/>
            </a:pPr>
            <a:endParaRPr lang="en-GB" altLang="en-US" sz="2400" b="1" u="sng">
              <a:latin typeface="Comic Sans MS" panose="030F0702030302020204" pitchFamily="66" charset="0"/>
            </a:endParaRPr>
          </a:p>
          <a:p>
            <a:r>
              <a:rPr lang="en-GB" altLang="en-US" sz="2400" b="1">
                <a:latin typeface="Comic Sans MS" panose="030F0702030302020204" pitchFamily="66" charset="0"/>
              </a:rPr>
              <a:t>Erica Burman (1994), </a:t>
            </a:r>
            <a:r>
              <a:rPr lang="en-GB" altLang="en-US" sz="2400">
                <a:latin typeface="Comic Sans MS" panose="030F0702030302020204" pitchFamily="66" charset="0"/>
              </a:rPr>
              <a:t>states that Bowlby’s assumptions place a burden of responsibility on mothers, setting them up to take the blame for anything that goes wrong for the rest of the child’s life.</a:t>
            </a:r>
          </a:p>
          <a:p>
            <a:r>
              <a:rPr lang="en-GB" altLang="en-US" sz="2400" u="sng">
                <a:latin typeface="Comic Sans MS" panose="030F0702030302020204" pitchFamily="66" charset="0"/>
              </a:rPr>
              <a:t>Also</a:t>
            </a:r>
            <a:r>
              <a:rPr lang="en-GB" altLang="en-US" sz="2400" b="1">
                <a:latin typeface="Comic Sans MS" panose="030F0702030302020204" pitchFamily="66" charset="0"/>
              </a:rPr>
              <a:t> </a:t>
            </a:r>
            <a:r>
              <a:rPr lang="en-GB" altLang="en-US" sz="2400">
                <a:latin typeface="Comic Sans MS" panose="030F0702030302020204" pitchFamily="66" charset="0"/>
              </a:rPr>
              <a:t>pushes mothers into certain lifestyle choices like making the decision not to return to work when a child is born.</a:t>
            </a:r>
          </a:p>
          <a:p>
            <a:endParaRPr lang="en-GB" altLang="en-US" sz="2400" u="sng">
              <a:latin typeface="Comic Sans MS" panose="030F0702030302020204" pitchFamily="66" charset="0"/>
            </a:endParaRPr>
          </a:p>
          <a:p>
            <a:r>
              <a:rPr lang="en-GB" altLang="en-US" sz="2400" b="1">
                <a:latin typeface="Comic Sans MS" panose="030F0702030302020204" pitchFamily="66" charset="0"/>
              </a:rPr>
              <a:t>This is a weakness because,</a:t>
            </a:r>
            <a:r>
              <a:rPr lang="en-GB" altLang="en-US" sz="2400">
                <a:latin typeface="Comic Sans MS" panose="030F0702030302020204" pitchFamily="66" charset="0"/>
              </a:rPr>
              <a:t> the theory can be seen to be unethical – it’s key assumptions are seen to negatively discriminate against mothers/women.</a:t>
            </a:r>
            <a:endParaRPr lang="en-GB" altLang="en-US" sz="2400" b="1">
              <a:latin typeface="Comic Sans MS" panose="030F0702030302020204" pitchFamily="66" charset="0"/>
            </a:endParaRPr>
          </a:p>
        </p:txBody>
      </p:sp>
      <p:pic>
        <p:nvPicPr>
          <p:cNvPr id="58372" name="Picture 8" descr="http://www.lorenzoexhornets.org/SadScreenBean.gif">
            <a:extLst>
              <a:ext uri="{FF2B5EF4-FFF2-40B4-BE49-F238E27FC236}">
                <a16:creationId xmlns:a16="http://schemas.microsoft.com/office/drawing/2014/main" id="{F54C8E2A-ED6D-44A7-9B75-623A4E80D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3450" y="4729163"/>
            <a:ext cx="59055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BC1F47-10B0-402D-972E-92814630424E}"/>
              </a:ext>
            </a:extLst>
          </p:cNvPr>
          <p:cNvSpPr/>
          <p:nvPr/>
        </p:nvSpPr>
        <p:spPr>
          <a:xfrm>
            <a:off x="384175" y="460375"/>
            <a:ext cx="8580438"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000" dirty="0">
                <a:latin typeface="Bauhaus 93" pitchFamily="82" charset="0"/>
              </a:rPr>
              <a:t>EMOTIONAL</a:t>
            </a:r>
          </a:p>
        </p:txBody>
      </p:sp>
      <p:sp>
        <p:nvSpPr>
          <p:cNvPr id="5" name="Rectangle 4">
            <a:extLst>
              <a:ext uri="{FF2B5EF4-FFF2-40B4-BE49-F238E27FC236}">
                <a16:creationId xmlns:a16="http://schemas.microsoft.com/office/drawing/2014/main" id="{DBB9C9C8-EEF1-4F58-AA41-ACA03B8888C7}"/>
              </a:ext>
            </a:extLst>
          </p:cNvPr>
          <p:cNvSpPr/>
          <p:nvPr/>
        </p:nvSpPr>
        <p:spPr>
          <a:xfrm>
            <a:off x="384175" y="5080000"/>
            <a:ext cx="8580438" cy="9350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sz="3000" dirty="0">
                <a:latin typeface="Albertus Medium" pitchFamily="34" charset="0"/>
              </a:rPr>
              <a:t>BOND</a:t>
            </a:r>
          </a:p>
        </p:txBody>
      </p:sp>
      <p:sp>
        <p:nvSpPr>
          <p:cNvPr id="6" name="Rectangle 5">
            <a:extLst>
              <a:ext uri="{FF2B5EF4-FFF2-40B4-BE49-F238E27FC236}">
                <a16:creationId xmlns:a16="http://schemas.microsoft.com/office/drawing/2014/main" id="{C08D5D38-5C18-4AA0-AF5D-85D450ECD9D6}"/>
              </a:ext>
            </a:extLst>
          </p:cNvPr>
          <p:cNvSpPr/>
          <p:nvPr/>
        </p:nvSpPr>
        <p:spPr>
          <a:xfrm>
            <a:off x="384175" y="3268663"/>
            <a:ext cx="8580438" cy="936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3000" dirty="0"/>
              <a:t>Two-way process</a:t>
            </a:r>
          </a:p>
        </p:txBody>
      </p:sp>
      <p:sp>
        <p:nvSpPr>
          <p:cNvPr id="7" name="Rectangle 6">
            <a:extLst>
              <a:ext uri="{FF2B5EF4-FFF2-40B4-BE49-F238E27FC236}">
                <a16:creationId xmlns:a16="http://schemas.microsoft.com/office/drawing/2014/main" id="{015B1381-EC5F-4558-A18E-7C04DD3AED33}"/>
              </a:ext>
            </a:extLst>
          </p:cNvPr>
          <p:cNvSpPr/>
          <p:nvPr/>
        </p:nvSpPr>
        <p:spPr>
          <a:xfrm>
            <a:off x="385763" y="1397000"/>
            <a:ext cx="8578850" cy="9366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3000" dirty="0">
                <a:latin typeface="Baskerville Old Face" pitchFamily="18" charset="0"/>
              </a:rPr>
              <a:t>Endures over time</a:t>
            </a:r>
          </a:p>
        </p:txBody>
      </p:sp>
      <p:sp>
        <p:nvSpPr>
          <p:cNvPr id="8" name="Rectangle 7">
            <a:extLst>
              <a:ext uri="{FF2B5EF4-FFF2-40B4-BE49-F238E27FC236}">
                <a16:creationId xmlns:a16="http://schemas.microsoft.com/office/drawing/2014/main" id="{456F9ECF-74EE-43CB-AF4C-02994EF87D31}"/>
              </a:ext>
            </a:extLst>
          </p:cNvPr>
          <p:cNvSpPr/>
          <p:nvPr/>
        </p:nvSpPr>
        <p:spPr>
          <a:xfrm>
            <a:off x="384175" y="2333625"/>
            <a:ext cx="8580438" cy="9350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sz="3000" dirty="0">
                <a:latin typeface="Antique Olive" pitchFamily="34" charset="0"/>
              </a:rPr>
              <a:t>Two People</a:t>
            </a:r>
          </a:p>
        </p:txBody>
      </p:sp>
      <p:sp>
        <p:nvSpPr>
          <p:cNvPr id="9" name="Rectangle 8">
            <a:extLst>
              <a:ext uri="{FF2B5EF4-FFF2-40B4-BE49-F238E27FC236}">
                <a16:creationId xmlns:a16="http://schemas.microsoft.com/office/drawing/2014/main" id="{32CC72A4-5ADC-4FCA-A1F4-CA8288A0AF6F}"/>
              </a:ext>
            </a:extLst>
          </p:cNvPr>
          <p:cNvSpPr/>
          <p:nvPr/>
        </p:nvSpPr>
        <p:spPr>
          <a:xfrm>
            <a:off x="384175" y="4179888"/>
            <a:ext cx="8580438" cy="9366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3000" b="1" dirty="0">
                <a:latin typeface="Bradley Hand ITC" pitchFamily="66" charset="0"/>
              </a:rPr>
              <a:t>Protection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deviantart.com/download/38152602/Brick_wall_by_ashzstock.jpg">
            <a:extLst>
              <a:ext uri="{FF2B5EF4-FFF2-40B4-BE49-F238E27FC236}">
                <a16:creationId xmlns:a16="http://schemas.microsoft.com/office/drawing/2014/main" id="{A3619A73-79C5-4431-8FA3-62283552E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151F1CDE-F320-492C-9C4E-3228FFCA3C07}"/>
              </a:ext>
            </a:extLst>
          </p:cNvPr>
          <p:cNvSpPr/>
          <p:nvPr/>
        </p:nvSpPr>
        <p:spPr>
          <a:xfrm>
            <a:off x="955675" y="260350"/>
            <a:ext cx="7272338" cy="86518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9600" dirty="0">
                <a:latin typeface="Chiller" pitchFamily="82" charset="0"/>
              </a:rPr>
              <a:t>Graffiti Wall!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9BF16ABA-B45D-4541-8D2D-D7B49837936A}"/>
              </a:ext>
            </a:extLst>
          </p:cNvPr>
          <p:cNvSpPr>
            <a:spLocks noGrp="1"/>
          </p:cNvSpPr>
          <p:nvPr>
            <p:ph type="title"/>
          </p:nvPr>
        </p:nvSpPr>
        <p:spPr>
          <a:xfrm>
            <a:off x="501650" y="-242888"/>
            <a:ext cx="8229600" cy="1143001"/>
          </a:xfrm>
        </p:spPr>
        <p:txBody>
          <a:bodyPr/>
          <a:lstStyle/>
          <a:p>
            <a:pPr eaLnBrk="1" hangingPunct="1"/>
            <a:r>
              <a:rPr lang="en-GB" altLang="en-US" sz="3200" b="1">
                <a:solidFill>
                  <a:srgbClr val="7030A0"/>
                </a:solidFill>
                <a:latin typeface="Comic Sans MS" panose="030F0702030302020204" pitchFamily="66" charset="0"/>
              </a:rPr>
              <a:t>Learning Theory (Classical Conditioning)</a:t>
            </a:r>
          </a:p>
        </p:txBody>
      </p:sp>
      <p:sp>
        <p:nvSpPr>
          <p:cNvPr id="61443" name="TextBox 8">
            <a:extLst>
              <a:ext uri="{FF2B5EF4-FFF2-40B4-BE49-F238E27FC236}">
                <a16:creationId xmlns:a16="http://schemas.microsoft.com/office/drawing/2014/main" id="{6E6EEDC2-2592-499B-873C-879581675616}"/>
              </a:ext>
            </a:extLst>
          </p:cNvPr>
          <p:cNvSpPr txBox="1">
            <a:spLocks noChangeArrowheads="1"/>
          </p:cNvSpPr>
          <p:nvPr/>
        </p:nvSpPr>
        <p:spPr bwMode="auto">
          <a:xfrm>
            <a:off x="322263" y="844550"/>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sp>
        <p:nvSpPr>
          <p:cNvPr id="8200" name="TextBox 10">
            <a:extLst>
              <a:ext uri="{FF2B5EF4-FFF2-40B4-BE49-F238E27FC236}">
                <a16:creationId xmlns:a16="http://schemas.microsoft.com/office/drawing/2014/main" id="{0652AC1C-4F98-41FE-9619-BE043307D0D7}"/>
              </a:ext>
            </a:extLst>
          </p:cNvPr>
          <p:cNvSpPr txBox="1">
            <a:spLocks noChangeArrowheads="1"/>
          </p:cNvSpPr>
          <p:nvPr/>
        </p:nvSpPr>
        <p:spPr bwMode="auto">
          <a:xfrm>
            <a:off x="5986463" y="844550"/>
            <a:ext cx="292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9" name="Right Arrow 8">
            <a:extLst>
              <a:ext uri="{FF2B5EF4-FFF2-40B4-BE49-F238E27FC236}">
                <a16:creationId xmlns:a16="http://schemas.microsoft.com/office/drawing/2014/main" id="{CA52A15E-6696-4CB2-8C3F-D32F77314D0F}"/>
              </a:ext>
            </a:extLst>
          </p:cNvPr>
          <p:cNvSpPr/>
          <p:nvPr/>
        </p:nvSpPr>
        <p:spPr>
          <a:xfrm>
            <a:off x="3286125" y="1857375"/>
            <a:ext cx="314325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TextBox 8">
            <a:extLst>
              <a:ext uri="{FF2B5EF4-FFF2-40B4-BE49-F238E27FC236}">
                <a16:creationId xmlns:a16="http://schemas.microsoft.com/office/drawing/2014/main" id="{1C7C55BA-EA3A-4054-84BF-B112BB80473C}"/>
              </a:ext>
            </a:extLst>
          </p:cNvPr>
          <p:cNvSpPr txBox="1">
            <a:spLocks noChangeArrowheads="1"/>
          </p:cNvSpPr>
          <p:nvPr/>
        </p:nvSpPr>
        <p:spPr bwMode="auto">
          <a:xfrm>
            <a:off x="298450" y="2320925"/>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pic>
        <p:nvPicPr>
          <p:cNvPr id="8203" name="Picture 11" descr="http://all-free-download.com/images/graphiclarge/plus_sign_clip_art_9826.jpg">
            <a:extLst>
              <a:ext uri="{FF2B5EF4-FFF2-40B4-BE49-F238E27FC236}">
                <a16:creationId xmlns:a16="http://schemas.microsoft.com/office/drawing/2014/main" id="{4656DFC6-F83C-4254-8904-881CDEDAC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3643313"/>
            <a:ext cx="50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56BE605C-FDAD-48A2-B952-0DFB7045BB73}"/>
              </a:ext>
            </a:extLst>
          </p:cNvPr>
          <p:cNvSpPr/>
          <p:nvPr/>
        </p:nvSpPr>
        <p:spPr>
          <a:xfrm>
            <a:off x="5000625" y="3714750"/>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TextBox 10">
            <a:extLst>
              <a:ext uri="{FF2B5EF4-FFF2-40B4-BE49-F238E27FC236}">
                <a16:creationId xmlns:a16="http://schemas.microsoft.com/office/drawing/2014/main" id="{8DC039E5-8E30-424C-86A6-5447BC3CC97D}"/>
              </a:ext>
            </a:extLst>
          </p:cNvPr>
          <p:cNvSpPr txBox="1">
            <a:spLocks noChangeArrowheads="1"/>
          </p:cNvSpPr>
          <p:nvPr/>
        </p:nvSpPr>
        <p:spPr bwMode="auto">
          <a:xfrm>
            <a:off x="6081713" y="2384425"/>
            <a:ext cx="292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18" name="TextBox 8">
            <a:extLst>
              <a:ext uri="{FF2B5EF4-FFF2-40B4-BE49-F238E27FC236}">
                <a16:creationId xmlns:a16="http://schemas.microsoft.com/office/drawing/2014/main" id="{5AEB8F47-E55C-4BD8-9D7B-DCD118EE2206}"/>
              </a:ext>
            </a:extLst>
          </p:cNvPr>
          <p:cNvSpPr txBox="1">
            <a:spLocks noChangeArrowheads="1"/>
          </p:cNvSpPr>
          <p:nvPr/>
        </p:nvSpPr>
        <p:spPr bwMode="auto">
          <a:xfrm>
            <a:off x="3095625" y="2328863"/>
            <a:ext cx="285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Neutral  Stimulus</a:t>
            </a:r>
          </a:p>
        </p:txBody>
      </p:sp>
      <p:sp>
        <p:nvSpPr>
          <p:cNvPr id="20" name="TextBox 8">
            <a:extLst>
              <a:ext uri="{FF2B5EF4-FFF2-40B4-BE49-F238E27FC236}">
                <a16:creationId xmlns:a16="http://schemas.microsoft.com/office/drawing/2014/main" id="{1C4028BE-F8F6-434F-9985-987496F0D0BD}"/>
              </a:ext>
            </a:extLst>
          </p:cNvPr>
          <p:cNvSpPr txBox="1">
            <a:spLocks noChangeArrowheads="1"/>
          </p:cNvSpPr>
          <p:nvPr/>
        </p:nvSpPr>
        <p:spPr bwMode="auto">
          <a:xfrm>
            <a:off x="428625" y="4581525"/>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Stimulus</a:t>
            </a:r>
          </a:p>
        </p:txBody>
      </p:sp>
      <p:sp>
        <p:nvSpPr>
          <p:cNvPr id="21" name="Right Arrow 20">
            <a:extLst>
              <a:ext uri="{FF2B5EF4-FFF2-40B4-BE49-F238E27FC236}">
                <a16:creationId xmlns:a16="http://schemas.microsoft.com/office/drawing/2014/main" id="{810E40A1-52CA-4090-90EC-0A5947566296}"/>
              </a:ext>
            </a:extLst>
          </p:cNvPr>
          <p:cNvSpPr/>
          <p:nvPr/>
        </p:nvSpPr>
        <p:spPr>
          <a:xfrm>
            <a:off x="3857625" y="5500688"/>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TextBox 10">
            <a:extLst>
              <a:ext uri="{FF2B5EF4-FFF2-40B4-BE49-F238E27FC236}">
                <a16:creationId xmlns:a16="http://schemas.microsoft.com/office/drawing/2014/main" id="{D0BED69D-5274-4F5F-9F0F-843BC0AF3D51}"/>
              </a:ext>
            </a:extLst>
          </p:cNvPr>
          <p:cNvSpPr txBox="1">
            <a:spLocks noChangeArrowheads="1"/>
          </p:cNvSpPr>
          <p:nvPr/>
        </p:nvSpPr>
        <p:spPr bwMode="auto">
          <a:xfrm>
            <a:off x="5953125" y="4581525"/>
            <a:ext cx="2928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Response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00"/>
                                        </p:tgtEl>
                                        <p:attrNameLst>
                                          <p:attrName>style.visibility</p:attrName>
                                        </p:attrNameLst>
                                      </p:cBhvr>
                                      <p:to>
                                        <p:strVal val="visible"/>
                                      </p:to>
                                    </p:set>
                                    <p:animEffect transition="in" filter="dissolve">
                                      <p:cBhvr>
                                        <p:cTn id="10" dur="500"/>
                                        <p:tgtEl>
                                          <p:spTgt spid="8200"/>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par>
                                <p:cTn id="15" presetID="9" presetClass="entr" presetSubtype="0" fill="hold" nodeType="withEffect">
                                  <p:stCondLst>
                                    <p:cond delay="0"/>
                                  </p:stCondLst>
                                  <p:childTnLst>
                                    <p:set>
                                      <p:cBhvr>
                                        <p:cTn id="16" dur="1" fill="hold">
                                          <p:stCondLst>
                                            <p:cond delay="0"/>
                                          </p:stCondLst>
                                        </p:cTn>
                                        <p:tgtEl>
                                          <p:spTgt spid="8203"/>
                                        </p:tgtEl>
                                        <p:attrNameLst>
                                          <p:attrName>style.visibility</p:attrName>
                                        </p:attrNameLst>
                                      </p:cBhvr>
                                      <p:to>
                                        <p:strVal val="visible"/>
                                      </p:to>
                                    </p:set>
                                    <p:animEffect transition="in" filter="dissolve">
                                      <p:cBhvr>
                                        <p:cTn id="17" dur="500"/>
                                        <p:tgtEl>
                                          <p:spTgt spid="820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par>
                          <p:cTn id="29" fill="hold" nodeType="afterGroup">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par>
                          <p:cTn id="33" fill="hold" nodeType="afterGroup">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par>
                          <p:cTn id="37" fill="hold" nodeType="afterGroup">
                            <p:stCondLst>
                              <p:cond delay="1500"/>
                            </p:stCondLst>
                            <p:childTnLst>
                              <p:par>
                                <p:cTn id="38" presetID="9"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ssolv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9" grpId="0" animBg="1"/>
      <p:bldP spid="12" grpId="0"/>
      <p:bldP spid="15" grpId="0" animBg="1"/>
      <p:bldP spid="17" grpId="0"/>
      <p:bldP spid="18" grpId="0"/>
      <p:bldP spid="20" grpId="0"/>
      <p:bldP spid="21"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A5EEA85-6EA7-4931-8F45-2B703CA4EB11}"/>
              </a:ext>
            </a:extLst>
          </p:cNvPr>
          <p:cNvSpPr>
            <a:spLocks noGrp="1"/>
          </p:cNvSpPr>
          <p:nvPr>
            <p:ph type="title"/>
          </p:nvPr>
        </p:nvSpPr>
        <p:spPr>
          <a:xfrm>
            <a:off x="0" y="7938"/>
            <a:ext cx="9144000" cy="612775"/>
          </a:xfrm>
          <a:ln>
            <a:solidFill>
              <a:schemeClr val="tx1"/>
            </a:solidFill>
            <a:miter lim="800000"/>
            <a:headEnd/>
            <a:tailEnd/>
          </a:ln>
        </p:spPr>
        <p:txBody>
          <a:bodyPr/>
          <a:lstStyle/>
          <a:p>
            <a:r>
              <a:rPr lang="en-GB" altLang="en-US" sz="2500">
                <a:latin typeface="Comic Sans MS" panose="030F0702030302020204" pitchFamily="66" charset="0"/>
              </a:rPr>
              <a:t>Learning Theory/Behavioural Theory of Attachment</a:t>
            </a:r>
          </a:p>
        </p:txBody>
      </p:sp>
      <p:sp>
        <p:nvSpPr>
          <p:cNvPr id="7171" name="Title 1">
            <a:extLst>
              <a:ext uri="{FF2B5EF4-FFF2-40B4-BE49-F238E27FC236}">
                <a16:creationId xmlns:a16="http://schemas.microsoft.com/office/drawing/2014/main" id="{2B97EBEB-390A-4238-B0D0-9B4E64D9C6EC}"/>
              </a:ext>
            </a:extLst>
          </p:cNvPr>
          <p:cNvSpPr txBox="1">
            <a:spLocks/>
          </p:cNvSpPr>
          <p:nvPr/>
        </p:nvSpPr>
        <p:spPr bwMode="auto">
          <a:xfrm>
            <a:off x="0" y="620713"/>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Evolutionary Theory of Attachment</a:t>
            </a:r>
          </a:p>
        </p:txBody>
      </p:sp>
      <p:sp>
        <p:nvSpPr>
          <p:cNvPr id="7172" name="Title 1">
            <a:extLst>
              <a:ext uri="{FF2B5EF4-FFF2-40B4-BE49-F238E27FC236}">
                <a16:creationId xmlns:a16="http://schemas.microsoft.com/office/drawing/2014/main" id="{93B5CC9E-BADF-45AF-AC5E-1697BCAE53E5}"/>
              </a:ext>
            </a:extLst>
          </p:cNvPr>
          <p:cNvSpPr txBox="1">
            <a:spLocks/>
          </p:cNvSpPr>
          <p:nvPr/>
        </p:nvSpPr>
        <p:spPr bwMode="auto">
          <a:xfrm>
            <a:off x="9525" y="1233488"/>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Biological Explanation</a:t>
            </a:r>
          </a:p>
        </p:txBody>
      </p:sp>
      <p:sp>
        <p:nvSpPr>
          <p:cNvPr id="7173" name="Title 1">
            <a:extLst>
              <a:ext uri="{FF2B5EF4-FFF2-40B4-BE49-F238E27FC236}">
                <a16:creationId xmlns:a16="http://schemas.microsoft.com/office/drawing/2014/main" id="{7BC495E6-2D25-430E-8516-4CAC89427F50}"/>
              </a:ext>
            </a:extLst>
          </p:cNvPr>
          <p:cNvSpPr txBox="1">
            <a:spLocks/>
          </p:cNvSpPr>
          <p:nvPr/>
        </p:nvSpPr>
        <p:spPr bwMode="auto">
          <a:xfrm>
            <a:off x="9525" y="1846263"/>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Learning Explanation</a:t>
            </a:r>
          </a:p>
        </p:txBody>
      </p:sp>
      <p:sp>
        <p:nvSpPr>
          <p:cNvPr id="7174" name="Title 1">
            <a:extLst>
              <a:ext uri="{FF2B5EF4-FFF2-40B4-BE49-F238E27FC236}">
                <a16:creationId xmlns:a16="http://schemas.microsoft.com/office/drawing/2014/main" id="{06AF9FB5-F6E0-4F4C-829C-78ED4793601D}"/>
              </a:ext>
            </a:extLst>
          </p:cNvPr>
          <p:cNvSpPr txBox="1">
            <a:spLocks/>
          </p:cNvSpPr>
          <p:nvPr/>
        </p:nvSpPr>
        <p:spPr bwMode="auto">
          <a:xfrm>
            <a:off x="0" y="2459038"/>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Nature (behaviours are a product of our biology)</a:t>
            </a:r>
          </a:p>
        </p:txBody>
      </p:sp>
      <p:sp>
        <p:nvSpPr>
          <p:cNvPr id="7175" name="Title 1">
            <a:extLst>
              <a:ext uri="{FF2B5EF4-FFF2-40B4-BE49-F238E27FC236}">
                <a16:creationId xmlns:a16="http://schemas.microsoft.com/office/drawing/2014/main" id="{E4BC2D53-5761-498D-B7BC-DCB6BA71A103}"/>
              </a:ext>
            </a:extLst>
          </p:cNvPr>
          <p:cNvSpPr txBox="1">
            <a:spLocks/>
          </p:cNvSpPr>
          <p:nvPr/>
        </p:nvSpPr>
        <p:spPr bwMode="auto">
          <a:xfrm>
            <a:off x="9525" y="3071813"/>
            <a:ext cx="9144000" cy="776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Nurture (behaviours determined by environment/upbringing/experiences</a:t>
            </a:r>
          </a:p>
        </p:txBody>
      </p:sp>
      <p:sp>
        <p:nvSpPr>
          <p:cNvPr id="7176" name="Title 1">
            <a:extLst>
              <a:ext uri="{FF2B5EF4-FFF2-40B4-BE49-F238E27FC236}">
                <a16:creationId xmlns:a16="http://schemas.microsoft.com/office/drawing/2014/main" id="{E7A77589-157D-469E-BD11-0336B2430DA2}"/>
              </a:ext>
            </a:extLst>
          </p:cNvPr>
          <p:cNvSpPr txBox="1">
            <a:spLocks/>
          </p:cNvSpPr>
          <p:nvPr/>
        </p:nvSpPr>
        <p:spPr bwMode="auto">
          <a:xfrm>
            <a:off x="0" y="3848100"/>
            <a:ext cx="91440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Develop attachment through association/classical conditioning</a:t>
            </a:r>
          </a:p>
        </p:txBody>
      </p:sp>
      <p:sp>
        <p:nvSpPr>
          <p:cNvPr id="7177" name="Title 1">
            <a:extLst>
              <a:ext uri="{FF2B5EF4-FFF2-40B4-BE49-F238E27FC236}">
                <a16:creationId xmlns:a16="http://schemas.microsoft.com/office/drawing/2014/main" id="{2534734E-1CA3-4E0E-8BF2-893E4DC97586}"/>
              </a:ext>
            </a:extLst>
          </p:cNvPr>
          <p:cNvSpPr txBox="1">
            <a:spLocks/>
          </p:cNvSpPr>
          <p:nvPr/>
        </p:nvSpPr>
        <p:spPr bwMode="auto">
          <a:xfrm>
            <a:off x="9525" y="4581525"/>
            <a:ext cx="91440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Individuals have a gene that motivates attachments to form </a:t>
            </a:r>
          </a:p>
        </p:txBody>
      </p:sp>
      <p:sp>
        <p:nvSpPr>
          <p:cNvPr id="7178" name="Title 1">
            <a:extLst>
              <a:ext uri="{FF2B5EF4-FFF2-40B4-BE49-F238E27FC236}">
                <a16:creationId xmlns:a16="http://schemas.microsoft.com/office/drawing/2014/main" id="{2AFFBE90-9129-431C-A2A8-C95147F51F38}"/>
              </a:ext>
            </a:extLst>
          </p:cNvPr>
          <p:cNvSpPr txBox="1">
            <a:spLocks/>
          </p:cNvSpPr>
          <p:nvPr/>
        </p:nvSpPr>
        <p:spPr bwMode="auto">
          <a:xfrm>
            <a:off x="9525" y="5311775"/>
            <a:ext cx="9144000" cy="754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400">
                <a:latin typeface="Comic Sans MS" panose="030F0702030302020204" pitchFamily="66" charset="0"/>
              </a:rPr>
              <a:t>Food is important in attachment formation – infants learn to associate their primary caregiver as the provider of food</a:t>
            </a:r>
          </a:p>
        </p:txBody>
      </p:sp>
      <p:sp>
        <p:nvSpPr>
          <p:cNvPr id="7179" name="Title 1">
            <a:extLst>
              <a:ext uri="{FF2B5EF4-FFF2-40B4-BE49-F238E27FC236}">
                <a16:creationId xmlns:a16="http://schemas.microsoft.com/office/drawing/2014/main" id="{D18818FA-22E7-489B-A507-C0D1B40DEC20}"/>
              </a:ext>
            </a:extLst>
          </p:cNvPr>
          <p:cNvSpPr txBox="1">
            <a:spLocks/>
          </p:cNvSpPr>
          <p:nvPr/>
        </p:nvSpPr>
        <p:spPr bwMode="auto">
          <a:xfrm>
            <a:off x="0" y="6065838"/>
            <a:ext cx="9144000" cy="792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Caregivers are genetically programmed to form attachments with their offspring</a:t>
            </a:r>
          </a:p>
        </p:txBody>
      </p:sp>
      <p:sp>
        <p:nvSpPr>
          <p:cNvPr id="2" name="Rounded Rectangle 1">
            <a:extLst>
              <a:ext uri="{FF2B5EF4-FFF2-40B4-BE49-F238E27FC236}">
                <a16:creationId xmlns:a16="http://schemas.microsoft.com/office/drawing/2014/main" id="{893267FD-1DFF-4B4B-AB36-4B7F301E7A34}"/>
              </a:ext>
            </a:extLst>
          </p:cNvPr>
          <p:cNvSpPr/>
          <p:nvPr/>
        </p:nvSpPr>
        <p:spPr>
          <a:xfrm>
            <a:off x="6443663" y="1381125"/>
            <a:ext cx="2520950" cy="3603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dirty="0">
                <a:latin typeface="Comic Sans MS" panose="030F0702030302020204" pitchFamily="66" charset="0"/>
              </a:rPr>
              <a:t>Evolutionary Theory</a:t>
            </a:r>
          </a:p>
        </p:txBody>
      </p:sp>
      <p:sp>
        <p:nvSpPr>
          <p:cNvPr id="13" name="Rounded Rectangle 12">
            <a:extLst>
              <a:ext uri="{FF2B5EF4-FFF2-40B4-BE49-F238E27FC236}">
                <a16:creationId xmlns:a16="http://schemas.microsoft.com/office/drawing/2014/main" id="{59822E3A-9C92-4C6C-85CE-4D89E95CBD69}"/>
              </a:ext>
            </a:extLst>
          </p:cNvPr>
          <p:cNvSpPr/>
          <p:nvPr/>
        </p:nvSpPr>
        <p:spPr>
          <a:xfrm>
            <a:off x="6443663" y="2586038"/>
            <a:ext cx="2520950" cy="3587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dirty="0">
                <a:latin typeface="Comic Sans MS" panose="030F0702030302020204" pitchFamily="66" charset="0"/>
              </a:rPr>
              <a:t>Evolutionary Theory</a:t>
            </a:r>
          </a:p>
        </p:txBody>
      </p:sp>
      <p:sp>
        <p:nvSpPr>
          <p:cNvPr id="14" name="Rounded Rectangle 13">
            <a:extLst>
              <a:ext uri="{FF2B5EF4-FFF2-40B4-BE49-F238E27FC236}">
                <a16:creationId xmlns:a16="http://schemas.microsoft.com/office/drawing/2014/main" id="{5F8F36D5-9E91-4C85-BF34-0A7F3E973995}"/>
              </a:ext>
            </a:extLst>
          </p:cNvPr>
          <p:cNvSpPr/>
          <p:nvPr/>
        </p:nvSpPr>
        <p:spPr>
          <a:xfrm>
            <a:off x="6443663" y="4784725"/>
            <a:ext cx="2520950" cy="3603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dirty="0">
                <a:latin typeface="Comic Sans MS" panose="030F0702030302020204" pitchFamily="66" charset="0"/>
              </a:rPr>
              <a:t>Evolutionary Theory</a:t>
            </a:r>
          </a:p>
        </p:txBody>
      </p:sp>
      <p:sp>
        <p:nvSpPr>
          <p:cNvPr id="15" name="Rounded Rectangle 14">
            <a:extLst>
              <a:ext uri="{FF2B5EF4-FFF2-40B4-BE49-F238E27FC236}">
                <a16:creationId xmlns:a16="http://schemas.microsoft.com/office/drawing/2014/main" id="{A13CB24D-8B1A-4E14-8BFA-4A8710EF2857}"/>
              </a:ext>
            </a:extLst>
          </p:cNvPr>
          <p:cNvSpPr/>
          <p:nvPr/>
        </p:nvSpPr>
        <p:spPr>
          <a:xfrm>
            <a:off x="6443663" y="6459538"/>
            <a:ext cx="2520950" cy="3603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dirty="0">
                <a:latin typeface="Comic Sans MS" panose="030F0702030302020204" pitchFamily="66" charset="0"/>
              </a:rPr>
              <a:t>Evolutionary Theory</a:t>
            </a:r>
          </a:p>
        </p:txBody>
      </p:sp>
      <p:sp>
        <p:nvSpPr>
          <p:cNvPr id="16" name="Rounded Rectangle 15">
            <a:extLst>
              <a:ext uri="{FF2B5EF4-FFF2-40B4-BE49-F238E27FC236}">
                <a16:creationId xmlns:a16="http://schemas.microsoft.com/office/drawing/2014/main" id="{5C0BAEB5-4C85-4F68-ABF5-F8552850FBBB}"/>
              </a:ext>
            </a:extLst>
          </p:cNvPr>
          <p:cNvSpPr/>
          <p:nvPr/>
        </p:nvSpPr>
        <p:spPr>
          <a:xfrm>
            <a:off x="6459538" y="747713"/>
            <a:ext cx="2520950" cy="3587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dirty="0">
                <a:latin typeface="Comic Sans MS" panose="030F0702030302020204" pitchFamily="66" charset="0"/>
              </a:rPr>
              <a:t>Evolutionary Theory</a:t>
            </a:r>
          </a:p>
        </p:txBody>
      </p:sp>
      <p:sp>
        <p:nvSpPr>
          <p:cNvPr id="17" name="Rounded Rectangle 16">
            <a:extLst>
              <a:ext uri="{FF2B5EF4-FFF2-40B4-BE49-F238E27FC236}">
                <a16:creationId xmlns:a16="http://schemas.microsoft.com/office/drawing/2014/main" id="{70702104-52E6-4829-833E-EC1C5D3C9C0A}"/>
              </a:ext>
            </a:extLst>
          </p:cNvPr>
          <p:cNvSpPr/>
          <p:nvPr/>
        </p:nvSpPr>
        <p:spPr>
          <a:xfrm>
            <a:off x="6496050" y="115888"/>
            <a:ext cx="2519363" cy="3603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dirty="0">
                <a:latin typeface="Comic Sans MS" panose="030F0702030302020204" pitchFamily="66" charset="0"/>
              </a:rPr>
              <a:t>Learning Theory</a:t>
            </a:r>
          </a:p>
        </p:txBody>
      </p:sp>
      <p:sp>
        <p:nvSpPr>
          <p:cNvPr id="18" name="Rounded Rectangle 17">
            <a:extLst>
              <a:ext uri="{FF2B5EF4-FFF2-40B4-BE49-F238E27FC236}">
                <a16:creationId xmlns:a16="http://schemas.microsoft.com/office/drawing/2014/main" id="{015303C5-AFFE-499A-88CF-3ED0159FB46D}"/>
              </a:ext>
            </a:extLst>
          </p:cNvPr>
          <p:cNvSpPr/>
          <p:nvPr/>
        </p:nvSpPr>
        <p:spPr>
          <a:xfrm>
            <a:off x="6459538" y="1973263"/>
            <a:ext cx="2520950" cy="3587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dirty="0">
                <a:latin typeface="Comic Sans MS" panose="030F0702030302020204" pitchFamily="66" charset="0"/>
              </a:rPr>
              <a:t>Learning Theory</a:t>
            </a:r>
          </a:p>
        </p:txBody>
      </p:sp>
      <p:sp>
        <p:nvSpPr>
          <p:cNvPr id="19" name="Rounded Rectangle 18">
            <a:extLst>
              <a:ext uri="{FF2B5EF4-FFF2-40B4-BE49-F238E27FC236}">
                <a16:creationId xmlns:a16="http://schemas.microsoft.com/office/drawing/2014/main" id="{DA886F96-D171-4D1B-A100-B76D2E95C8DB}"/>
              </a:ext>
            </a:extLst>
          </p:cNvPr>
          <p:cNvSpPr/>
          <p:nvPr/>
        </p:nvSpPr>
        <p:spPr>
          <a:xfrm>
            <a:off x="6443663" y="3279775"/>
            <a:ext cx="2520950" cy="36036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dirty="0">
                <a:latin typeface="Comic Sans MS" panose="030F0702030302020204" pitchFamily="66" charset="0"/>
              </a:rPr>
              <a:t>Learning Theory</a:t>
            </a:r>
          </a:p>
        </p:txBody>
      </p:sp>
      <p:sp>
        <p:nvSpPr>
          <p:cNvPr id="20" name="Rounded Rectangle 19">
            <a:extLst>
              <a:ext uri="{FF2B5EF4-FFF2-40B4-BE49-F238E27FC236}">
                <a16:creationId xmlns:a16="http://schemas.microsoft.com/office/drawing/2014/main" id="{B554D182-9ACC-4265-B8A0-A8CEA8D8892A}"/>
              </a:ext>
            </a:extLst>
          </p:cNvPr>
          <p:cNvSpPr/>
          <p:nvPr/>
        </p:nvSpPr>
        <p:spPr>
          <a:xfrm>
            <a:off x="6443663" y="4030663"/>
            <a:ext cx="2520950" cy="3587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dirty="0">
                <a:latin typeface="Comic Sans MS" panose="030F0702030302020204" pitchFamily="66" charset="0"/>
              </a:rPr>
              <a:t>Learning Theory</a:t>
            </a:r>
          </a:p>
        </p:txBody>
      </p:sp>
      <p:sp>
        <p:nvSpPr>
          <p:cNvPr id="21" name="Rounded Rectangle 20">
            <a:extLst>
              <a:ext uri="{FF2B5EF4-FFF2-40B4-BE49-F238E27FC236}">
                <a16:creationId xmlns:a16="http://schemas.microsoft.com/office/drawing/2014/main" id="{F704C24B-3BAF-4088-93AA-B9DB30F7D71C}"/>
              </a:ext>
            </a:extLst>
          </p:cNvPr>
          <p:cNvSpPr/>
          <p:nvPr/>
        </p:nvSpPr>
        <p:spPr>
          <a:xfrm>
            <a:off x="6459538" y="5508625"/>
            <a:ext cx="2520950" cy="36036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dirty="0">
                <a:latin typeface="Comic Sans MS" panose="030F0702030302020204" pitchFamily="66" charset="0"/>
              </a:rPr>
              <a:t>Learning Theory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2000"/>
                                        <p:tgtEl>
                                          <p:spTgt spid="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2000"/>
                                        <p:tgtEl>
                                          <p:spTgt spid="1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heel(1)">
                                      <p:cBhvr>
                                        <p:cTn id="60" dur="2000"/>
                                        <p:tgtEl>
                                          <p:spTgt spid="2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C:\Users\Catherine\Pictures\Microsoft Clip Organizer\j0336078.wmf">
            <a:extLst>
              <a:ext uri="{FF2B5EF4-FFF2-40B4-BE49-F238E27FC236}">
                <a16:creationId xmlns:a16="http://schemas.microsoft.com/office/drawing/2014/main" id="{B959C88E-2D2E-422A-8C8E-4D7DAF42E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8" y="1449388"/>
            <a:ext cx="1500187" cy="12192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67" name="TextBox 8">
            <a:extLst>
              <a:ext uri="{FF2B5EF4-FFF2-40B4-BE49-F238E27FC236}">
                <a16:creationId xmlns:a16="http://schemas.microsoft.com/office/drawing/2014/main" id="{CAF2D269-E7A1-4995-87F1-0BA4166F0B5C}"/>
              </a:ext>
            </a:extLst>
          </p:cNvPr>
          <p:cNvSpPr txBox="1">
            <a:spLocks noChangeArrowheads="1"/>
          </p:cNvSpPr>
          <p:nvPr/>
        </p:nvSpPr>
        <p:spPr bwMode="auto">
          <a:xfrm>
            <a:off x="346075" y="319088"/>
            <a:ext cx="2933700" cy="3698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Food</a:t>
            </a:r>
          </a:p>
        </p:txBody>
      </p:sp>
      <p:sp>
        <p:nvSpPr>
          <p:cNvPr id="8200" name="TextBox 10">
            <a:extLst>
              <a:ext uri="{FF2B5EF4-FFF2-40B4-BE49-F238E27FC236}">
                <a16:creationId xmlns:a16="http://schemas.microsoft.com/office/drawing/2014/main" id="{90DEE2D2-05EC-494B-8869-CA0C076ECB1C}"/>
              </a:ext>
            </a:extLst>
          </p:cNvPr>
          <p:cNvSpPr txBox="1">
            <a:spLocks noChangeArrowheads="1"/>
          </p:cNvSpPr>
          <p:nvPr/>
        </p:nvSpPr>
        <p:spPr bwMode="auto">
          <a:xfrm>
            <a:off x="6191250" y="319088"/>
            <a:ext cx="2928938" cy="3698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Comfort</a:t>
            </a:r>
          </a:p>
        </p:txBody>
      </p:sp>
      <p:pic>
        <p:nvPicPr>
          <p:cNvPr id="8205" name="Picture 13" descr="http://www.free-graphics.com/clipart/Occasions/Mothers-Day/mum-mothers-day.jpg">
            <a:extLst>
              <a:ext uri="{FF2B5EF4-FFF2-40B4-BE49-F238E27FC236}">
                <a16:creationId xmlns:a16="http://schemas.microsoft.com/office/drawing/2014/main" id="{293324D8-3BF1-4F4D-8B0E-51CF86221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5103813"/>
            <a:ext cx="1517650" cy="16525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6" descr="C:\Users\Catherine\Pictures\Microsoft Clip Organizer\j0410473.wmf">
            <a:extLst>
              <a:ext uri="{FF2B5EF4-FFF2-40B4-BE49-F238E27FC236}">
                <a16:creationId xmlns:a16="http://schemas.microsoft.com/office/drawing/2014/main" id="{7D181E88-CF49-4813-BAD0-244DAAC84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488" y="1449388"/>
            <a:ext cx="1009650" cy="175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71" name="TextBox 8">
            <a:extLst>
              <a:ext uri="{FF2B5EF4-FFF2-40B4-BE49-F238E27FC236}">
                <a16:creationId xmlns:a16="http://schemas.microsoft.com/office/drawing/2014/main" id="{06586F89-AECA-4DA4-AFB7-1157DA00288F}"/>
              </a:ext>
            </a:extLst>
          </p:cNvPr>
          <p:cNvSpPr txBox="1">
            <a:spLocks noChangeArrowheads="1"/>
          </p:cNvSpPr>
          <p:nvPr/>
        </p:nvSpPr>
        <p:spPr bwMode="auto">
          <a:xfrm>
            <a:off x="3278188" y="323850"/>
            <a:ext cx="2935287" cy="3683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Food</a:t>
            </a:r>
          </a:p>
        </p:txBody>
      </p:sp>
      <p:sp>
        <p:nvSpPr>
          <p:cNvPr id="26" name="TextBox 10">
            <a:extLst>
              <a:ext uri="{FF2B5EF4-FFF2-40B4-BE49-F238E27FC236}">
                <a16:creationId xmlns:a16="http://schemas.microsoft.com/office/drawing/2014/main" id="{13017D68-CEB4-4F3D-91D7-2C983146FE06}"/>
              </a:ext>
            </a:extLst>
          </p:cNvPr>
          <p:cNvSpPr txBox="1">
            <a:spLocks noChangeArrowheads="1"/>
          </p:cNvSpPr>
          <p:nvPr/>
        </p:nvSpPr>
        <p:spPr bwMode="auto">
          <a:xfrm>
            <a:off x="350838" y="706438"/>
            <a:ext cx="2928937" cy="3698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Comfort</a:t>
            </a:r>
          </a:p>
        </p:txBody>
      </p:sp>
      <p:sp>
        <p:nvSpPr>
          <p:cNvPr id="27" name="TextBox 10">
            <a:extLst>
              <a:ext uri="{FF2B5EF4-FFF2-40B4-BE49-F238E27FC236}">
                <a16:creationId xmlns:a16="http://schemas.microsoft.com/office/drawing/2014/main" id="{1DE5AF1E-555E-4CC4-A14A-814139D0EC37}"/>
              </a:ext>
            </a:extLst>
          </p:cNvPr>
          <p:cNvSpPr txBox="1">
            <a:spLocks noChangeArrowheads="1"/>
          </p:cNvSpPr>
          <p:nvPr/>
        </p:nvSpPr>
        <p:spPr bwMode="auto">
          <a:xfrm>
            <a:off x="3284538" y="706438"/>
            <a:ext cx="2928937" cy="3698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Comfort</a:t>
            </a:r>
          </a:p>
        </p:txBody>
      </p:sp>
      <p:sp>
        <p:nvSpPr>
          <p:cNvPr id="28" name="TextBox 10">
            <a:extLst>
              <a:ext uri="{FF2B5EF4-FFF2-40B4-BE49-F238E27FC236}">
                <a16:creationId xmlns:a16="http://schemas.microsoft.com/office/drawing/2014/main" id="{DF9D614B-F679-4425-B03C-7C8C2B2D116A}"/>
              </a:ext>
            </a:extLst>
          </p:cNvPr>
          <p:cNvSpPr txBox="1">
            <a:spLocks noChangeArrowheads="1"/>
          </p:cNvSpPr>
          <p:nvPr/>
        </p:nvSpPr>
        <p:spPr bwMode="auto">
          <a:xfrm>
            <a:off x="6216650" y="709613"/>
            <a:ext cx="2928938" cy="3698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Primary Caregiver</a:t>
            </a:r>
          </a:p>
        </p:txBody>
      </p:sp>
      <p:sp>
        <p:nvSpPr>
          <p:cNvPr id="31" name="TextBox 10">
            <a:extLst>
              <a:ext uri="{FF2B5EF4-FFF2-40B4-BE49-F238E27FC236}">
                <a16:creationId xmlns:a16="http://schemas.microsoft.com/office/drawing/2014/main" id="{E6DF39EF-9F3E-4C4C-9868-D81DE3D8B9DE}"/>
              </a:ext>
            </a:extLst>
          </p:cNvPr>
          <p:cNvSpPr txBox="1">
            <a:spLocks noChangeArrowheads="1"/>
          </p:cNvSpPr>
          <p:nvPr/>
        </p:nvSpPr>
        <p:spPr bwMode="auto">
          <a:xfrm>
            <a:off x="346075" y="1079500"/>
            <a:ext cx="2928938" cy="3698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Primary Caregiver</a:t>
            </a:r>
          </a:p>
        </p:txBody>
      </p:sp>
      <p:pic>
        <p:nvPicPr>
          <p:cNvPr id="62476" name="Picture 4" descr="C:\Users\Catherine\Pictures\Microsoft Clip Organizer\j0336078.wmf">
            <a:extLst>
              <a:ext uri="{FF2B5EF4-FFF2-40B4-BE49-F238E27FC236}">
                <a16:creationId xmlns:a16="http://schemas.microsoft.com/office/drawing/2014/main" id="{250FBE2B-BE09-4D84-AEBD-652B35D78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2657475"/>
            <a:ext cx="1500188" cy="12192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2477" name="Picture 4" descr="C:\Users\Catherine\Pictures\Microsoft Clip Organizer\j0336078.wmf">
            <a:extLst>
              <a:ext uri="{FF2B5EF4-FFF2-40B4-BE49-F238E27FC236}">
                <a16:creationId xmlns:a16="http://schemas.microsoft.com/office/drawing/2014/main" id="{FB873CF1-801D-401B-B4B2-878969148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3887788"/>
            <a:ext cx="1500188" cy="12192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13" descr="http://www.free-graphics.com/clipart/Occasions/Mothers-Day/mum-mothers-day.jpg">
            <a:extLst>
              <a:ext uri="{FF2B5EF4-FFF2-40B4-BE49-F238E27FC236}">
                <a16:creationId xmlns:a16="http://schemas.microsoft.com/office/drawing/2014/main" id="{EB87DDD4-B04E-432E-A753-6E633F9989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0" y="1089025"/>
            <a:ext cx="1519238" cy="16525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 name="Picture 6" descr="C:\Users\Catherine\Pictures\Microsoft Clip Organizer\j0410473.wmf">
            <a:extLst>
              <a:ext uri="{FF2B5EF4-FFF2-40B4-BE49-F238E27FC236}">
                <a16:creationId xmlns:a16="http://schemas.microsoft.com/office/drawing/2014/main" id="{EADB925F-FAA9-451E-A805-F8F2FBD837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5313" y="3201988"/>
            <a:ext cx="1009650" cy="175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7" name="Picture 6" descr="C:\Users\Catherine\Pictures\Microsoft Clip Organizer\j0410473.wmf">
            <a:extLst>
              <a:ext uri="{FF2B5EF4-FFF2-40B4-BE49-F238E27FC236}">
                <a16:creationId xmlns:a16="http://schemas.microsoft.com/office/drawing/2014/main" id="{0F0DFBE9-F594-4610-8384-41EF56C63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488" y="4991100"/>
            <a:ext cx="1009650" cy="175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CC970DCD-EA90-4264-B774-973DA23A1C5B}"/>
              </a:ext>
            </a:extLst>
          </p:cNvPr>
          <p:cNvSpPr/>
          <p:nvPr/>
        </p:nvSpPr>
        <p:spPr>
          <a:xfrm>
            <a:off x="3203575" y="2325688"/>
            <a:ext cx="3952875" cy="42497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latin typeface="Comic Sans MS" pitchFamily="66" charset="0"/>
              </a:rPr>
              <a:t>Think back to unit 2 when we looked at how phobias could be learned through the process of classical conditioning (e.g. Little Albert and his phobia of white rats and fluffy toys). Have a go at placing the cards on the classical conditioning sheet in order to explain how an attachment might form (be learned between an infant and their primary caregiver (e.g. their mum).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dissolve">
                                      <p:cBhvr>
                                        <p:cTn id="7" dur="500"/>
                                        <p:tgtEl>
                                          <p:spTgt spid="8200"/>
                                        </p:tgtEl>
                                      </p:cBhvr>
                                    </p:animEffect>
                                  </p:childTnLst>
                                </p:cTn>
                              </p:par>
                              <p:par>
                                <p:cTn id="8" presetID="9" presetClass="entr" presetSubtype="0" fill="hold" nodeType="withEffect">
                                  <p:stCondLst>
                                    <p:cond delay="0"/>
                                  </p:stCondLst>
                                  <p:childTnLst>
                                    <p:set>
                                      <p:cBhvr>
                                        <p:cTn id="9" dur="1" fill="hold">
                                          <p:stCondLst>
                                            <p:cond delay="0"/>
                                          </p:stCondLst>
                                        </p:cTn>
                                        <p:tgtEl>
                                          <p:spTgt spid="8205"/>
                                        </p:tgtEl>
                                        <p:attrNameLst>
                                          <p:attrName>style.visibility</p:attrName>
                                        </p:attrNameLst>
                                      </p:cBhvr>
                                      <p:to>
                                        <p:strVal val="visible"/>
                                      </p:to>
                                    </p:set>
                                    <p:animEffect transition="in" filter="dissolve">
                                      <p:cBhvr>
                                        <p:cTn id="10" dur="500"/>
                                        <p:tgtEl>
                                          <p:spTgt spid="8205"/>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dissolve">
                                      <p:cBhvr>
                                        <p:cTn id="25" dur="500"/>
                                        <p:tgtEl>
                                          <p:spTgt spid="31"/>
                                        </p:tgtEl>
                                      </p:cBhvr>
                                    </p:animEffect>
                                  </p:childTnLst>
                                </p:cTn>
                              </p:par>
                              <p:par>
                                <p:cTn id="26" presetID="9"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dissolve">
                                      <p:cBhvr>
                                        <p:cTn id="28" dur="500"/>
                                        <p:tgtEl>
                                          <p:spTgt spid="35"/>
                                        </p:tgtEl>
                                      </p:cBhvr>
                                    </p:animEffect>
                                  </p:childTnLst>
                                </p:cTn>
                              </p:par>
                              <p:par>
                                <p:cTn id="29" presetID="9"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par>
                                <p:cTn id="32" presetID="9"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dissolve">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26" grpId="0" animBg="1"/>
      <p:bldP spid="27" grpId="0" animBg="1"/>
      <p:bldP spid="28" grpId="0" animBg="1"/>
      <p:bldP spid="3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329DDC5F-B986-495C-B088-214CA529038D}"/>
              </a:ext>
            </a:extLst>
          </p:cNvPr>
          <p:cNvSpPr>
            <a:spLocks noGrp="1"/>
          </p:cNvSpPr>
          <p:nvPr>
            <p:ph type="title"/>
          </p:nvPr>
        </p:nvSpPr>
        <p:spPr>
          <a:xfrm>
            <a:off x="461963" y="15875"/>
            <a:ext cx="8229600" cy="1143000"/>
          </a:xfrm>
        </p:spPr>
        <p:txBody>
          <a:bodyPr/>
          <a:lstStyle/>
          <a:p>
            <a:pPr eaLnBrk="1" hangingPunct="1"/>
            <a:r>
              <a:rPr lang="en-GB" altLang="en-US" b="1">
                <a:solidFill>
                  <a:srgbClr val="7030A0"/>
                </a:solidFill>
                <a:latin typeface="Comic Sans MS" panose="030F0702030302020204" pitchFamily="66" charset="0"/>
              </a:rPr>
              <a:t>Classical Conditioning</a:t>
            </a:r>
          </a:p>
        </p:txBody>
      </p:sp>
      <p:pic>
        <p:nvPicPr>
          <p:cNvPr id="63491" name="Picture 4" descr="C:\Users\Catherine\Pictures\Microsoft Clip Organizer\j0336078.wmf">
            <a:extLst>
              <a:ext uri="{FF2B5EF4-FFF2-40B4-BE49-F238E27FC236}">
                <a16:creationId xmlns:a16="http://schemas.microsoft.com/office/drawing/2014/main" id="{DF35A234-B298-4D05-8737-32848E976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571625"/>
            <a:ext cx="15001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8">
            <a:extLst>
              <a:ext uri="{FF2B5EF4-FFF2-40B4-BE49-F238E27FC236}">
                <a16:creationId xmlns:a16="http://schemas.microsoft.com/office/drawing/2014/main" id="{C945F920-2639-48C3-900C-8A4C4EDB3B54}"/>
              </a:ext>
            </a:extLst>
          </p:cNvPr>
          <p:cNvSpPr txBox="1">
            <a:spLocks noChangeArrowheads="1"/>
          </p:cNvSpPr>
          <p:nvPr/>
        </p:nvSpPr>
        <p:spPr bwMode="auto">
          <a:xfrm>
            <a:off x="461963" y="12017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pic>
        <p:nvPicPr>
          <p:cNvPr id="8199" name="Picture 6" descr="C:\Users\Catherine\Pictures\Microsoft Clip Organizer\j0410473.wmf">
            <a:extLst>
              <a:ext uri="{FF2B5EF4-FFF2-40B4-BE49-F238E27FC236}">
                <a16:creationId xmlns:a16="http://schemas.microsoft.com/office/drawing/2014/main" id="{D34228D0-53F4-495E-802D-65F72ED0C6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738" y="1416050"/>
            <a:ext cx="660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10">
            <a:extLst>
              <a:ext uri="{FF2B5EF4-FFF2-40B4-BE49-F238E27FC236}">
                <a16:creationId xmlns:a16="http://schemas.microsoft.com/office/drawing/2014/main" id="{8711CC81-887B-4005-91B0-24CABAAC9672}"/>
              </a:ext>
            </a:extLst>
          </p:cNvPr>
          <p:cNvSpPr txBox="1">
            <a:spLocks noChangeArrowheads="1"/>
          </p:cNvSpPr>
          <p:nvPr/>
        </p:nvSpPr>
        <p:spPr bwMode="auto">
          <a:xfrm>
            <a:off x="6070600" y="1017588"/>
            <a:ext cx="2928938"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9" name="Right Arrow 8">
            <a:extLst>
              <a:ext uri="{FF2B5EF4-FFF2-40B4-BE49-F238E27FC236}">
                <a16:creationId xmlns:a16="http://schemas.microsoft.com/office/drawing/2014/main" id="{48998A20-AB6D-49EF-8E08-10AC2B98AB0A}"/>
              </a:ext>
            </a:extLst>
          </p:cNvPr>
          <p:cNvSpPr/>
          <p:nvPr/>
        </p:nvSpPr>
        <p:spPr>
          <a:xfrm>
            <a:off x="3286125" y="1857375"/>
            <a:ext cx="314325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 name="Picture 4" descr="C:\Users\Catherine\Pictures\Microsoft Clip Organizer\j0336078.wmf">
            <a:extLst>
              <a:ext uri="{FF2B5EF4-FFF2-40B4-BE49-F238E27FC236}">
                <a16:creationId xmlns:a16="http://schemas.microsoft.com/office/drawing/2014/main" id="{62B7AD65-B97A-4FF5-80E3-AD5975351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3403600"/>
            <a:ext cx="15001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http://all-free-download.com/images/graphiclarge/plus_sign_clip_art_9826.jpg">
            <a:extLst>
              <a:ext uri="{FF2B5EF4-FFF2-40B4-BE49-F238E27FC236}">
                <a16:creationId xmlns:a16="http://schemas.microsoft.com/office/drawing/2014/main" id="{D0699062-265E-4D89-B32C-E5DB6C8C5B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3643313"/>
            <a:ext cx="50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http://www.free-graphics.com/clipart/Occasions/Mothers-Day/mum-mothers-day.jpg">
            <a:extLst>
              <a:ext uri="{FF2B5EF4-FFF2-40B4-BE49-F238E27FC236}">
                <a16:creationId xmlns:a16="http://schemas.microsoft.com/office/drawing/2014/main" id="{E3ADF5CE-AE7E-4955-91A9-6EA6E9F25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75" y="2957513"/>
            <a:ext cx="1285875"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E153BA4D-BD78-47E6-A70D-D05442E7FE0D}"/>
              </a:ext>
            </a:extLst>
          </p:cNvPr>
          <p:cNvSpPr/>
          <p:nvPr/>
        </p:nvSpPr>
        <p:spPr>
          <a:xfrm>
            <a:off x="5000625" y="3714750"/>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 name="Picture 6" descr="C:\Users\Catherine\Pictures\Microsoft Clip Organizer\j0410473.wmf">
            <a:extLst>
              <a:ext uri="{FF2B5EF4-FFF2-40B4-BE49-F238E27FC236}">
                <a16:creationId xmlns:a16="http://schemas.microsoft.com/office/drawing/2014/main" id="{40404E43-7992-4708-A89B-3CEAC4838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3595688"/>
            <a:ext cx="6683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0">
            <a:extLst>
              <a:ext uri="{FF2B5EF4-FFF2-40B4-BE49-F238E27FC236}">
                <a16:creationId xmlns:a16="http://schemas.microsoft.com/office/drawing/2014/main" id="{841B7715-C5E2-4EAE-B626-247D9EEF551C}"/>
              </a:ext>
            </a:extLst>
          </p:cNvPr>
          <p:cNvSpPr txBox="1">
            <a:spLocks noChangeArrowheads="1"/>
          </p:cNvSpPr>
          <p:nvPr/>
        </p:nvSpPr>
        <p:spPr bwMode="auto">
          <a:xfrm>
            <a:off x="6078538" y="3219450"/>
            <a:ext cx="2928937"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8" name="TextBox 8">
            <a:extLst>
              <a:ext uri="{FF2B5EF4-FFF2-40B4-BE49-F238E27FC236}">
                <a16:creationId xmlns:a16="http://schemas.microsoft.com/office/drawing/2014/main" id="{6F1B0487-8BFD-4FE8-987D-26C35F46921A}"/>
              </a:ext>
            </a:extLst>
          </p:cNvPr>
          <p:cNvSpPr txBox="1">
            <a:spLocks noChangeArrowheads="1"/>
          </p:cNvSpPr>
          <p:nvPr/>
        </p:nvSpPr>
        <p:spPr bwMode="auto">
          <a:xfrm>
            <a:off x="2786063" y="24463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pic>
        <p:nvPicPr>
          <p:cNvPr id="19" name="Picture 13" descr="http://www.free-graphics.com/clipart/Occasions/Mothers-Day/mum-mothers-day.jpg">
            <a:extLst>
              <a:ext uri="{FF2B5EF4-FFF2-40B4-BE49-F238E27FC236}">
                <a16:creationId xmlns:a16="http://schemas.microsoft.com/office/drawing/2014/main" id="{F54DDD64-0CC3-4C81-B7D7-C60303AD00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5268913"/>
            <a:ext cx="11430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8">
            <a:extLst>
              <a:ext uri="{FF2B5EF4-FFF2-40B4-BE49-F238E27FC236}">
                <a16:creationId xmlns:a16="http://schemas.microsoft.com/office/drawing/2014/main" id="{1EEE53A5-0476-4663-9C77-342095ACEC82}"/>
              </a:ext>
            </a:extLst>
          </p:cNvPr>
          <p:cNvSpPr txBox="1">
            <a:spLocks noChangeArrowheads="1"/>
          </p:cNvSpPr>
          <p:nvPr/>
        </p:nvSpPr>
        <p:spPr bwMode="auto">
          <a:xfrm>
            <a:off x="1485900" y="4899025"/>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21" name="Right Arrow 20">
            <a:extLst>
              <a:ext uri="{FF2B5EF4-FFF2-40B4-BE49-F238E27FC236}">
                <a16:creationId xmlns:a16="http://schemas.microsoft.com/office/drawing/2014/main" id="{C54E5303-2348-4F41-AF2B-55B1A54F78D9}"/>
              </a:ext>
            </a:extLst>
          </p:cNvPr>
          <p:cNvSpPr/>
          <p:nvPr/>
        </p:nvSpPr>
        <p:spPr>
          <a:xfrm>
            <a:off x="3857625" y="5500688"/>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2" name="Picture 6" descr="C:\Users\Catherine\Pictures\Microsoft Clip Organizer\j0410473.wmf">
            <a:extLst>
              <a:ext uri="{FF2B5EF4-FFF2-40B4-BE49-F238E27FC236}">
                <a16:creationId xmlns:a16="http://schemas.microsoft.com/office/drawing/2014/main" id="{1148A9B7-6D1E-4CD2-A65A-A04452718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0" y="5500688"/>
            <a:ext cx="6604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0">
            <a:extLst>
              <a:ext uri="{FF2B5EF4-FFF2-40B4-BE49-F238E27FC236}">
                <a16:creationId xmlns:a16="http://schemas.microsoft.com/office/drawing/2014/main" id="{58991C22-5C72-4B87-808E-627D1F77B95E}"/>
              </a:ext>
            </a:extLst>
          </p:cNvPr>
          <p:cNvSpPr txBox="1">
            <a:spLocks noChangeArrowheads="1"/>
          </p:cNvSpPr>
          <p:nvPr/>
        </p:nvSpPr>
        <p:spPr bwMode="auto">
          <a:xfrm>
            <a:off x="5099050" y="5224463"/>
            <a:ext cx="2928938"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63508" name="TextBox 8">
            <a:extLst>
              <a:ext uri="{FF2B5EF4-FFF2-40B4-BE49-F238E27FC236}">
                <a16:creationId xmlns:a16="http://schemas.microsoft.com/office/drawing/2014/main" id="{FA1E22C8-9CB8-44A7-BECC-87B4B8958DEE}"/>
              </a:ext>
            </a:extLst>
          </p:cNvPr>
          <p:cNvSpPr txBox="1">
            <a:spLocks noChangeArrowheads="1"/>
          </p:cNvSpPr>
          <p:nvPr/>
        </p:nvSpPr>
        <p:spPr bwMode="auto">
          <a:xfrm>
            <a:off x="250825" y="271780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63509" name="TextBox 8">
            <a:extLst>
              <a:ext uri="{FF2B5EF4-FFF2-40B4-BE49-F238E27FC236}">
                <a16:creationId xmlns:a16="http://schemas.microsoft.com/office/drawing/2014/main" id="{4D9404D7-6151-4105-AF8C-F47592C6CF9D}"/>
              </a:ext>
            </a:extLst>
          </p:cNvPr>
          <p:cNvSpPr txBox="1">
            <a:spLocks noChangeArrowheads="1"/>
          </p:cNvSpPr>
          <p:nvPr/>
        </p:nvSpPr>
        <p:spPr bwMode="auto">
          <a:xfrm>
            <a:off x="111125" y="44259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63510" name="TextBox 8">
            <a:extLst>
              <a:ext uri="{FF2B5EF4-FFF2-40B4-BE49-F238E27FC236}">
                <a16:creationId xmlns:a16="http://schemas.microsoft.com/office/drawing/2014/main" id="{4072B523-D703-4587-8C55-ABB938C09EE0}"/>
              </a:ext>
            </a:extLst>
          </p:cNvPr>
          <p:cNvSpPr txBox="1">
            <a:spLocks noChangeArrowheads="1"/>
          </p:cNvSpPr>
          <p:nvPr/>
        </p:nvSpPr>
        <p:spPr bwMode="auto">
          <a:xfrm>
            <a:off x="6072188" y="2773363"/>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63511" name="TextBox 8">
            <a:extLst>
              <a:ext uri="{FF2B5EF4-FFF2-40B4-BE49-F238E27FC236}">
                <a16:creationId xmlns:a16="http://schemas.microsoft.com/office/drawing/2014/main" id="{E9821996-6F2C-4199-9C53-2548B2A3A359}"/>
              </a:ext>
            </a:extLst>
          </p:cNvPr>
          <p:cNvSpPr txBox="1">
            <a:spLocks noChangeArrowheads="1"/>
          </p:cNvSpPr>
          <p:nvPr/>
        </p:nvSpPr>
        <p:spPr bwMode="auto">
          <a:xfrm>
            <a:off x="111125" y="31432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63512" name="TextBox 8">
            <a:extLst>
              <a:ext uri="{FF2B5EF4-FFF2-40B4-BE49-F238E27FC236}">
                <a16:creationId xmlns:a16="http://schemas.microsoft.com/office/drawing/2014/main" id="{6FEB77D2-5E66-413B-879E-B914CC1A4B68}"/>
              </a:ext>
            </a:extLst>
          </p:cNvPr>
          <p:cNvSpPr txBox="1">
            <a:spLocks noChangeArrowheads="1"/>
          </p:cNvSpPr>
          <p:nvPr/>
        </p:nvSpPr>
        <p:spPr bwMode="auto">
          <a:xfrm>
            <a:off x="6142038" y="47577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63513" name="TextBox 8">
            <a:extLst>
              <a:ext uri="{FF2B5EF4-FFF2-40B4-BE49-F238E27FC236}">
                <a16:creationId xmlns:a16="http://schemas.microsoft.com/office/drawing/2014/main" id="{85B7CBD4-EA84-4799-A0EA-27A6B21F71A2}"/>
              </a:ext>
            </a:extLst>
          </p:cNvPr>
          <p:cNvSpPr txBox="1">
            <a:spLocks noChangeArrowheads="1"/>
          </p:cNvSpPr>
          <p:nvPr/>
        </p:nvSpPr>
        <p:spPr bwMode="auto">
          <a:xfrm>
            <a:off x="5099050" y="64706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8199"/>
                                        </p:tgtEl>
                                        <p:attrNameLst>
                                          <p:attrName>style.visibility</p:attrName>
                                        </p:attrNameLst>
                                      </p:cBhvr>
                                      <p:to>
                                        <p:strVal val="visible"/>
                                      </p:to>
                                    </p:set>
                                    <p:animEffect transition="in" filter="dissolve">
                                      <p:cBhvr>
                                        <p:cTn id="10" dur="500"/>
                                        <p:tgtEl>
                                          <p:spTgt spid="819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dissolve">
                                      <p:cBhvr>
                                        <p:cTn id="13" dur="500"/>
                                        <p:tgtEl>
                                          <p:spTgt spid="820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nodeType="withEffect">
                                  <p:stCondLst>
                                    <p:cond delay="0"/>
                                  </p:stCondLst>
                                  <p:childTnLst>
                                    <p:set>
                                      <p:cBhvr>
                                        <p:cTn id="20" dur="1" fill="hold">
                                          <p:stCondLst>
                                            <p:cond delay="0"/>
                                          </p:stCondLst>
                                        </p:cTn>
                                        <p:tgtEl>
                                          <p:spTgt spid="8203"/>
                                        </p:tgtEl>
                                        <p:attrNameLst>
                                          <p:attrName>style.visibility</p:attrName>
                                        </p:attrNameLst>
                                      </p:cBhvr>
                                      <p:to>
                                        <p:strVal val="visible"/>
                                      </p:to>
                                    </p:set>
                                    <p:animEffect transition="in" filter="dissolve">
                                      <p:cBhvr>
                                        <p:cTn id="21" dur="500"/>
                                        <p:tgtEl>
                                          <p:spTgt spid="8203"/>
                                        </p:tgtEl>
                                      </p:cBhvr>
                                    </p:animEffect>
                                  </p:childTnLst>
                                </p:cTn>
                              </p:par>
                              <p:par>
                                <p:cTn id="22" presetID="9" presetClass="entr" presetSubtype="0" fill="hold" nodeType="withEffect">
                                  <p:stCondLst>
                                    <p:cond delay="0"/>
                                  </p:stCondLst>
                                  <p:childTnLst>
                                    <p:set>
                                      <p:cBhvr>
                                        <p:cTn id="23" dur="1" fill="hold">
                                          <p:stCondLst>
                                            <p:cond delay="0"/>
                                          </p:stCondLst>
                                        </p:cTn>
                                        <p:tgtEl>
                                          <p:spTgt spid="8205"/>
                                        </p:tgtEl>
                                        <p:attrNameLst>
                                          <p:attrName>style.visibility</p:attrName>
                                        </p:attrNameLst>
                                      </p:cBhvr>
                                      <p:to>
                                        <p:strVal val="visible"/>
                                      </p:to>
                                    </p:set>
                                    <p:animEffect transition="in" filter="dissolve">
                                      <p:cBhvr>
                                        <p:cTn id="24" dur="500"/>
                                        <p:tgtEl>
                                          <p:spTgt spid="820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par>
                                <p:cTn id="33" presetID="9"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ssolve">
                                      <p:cBhvr>
                                        <p:cTn id="47" dur="500"/>
                                        <p:tgtEl>
                                          <p:spTgt spid="20"/>
                                        </p:tgtEl>
                                      </p:cBhvr>
                                    </p:animEffect>
                                  </p:childTnLst>
                                </p:cTn>
                              </p:par>
                            </p:childTnLst>
                          </p:cTn>
                        </p:par>
                        <p:par>
                          <p:cTn id="48" fill="hold" nodeType="afterGroup">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dissolve">
                                      <p:cBhvr>
                                        <p:cTn id="56" dur="500"/>
                                        <p:tgtEl>
                                          <p:spTgt spid="22"/>
                                        </p:tgtEl>
                                      </p:cBhvr>
                                    </p:animEffect>
                                  </p:childTnLst>
                                </p:cTn>
                              </p:par>
                            </p:childTnLst>
                          </p:cTn>
                        </p:par>
                        <p:par>
                          <p:cTn id="57" fill="hold" nodeType="afterGroup">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9" grpId="0" animBg="1"/>
      <p:bldP spid="15" grpId="0" animBg="1"/>
      <p:bldP spid="17" grpId="0" animBg="1"/>
      <p:bldP spid="18" grpId="0" animBg="1"/>
      <p:bldP spid="20" grpId="0" animBg="1"/>
      <p:bldP spid="21" grpId="0" animBg="1"/>
      <p:bldP spid="2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A07924BD-6CB8-469B-9749-8BCA900BC33E}"/>
              </a:ext>
            </a:extLst>
          </p:cNvPr>
          <p:cNvSpPr>
            <a:spLocks noGrp="1"/>
          </p:cNvSpPr>
          <p:nvPr>
            <p:ph type="title"/>
          </p:nvPr>
        </p:nvSpPr>
        <p:spPr>
          <a:xfrm>
            <a:off x="214313" y="274638"/>
            <a:ext cx="8715375" cy="1143000"/>
          </a:xfrm>
        </p:spPr>
        <p:txBody>
          <a:bodyPr/>
          <a:lstStyle/>
          <a:p>
            <a:r>
              <a:rPr lang="en-GB" altLang="en-US" b="1">
                <a:solidFill>
                  <a:srgbClr val="7030A0"/>
                </a:solidFill>
                <a:latin typeface="Comic Sans MS" panose="030F0702030302020204" pitchFamily="66" charset="0"/>
              </a:rPr>
              <a:t>Evaluation of Learning Theory</a:t>
            </a:r>
          </a:p>
        </p:txBody>
      </p:sp>
      <p:sp>
        <p:nvSpPr>
          <p:cNvPr id="3" name="Rounded Rectangle 2">
            <a:extLst>
              <a:ext uri="{FF2B5EF4-FFF2-40B4-BE49-F238E27FC236}">
                <a16:creationId xmlns:a16="http://schemas.microsoft.com/office/drawing/2014/main" id="{0880DA2E-7510-42A4-A847-43D8E62BD45F}"/>
              </a:ext>
            </a:extLst>
          </p:cNvPr>
          <p:cNvSpPr/>
          <p:nvPr/>
        </p:nvSpPr>
        <p:spPr>
          <a:xfrm>
            <a:off x="393700" y="1511300"/>
            <a:ext cx="8424863" cy="50133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285750" indent="-285750">
              <a:buFont typeface="Arial" pitchFamily="34" charset="0"/>
              <a:buChar char="•"/>
              <a:defRPr/>
            </a:pPr>
            <a:endParaRPr lang="en-GB" sz="2200" dirty="0">
              <a:latin typeface="Comic Sans MS" pitchFamily="66" charset="0"/>
            </a:endParaRPr>
          </a:p>
          <a:p>
            <a:pPr marL="285750" indent="-285750">
              <a:buFont typeface="Arial" pitchFamily="34" charset="0"/>
              <a:buChar char="•"/>
              <a:defRPr/>
            </a:pPr>
            <a:r>
              <a:rPr lang="en-GB" sz="2200" dirty="0">
                <a:latin typeface="Comic Sans MS" pitchFamily="66" charset="0"/>
              </a:rPr>
              <a:t>Is the Learning Theory and the process of Classical Conditioning a plausible explanation of how an infant might form an attachment with their primary caregiver?</a:t>
            </a:r>
          </a:p>
          <a:p>
            <a:pPr marL="285750" indent="-285750">
              <a:buFont typeface="Arial" pitchFamily="34" charset="0"/>
              <a:buChar char="•"/>
              <a:defRPr/>
            </a:pPr>
            <a:endParaRPr lang="en-GB" sz="2200" dirty="0">
              <a:latin typeface="Comic Sans MS" pitchFamily="66" charset="0"/>
            </a:endParaRPr>
          </a:p>
          <a:p>
            <a:pPr marL="285750" indent="-285750">
              <a:buFont typeface="Arial" pitchFamily="34" charset="0"/>
              <a:buChar char="•"/>
              <a:defRPr/>
            </a:pPr>
            <a:r>
              <a:rPr lang="en-GB" sz="2200" dirty="0">
                <a:latin typeface="Comic Sans MS" pitchFamily="66" charset="0"/>
              </a:rPr>
              <a:t>Is there any other evidence which suggests that we learning through a process of classical conditioning? </a:t>
            </a:r>
            <a:r>
              <a:rPr lang="en-GB" sz="2200" b="1" dirty="0">
                <a:latin typeface="Comic Sans MS" pitchFamily="66" charset="0"/>
              </a:rPr>
              <a:t>Have a think for yourself and then ask your teacher for a clue </a:t>
            </a:r>
            <a:r>
              <a:rPr lang="en-GB" sz="2200" b="1" dirty="0">
                <a:latin typeface="Comic Sans MS" pitchFamily="66" charset="0"/>
                <a:sym typeface="Wingdings" pitchFamily="2" charset="2"/>
              </a:rPr>
              <a:t></a:t>
            </a:r>
          </a:p>
          <a:p>
            <a:pPr marL="285750" indent="-285750">
              <a:buFont typeface="Arial" pitchFamily="34" charset="0"/>
              <a:buChar char="•"/>
              <a:defRPr/>
            </a:pPr>
            <a:endParaRPr lang="en-GB" sz="2200" b="1" dirty="0">
              <a:latin typeface="Comic Sans MS" pitchFamily="66" charset="0"/>
              <a:sym typeface="Wingdings" pitchFamily="2" charset="2"/>
            </a:endParaRPr>
          </a:p>
          <a:p>
            <a:pPr marL="285750" indent="-285750">
              <a:buFont typeface="Arial" pitchFamily="34" charset="0"/>
              <a:buChar char="•"/>
              <a:defRPr/>
            </a:pPr>
            <a:r>
              <a:rPr lang="en-GB" sz="2200" dirty="0">
                <a:latin typeface="Comic Sans MS" pitchFamily="66" charset="0"/>
                <a:sym typeface="Wingdings" pitchFamily="2" charset="2"/>
              </a:rPr>
              <a:t>If there is other evidence suggesting that we do learn through Classical Conditioning how/why would this support the Learning Theory of Attachment?</a:t>
            </a:r>
          </a:p>
          <a:p>
            <a:pPr marL="285750" indent="-285750">
              <a:buFont typeface="Arial" pitchFamily="34" charset="0"/>
              <a:buChar char="•"/>
              <a:defRPr/>
            </a:pPr>
            <a:endParaRPr lang="en-GB" sz="2200" b="1" dirty="0">
              <a:latin typeface="Comic Sans MS" pitchFamily="66" charset="0"/>
              <a:sym typeface="Wingdings" pitchFamily="2" charset="2"/>
            </a:endParaRPr>
          </a:p>
          <a:p>
            <a:pPr marL="285750" indent="-285750">
              <a:buFont typeface="Arial" pitchFamily="34" charset="0"/>
              <a:buChar char="•"/>
              <a:defRPr/>
            </a:pPr>
            <a:endParaRPr lang="en-GB" sz="2200" dirty="0">
              <a:latin typeface="Comic Sans MS" pitchFamily="66"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D0A1F04-BD47-481E-A762-897B720C300E}"/>
              </a:ext>
            </a:extLst>
          </p:cNvPr>
          <p:cNvSpPr/>
          <p:nvPr/>
        </p:nvSpPr>
        <p:spPr>
          <a:xfrm>
            <a:off x="395288" y="476250"/>
            <a:ext cx="8424862" cy="58324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3200" dirty="0">
                <a:latin typeface="Comic Sans MS" pitchFamily="66" charset="0"/>
              </a:rPr>
              <a:t>Think back to unit 2 when we looked at how phobias could be learned through the process of classical conditioning (e.g. little Albert and his fear of white rats and fluffy toys). Have a go at completing the classical conditioning schedule on your desk in order to explain how an attachment might form between an infant and their primary caregiver (e.g. their mum).</a:t>
            </a:r>
          </a:p>
          <a:p>
            <a:pPr algn="ctr">
              <a:defRPr/>
            </a:pPr>
            <a:endParaRPr lang="en-GB" sz="3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sweetclipart.com/multisite/sweetclipart/files/cute_grey_mouse.png">
            <a:extLst>
              <a:ext uri="{FF2B5EF4-FFF2-40B4-BE49-F238E27FC236}">
                <a16:creationId xmlns:a16="http://schemas.microsoft.com/office/drawing/2014/main" id="{EEAB6F25-EFB2-4F7C-BC88-1915CC21A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73628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B06E0A98-684C-4626-9C49-ED2639B162A6}"/>
              </a:ext>
            </a:extLst>
          </p:cNvPr>
          <p:cNvSpPr>
            <a:spLocks noGrp="1"/>
          </p:cNvSpPr>
          <p:nvPr>
            <p:ph idx="1"/>
          </p:nvPr>
        </p:nvSpPr>
        <p:spPr/>
        <p:txBody>
          <a:bodyPr/>
          <a:lstStyle/>
          <a:p>
            <a:pPr eaLnBrk="1" hangingPunct="1"/>
            <a:r>
              <a:rPr lang="en-GB" altLang="en-US" sz="2200" b="1" u="sng">
                <a:latin typeface="Comic Sans MS" panose="030F0702030302020204" pitchFamily="66" charset="0"/>
              </a:rPr>
              <a:t>Schaffer and Emerson (1964):</a:t>
            </a:r>
            <a:r>
              <a:rPr lang="en-GB" altLang="en-US" sz="2200">
                <a:latin typeface="Comic Sans MS" panose="030F0702030302020204" pitchFamily="66" charset="0"/>
              </a:rPr>
              <a:t>Studied babies in Glasgow. They found that infants were not necessarily most attached to the caregiver who provided them with food and in most cases they were more attached to the person who was most responsive and who interacted with them the most.</a:t>
            </a:r>
          </a:p>
          <a:p>
            <a:pPr eaLnBrk="1" hangingPunct="1"/>
            <a:endParaRPr lang="en-GB" altLang="en-US" sz="2200">
              <a:latin typeface="Comic Sans MS" panose="030F0702030302020204" pitchFamily="66" charset="0"/>
            </a:endParaRPr>
          </a:p>
          <a:p>
            <a:pPr eaLnBrk="1" hangingPunct="1"/>
            <a:r>
              <a:rPr lang="en-GB" altLang="en-US" sz="2200">
                <a:latin typeface="Comic Sans MS" panose="030F0702030302020204" pitchFamily="66" charset="0"/>
              </a:rPr>
              <a:t>How can this be used to support/go against                            Learning Theory?</a:t>
            </a:r>
          </a:p>
          <a:p>
            <a:pPr eaLnBrk="1" hangingPunct="1"/>
            <a:endParaRPr lang="en-GB" altLang="en-US" sz="2200">
              <a:latin typeface="Comic Sans MS" panose="030F0702030302020204" pitchFamily="66" charset="0"/>
            </a:endParaRPr>
          </a:p>
          <a:p>
            <a:pPr eaLnBrk="1" hangingPunct="1"/>
            <a:r>
              <a:rPr lang="en-GB" altLang="en-US" sz="2200">
                <a:latin typeface="Comic Sans MS" panose="030F0702030302020204" pitchFamily="66" charset="0"/>
              </a:rPr>
              <a:t>What would be expect to be the findings/outcome of this study?</a:t>
            </a:r>
          </a:p>
        </p:txBody>
      </p:sp>
      <p:pic>
        <p:nvPicPr>
          <p:cNvPr id="67587" name="Picture 2" descr="C:\Users\Catherine\Pictures\Microsoft Clip Organizer\j0290543.wmf">
            <a:extLst>
              <a:ext uri="{FF2B5EF4-FFF2-40B4-BE49-F238E27FC236}">
                <a16:creationId xmlns:a16="http://schemas.microsoft.com/office/drawing/2014/main" id="{28825FCA-C654-4FA2-B184-A0CDF85BA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563" y="3429000"/>
            <a:ext cx="241458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itle 1">
            <a:extLst>
              <a:ext uri="{FF2B5EF4-FFF2-40B4-BE49-F238E27FC236}">
                <a16:creationId xmlns:a16="http://schemas.microsoft.com/office/drawing/2014/main" id="{87A011F5-8845-4C3E-A4E2-0EAA82A8E541}"/>
              </a:ext>
            </a:extLst>
          </p:cNvPr>
          <p:cNvSpPr>
            <a:spLocks noGrp="1"/>
          </p:cNvSpPr>
          <p:nvPr>
            <p:ph type="title"/>
          </p:nvPr>
        </p:nvSpPr>
        <p:spPr>
          <a:xfrm>
            <a:off x="179388" y="188913"/>
            <a:ext cx="8715375" cy="1143000"/>
          </a:xfrm>
        </p:spPr>
        <p:txBody>
          <a:bodyPr/>
          <a:lstStyle/>
          <a:p>
            <a:r>
              <a:rPr lang="en-GB" altLang="en-US" b="1">
                <a:solidFill>
                  <a:srgbClr val="7030A0"/>
                </a:solidFill>
                <a:latin typeface="Comic Sans MS" panose="030F0702030302020204" pitchFamily="66" charset="0"/>
              </a:rPr>
              <a:t>Evaluation of Learning Theory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F73604CF-A860-460F-8A2A-B7CB06B75BE0}"/>
              </a:ext>
            </a:extLst>
          </p:cNvPr>
          <p:cNvSpPr>
            <a:spLocks noGrp="1"/>
          </p:cNvSpPr>
          <p:nvPr>
            <p:ph type="title"/>
          </p:nvPr>
        </p:nvSpPr>
        <p:spPr>
          <a:xfrm>
            <a:off x="214313" y="274638"/>
            <a:ext cx="8715375"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 name="Content Placeholder 2">
            <a:extLst>
              <a:ext uri="{FF2B5EF4-FFF2-40B4-BE49-F238E27FC236}">
                <a16:creationId xmlns:a16="http://schemas.microsoft.com/office/drawing/2014/main" id="{8323CE86-B7B5-491C-B985-E8A70217267B}"/>
              </a:ext>
            </a:extLst>
          </p:cNvPr>
          <p:cNvSpPr>
            <a:spLocks noGrp="1"/>
          </p:cNvSpPr>
          <p:nvPr>
            <p:ph idx="1"/>
          </p:nvPr>
        </p:nvSpPr>
        <p:spPr>
          <a:xfrm>
            <a:off x="395288" y="1341438"/>
            <a:ext cx="8229600" cy="4525962"/>
          </a:xfrm>
        </p:spPr>
        <p:txBody>
          <a:bodyPr rtlCol="0">
            <a:normAutofit lnSpcReduction="10000"/>
          </a:bodyPr>
          <a:lstStyle/>
          <a:p>
            <a:pPr eaLnBrk="1" fontAlgn="auto" hangingPunct="1">
              <a:spcAft>
                <a:spcPts val="0"/>
              </a:spcAft>
              <a:defRPr/>
            </a:pPr>
            <a:r>
              <a:rPr lang="en-GB" sz="2200" b="1" dirty="0">
                <a:latin typeface="Comic Sans MS" pitchFamily="66" charset="0"/>
              </a:rPr>
              <a:t>Harlow and the Rhesus Monkeys (1959) </a:t>
            </a:r>
            <a:r>
              <a:rPr lang="en-GB" sz="2200" dirty="0">
                <a:latin typeface="Comic Sans MS" pitchFamily="66" charset="0"/>
              </a:rPr>
              <a:t>Young monkey’s were kept on their own in cages from birth (they did not have any interactions with their biological mother). Harlow created 2 wire monkeys; one was wrapped in soft cloth but offered no food, the other offered food but offered no comfort. According to Learning Theory which wire monkey should the real monkey have been attached to?</a:t>
            </a:r>
          </a:p>
          <a:p>
            <a:pPr eaLnBrk="1" fontAlgn="auto" hangingPunct="1">
              <a:spcAft>
                <a:spcPts val="0"/>
              </a:spcAft>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Look at the picture on your desk, what does this suggest that Harlow found?</a:t>
            </a:r>
          </a:p>
          <a:p>
            <a:pPr eaLnBrk="1" fontAlgn="auto" hangingPunct="1">
              <a:spcAft>
                <a:spcPts val="0"/>
              </a:spcAft>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Does this support or go against the Learning Theory                        of Attachment? Explain Why?</a:t>
            </a:r>
          </a:p>
        </p:txBody>
      </p:sp>
      <p:pic>
        <p:nvPicPr>
          <p:cNvPr id="68612" name="Picture 5" descr="C:\Users\Catherine\Pictures\Microsoft Clip Organizer\j0417478.wmf">
            <a:extLst>
              <a:ext uri="{FF2B5EF4-FFF2-40B4-BE49-F238E27FC236}">
                <a16:creationId xmlns:a16="http://schemas.microsoft.com/office/drawing/2014/main" id="{95BC97F4-53FE-49DE-8735-66495E2CC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838" y="4787900"/>
            <a:ext cx="1366837"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pubpages.unh.edu/~jel/images/Harlow_isolate.jpg">
            <a:extLst>
              <a:ext uri="{FF2B5EF4-FFF2-40B4-BE49-F238E27FC236}">
                <a16:creationId xmlns:a16="http://schemas.microsoft.com/office/drawing/2014/main" id="{2CBD9F7C-E10C-4823-8D02-750F9CF6C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928688"/>
            <a:ext cx="3624262"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4" descr="http://www.psych-ology.co.uk/clothmom.jpg">
            <a:extLst>
              <a:ext uri="{FF2B5EF4-FFF2-40B4-BE49-F238E27FC236}">
                <a16:creationId xmlns:a16="http://schemas.microsoft.com/office/drawing/2014/main" id="{AAC561D1-A4E5-4822-AF77-1D98E17D5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785813"/>
            <a:ext cx="4071937"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089127D-ACA5-47A5-841A-942332727CE4}"/>
              </a:ext>
            </a:extLst>
          </p:cNvPr>
          <p:cNvSpPr>
            <a:spLocks noGrp="1"/>
          </p:cNvSpPr>
          <p:nvPr>
            <p:ph type="title"/>
          </p:nvPr>
        </p:nvSpPr>
        <p:spPr>
          <a:xfrm>
            <a:off x="214313" y="274638"/>
            <a:ext cx="8715375"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 name="Content Placeholder 2">
            <a:extLst>
              <a:ext uri="{FF2B5EF4-FFF2-40B4-BE49-F238E27FC236}">
                <a16:creationId xmlns:a16="http://schemas.microsoft.com/office/drawing/2014/main" id="{465B3124-E869-4367-9F81-A81128FF6DB3}"/>
              </a:ext>
            </a:extLst>
          </p:cNvPr>
          <p:cNvSpPr>
            <a:spLocks noGrp="1"/>
          </p:cNvSpPr>
          <p:nvPr>
            <p:ph idx="1"/>
          </p:nvPr>
        </p:nvSpPr>
        <p:spPr>
          <a:xfrm>
            <a:off x="395288" y="1341438"/>
            <a:ext cx="8229600" cy="4525962"/>
          </a:xfrm>
        </p:spPr>
        <p:txBody>
          <a:bodyPr rtlCol="0">
            <a:normAutofit fontScale="92500"/>
          </a:bodyPr>
          <a:lstStyle/>
          <a:p>
            <a:pPr eaLnBrk="1" fontAlgn="auto" hangingPunct="1">
              <a:spcAft>
                <a:spcPts val="0"/>
              </a:spcAft>
              <a:defRPr/>
            </a:pPr>
            <a:r>
              <a:rPr lang="en-GB" sz="2200" b="1" dirty="0">
                <a:latin typeface="Comic Sans MS" pitchFamily="66" charset="0"/>
              </a:rPr>
              <a:t>Lorenz (1952)</a:t>
            </a:r>
            <a:r>
              <a:rPr lang="en-GB" sz="2200" dirty="0">
                <a:latin typeface="Comic Sans MS" pitchFamily="66" charset="0"/>
              </a:rPr>
              <a:t> carried out research on newly hatched Greylag geese, who after seeing Lorenz shortly after hatching (their first image) followed him everywhere as he became their ‘imprinted parent.’ Lorenz explained that this suggested that </a:t>
            </a:r>
            <a:r>
              <a:rPr lang="en-GB" sz="2200" dirty="0" err="1">
                <a:latin typeface="Comic Sans MS" pitchFamily="66" charset="0"/>
              </a:rPr>
              <a:t>newborns</a:t>
            </a:r>
            <a:r>
              <a:rPr lang="en-GB" sz="2200" dirty="0">
                <a:latin typeface="Comic Sans MS" pitchFamily="66" charset="0"/>
              </a:rPr>
              <a:t> ‘imprint’ an image of the first moving object they see within hours after they are born which allows them to stick closely to this important source of protection.</a:t>
            </a:r>
          </a:p>
          <a:p>
            <a:pPr eaLnBrk="1" fontAlgn="auto" hangingPunct="1">
              <a:spcAft>
                <a:spcPts val="0"/>
              </a:spcAft>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Could this process be Classical Conditioning? Consider how quickly this process happened.</a:t>
            </a:r>
          </a:p>
          <a:p>
            <a:pPr marL="0" indent="0" eaLnBrk="1" fontAlgn="auto" hangingPunct="1">
              <a:spcAft>
                <a:spcPts val="0"/>
              </a:spcAft>
              <a:buFont typeface="Arial" charset="0"/>
              <a:buNone/>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How does this information support/ go against the Learning Theory of Attachment?</a:t>
            </a:r>
          </a:p>
        </p:txBody>
      </p:sp>
      <p:pic>
        <p:nvPicPr>
          <p:cNvPr id="70660" name="Picture 2" descr="C:\Users\catherine.eccleston\AppData\Local\Microsoft\Windows\Temporary Internet Files\Content.IE5\70TJ7I3I\MC900030679[1].wmf">
            <a:extLst>
              <a:ext uri="{FF2B5EF4-FFF2-40B4-BE49-F238E27FC236}">
                <a16:creationId xmlns:a16="http://schemas.microsoft.com/office/drawing/2014/main" id="{A8540B35-32C0-48D2-B29F-7B8FBDD46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163" y="4149725"/>
            <a:ext cx="15875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media-1.web.britannica.com/eb-media/44/122044-004-579DCB3A.jpg">
            <a:extLst>
              <a:ext uri="{FF2B5EF4-FFF2-40B4-BE49-F238E27FC236}">
                <a16:creationId xmlns:a16="http://schemas.microsoft.com/office/drawing/2014/main" id="{3ED6FA74-D22C-45B8-A18F-9B7D06B21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838358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594ABE-7D67-4577-9570-96F1F196A2A4}"/>
              </a:ext>
            </a:extLst>
          </p:cNvPr>
          <p:cNvSpPr>
            <a:spLocks noGrp="1"/>
          </p:cNvSpPr>
          <p:nvPr>
            <p:ph type="title"/>
          </p:nvPr>
        </p:nvSpPr>
        <p:spPr>
          <a:xfrm>
            <a:off x="0" y="7938"/>
            <a:ext cx="9144000" cy="612775"/>
          </a:xfrm>
          <a:ln>
            <a:solidFill>
              <a:schemeClr val="tx1"/>
            </a:solidFill>
            <a:miter lim="800000"/>
            <a:headEnd/>
            <a:tailEnd/>
          </a:ln>
        </p:spPr>
        <p:txBody>
          <a:bodyPr/>
          <a:lstStyle/>
          <a:p>
            <a:r>
              <a:rPr lang="en-GB" altLang="en-US" sz="2500">
                <a:latin typeface="Comic Sans MS" panose="030F0702030302020204" pitchFamily="66" charset="0"/>
              </a:rPr>
              <a:t>Attachments form in order to accommodate gene survival</a:t>
            </a:r>
          </a:p>
        </p:txBody>
      </p:sp>
      <p:sp>
        <p:nvSpPr>
          <p:cNvPr id="8195" name="Title 1">
            <a:extLst>
              <a:ext uri="{FF2B5EF4-FFF2-40B4-BE49-F238E27FC236}">
                <a16:creationId xmlns:a16="http://schemas.microsoft.com/office/drawing/2014/main" id="{302E6584-B572-4D19-A702-9BC9CCB8DC19}"/>
              </a:ext>
            </a:extLst>
          </p:cNvPr>
          <p:cNvSpPr txBox="1">
            <a:spLocks/>
          </p:cNvSpPr>
          <p:nvPr/>
        </p:nvSpPr>
        <p:spPr bwMode="auto">
          <a:xfrm>
            <a:off x="0" y="620713"/>
            <a:ext cx="9144000" cy="1225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Infants find food comforting (pleasurable) and therefore infants begin to associate their primary caregiver as a provider of comfort</a:t>
            </a:r>
          </a:p>
        </p:txBody>
      </p:sp>
      <p:sp>
        <p:nvSpPr>
          <p:cNvPr id="8196" name="Title 1">
            <a:extLst>
              <a:ext uri="{FF2B5EF4-FFF2-40B4-BE49-F238E27FC236}">
                <a16:creationId xmlns:a16="http://schemas.microsoft.com/office/drawing/2014/main" id="{4B9A2F95-6E71-4826-99B5-E7CE878EE840}"/>
              </a:ext>
            </a:extLst>
          </p:cNvPr>
          <p:cNvSpPr txBox="1">
            <a:spLocks/>
          </p:cNvSpPr>
          <p:nvPr/>
        </p:nvSpPr>
        <p:spPr bwMode="auto">
          <a:xfrm>
            <a:off x="9525" y="1846263"/>
            <a:ext cx="9144000" cy="1225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Infants are able to encourage the attachment formation process due to them exhibiting social releasers (features that make infants look cute/vulnerable).</a:t>
            </a:r>
          </a:p>
        </p:txBody>
      </p:sp>
      <p:sp>
        <p:nvSpPr>
          <p:cNvPr id="8197" name="Title 1">
            <a:extLst>
              <a:ext uri="{FF2B5EF4-FFF2-40B4-BE49-F238E27FC236}">
                <a16:creationId xmlns:a16="http://schemas.microsoft.com/office/drawing/2014/main" id="{E09B02E4-BAB8-4300-AAA0-93387414C533}"/>
              </a:ext>
            </a:extLst>
          </p:cNvPr>
          <p:cNvSpPr txBox="1">
            <a:spLocks/>
          </p:cNvSpPr>
          <p:nvPr/>
        </p:nvSpPr>
        <p:spPr bwMode="auto">
          <a:xfrm>
            <a:off x="9525" y="3071813"/>
            <a:ext cx="9144000" cy="614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Also referred to as the ‘Cupboard Love Theory’</a:t>
            </a:r>
          </a:p>
        </p:txBody>
      </p:sp>
      <p:sp>
        <p:nvSpPr>
          <p:cNvPr id="6" name="Rounded Rectangle 5">
            <a:extLst>
              <a:ext uri="{FF2B5EF4-FFF2-40B4-BE49-F238E27FC236}">
                <a16:creationId xmlns:a16="http://schemas.microsoft.com/office/drawing/2014/main" id="{60FA256B-8613-4603-8396-A34EFE72E916}"/>
              </a:ext>
            </a:extLst>
          </p:cNvPr>
          <p:cNvSpPr/>
          <p:nvPr/>
        </p:nvSpPr>
        <p:spPr>
          <a:xfrm>
            <a:off x="6443663" y="115888"/>
            <a:ext cx="2520950" cy="3603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dirty="0">
                <a:latin typeface="Comic Sans MS" panose="030F0702030302020204" pitchFamily="66" charset="0"/>
              </a:rPr>
              <a:t>Evolutionary Theory</a:t>
            </a:r>
          </a:p>
        </p:txBody>
      </p:sp>
      <p:sp>
        <p:nvSpPr>
          <p:cNvPr id="7" name="Rounded Rectangle 6">
            <a:extLst>
              <a:ext uri="{FF2B5EF4-FFF2-40B4-BE49-F238E27FC236}">
                <a16:creationId xmlns:a16="http://schemas.microsoft.com/office/drawing/2014/main" id="{DDD2E160-56F6-4DED-965E-AE8E501BEEB5}"/>
              </a:ext>
            </a:extLst>
          </p:cNvPr>
          <p:cNvSpPr/>
          <p:nvPr/>
        </p:nvSpPr>
        <p:spPr>
          <a:xfrm>
            <a:off x="6443663" y="2459038"/>
            <a:ext cx="2520950" cy="3603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dirty="0">
                <a:latin typeface="Comic Sans MS" panose="030F0702030302020204" pitchFamily="66" charset="0"/>
              </a:rPr>
              <a:t>Evolutionary Theory</a:t>
            </a:r>
          </a:p>
        </p:txBody>
      </p:sp>
      <p:sp>
        <p:nvSpPr>
          <p:cNvPr id="8" name="Rounded Rectangle 7">
            <a:extLst>
              <a:ext uri="{FF2B5EF4-FFF2-40B4-BE49-F238E27FC236}">
                <a16:creationId xmlns:a16="http://schemas.microsoft.com/office/drawing/2014/main" id="{B3A2C8FF-B0B5-4D42-986B-B4690415FB6F}"/>
              </a:ext>
            </a:extLst>
          </p:cNvPr>
          <p:cNvSpPr/>
          <p:nvPr/>
        </p:nvSpPr>
        <p:spPr>
          <a:xfrm>
            <a:off x="6502400" y="1341438"/>
            <a:ext cx="2519363" cy="3587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dirty="0">
                <a:latin typeface="Comic Sans MS" panose="030F0702030302020204" pitchFamily="66" charset="0"/>
              </a:rPr>
              <a:t>Learning Theory</a:t>
            </a:r>
          </a:p>
        </p:txBody>
      </p:sp>
      <p:sp>
        <p:nvSpPr>
          <p:cNvPr id="9" name="Rounded Rectangle 8">
            <a:extLst>
              <a:ext uri="{FF2B5EF4-FFF2-40B4-BE49-F238E27FC236}">
                <a16:creationId xmlns:a16="http://schemas.microsoft.com/office/drawing/2014/main" id="{48175DE3-2847-49E0-BAC9-8C2CE1B1428C}"/>
              </a:ext>
            </a:extLst>
          </p:cNvPr>
          <p:cNvSpPr/>
          <p:nvPr/>
        </p:nvSpPr>
        <p:spPr>
          <a:xfrm>
            <a:off x="6496050" y="3198813"/>
            <a:ext cx="2519363" cy="3603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dirty="0">
                <a:latin typeface="Comic Sans MS" panose="030F0702030302020204" pitchFamily="66" charset="0"/>
              </a:rPr>
              <a:t>Learning Theory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52D45D6-CC85-44B3-8581-169DBBDE42D6}"/>
              </a:ext>
            </a:extLst>
          </p:cNvPr>
          <p:cNvSpPr>
            <a:spLocks noGrp="1"/>
          </p:cNvSpPr>
          <p:nvPr>
            <p:ph type="title"/>
          </p:nvPr>
        </p:nvSpPr>
        <p:spPr>
          <a:xfrm>
            <a:off x="214313" y="274638"/>
            <a:ext cx="8715375" cy="1143000"/>
          </a:xfrm>
        </p:spPr>
        <p:txBody>
          <a:bodyPr/>
          <a:lstStyle/>
          <a:p>
            <a:r>
              <a:rPr lang="en-GB" altLang="en-US" b="1">
                <a:solidFill>
                  <a:srgbClr val="7030A0"/>
                </a:solidFill>
                <a:latin typeface="Comic Sans MS" panose="030F0702030302020204" pitchFamily="66" charset="0"/>
              </a:rPr>
              <a:t>Evaluation of Learning Theory</a:t>
            </a:r>
          </a:p>
        </p:txBody>
      </p:sp>
      <p:sp>
        <p:nvSpPr>
          <p:cNvPr id="72707" name="Content Placeholder 2">
            <a:extLst>
              <a:ext uri="{FF2B5EF4-FFF2-40B4-BE49-F238E27FC236}">
                <a16:creationId xmlns:a16="http://schemas.microsoft.com/office/drawing/2014/main" id="{D1D09FE2-FC54-43E1-A6C9-263F21996525}"/>
              </a:ext>
            </a:extLst>
          </p:cNvPr>
          <p:cNvSpPr>
            <a:spLocks noGrp="1"/>
          </p:cNvSpPr>
          <p:nvPr>
            <p:ph idx="1"/>
          </p:nvPr>
        </p:nvSpPr>
        <p:spPr>
          <a:xfrm>
            <a:off x="214313" y="1357313"/>
            <a:ext cx="8715375" cy="4768850"/>
          </a:xfrm>
        </p:spPr>
        <p:txBody>
          <a:bodyPr/>
          <a:lstStyle/>
          <a:p>
            <a:r>
              <a:rPr lang="en-GB" altLang="en-US" sz="2800" b="1" u="sng">
                <a:latin typeface="Comic Sans MS" panose="030F0702030302020204" pitchFamily="66" charset="0"/>
              </a:rPr>
              <a:t>Learning Theory can provide an adequate explanation of how attachments form.</a:t>
            </a:r>
          </a:p>
          <a:p>
            <a:endParaRPr lang="en-GB" altLang="en-US" sz="2800" b="1" u="sng">
              <a:latin typeface="Comic Sans MS" panose="030F0702030302020204" pitchFamily="66" charset="0"/>
            </a:endParaRPr>
          </a:p>
          <a:p>
            <a:r>
              <a:rPr lang="en-GB" altLang="en-US" sz="2800">
                <a:latin typeface="Comic Sans MS" panose="030F0702030302020204" pitchFamily="66" charset="0"/>
              </a:rPr>
              <a:t>Provides a plausible explanation as to how humans develop in response to their environment.</a:t>
            </a:r>
          </a:p>
          <a:p>
            <a:endParaRPr lang="en-GB" altLang="en-US" sz="2800">
              <a:latin typeface="Comic Sans MS" panose="030F0702030302020204" pitchFamily="66" charset="0"/>
            </a:endParaRPr>
          </a:p>
          <a:p>
            <a:r>
              <a:rPr lang="en-GB" altLang="en-US" sz="2800">
                <a:latin typeface="Comic Sans MS" panose="030F0702030302020204" pitchFamily="66" charset="0"/>
              </a:rPr>
              <a:t>In real life, learn a number of things through </a:t>
            </a:r>
            <a:r>
              <a:rPr lang="en-GB" altLang="en-US" sz="2800" b="1">
                <a:latin typeface="Comic Sans MS" panose="030F0702030302020204" pitchFamily="66" charset="0"/>
              </a:rPr>
              <a:t>association </a:t>
            </a:r>
            <a:r>
              <a:rPr lang="en-GB" altLang="en-US" sz="2800">
                <a:latin typeface="Comic Sans MS" panose="030F0702030302020204" pitchFamily="66" charset="0"/>
              </a:rPr>
              <a:t>(danger and phobias).</a:t>
            </a:r>
          </a:p>
          <a:p>
            <a:endParaRPr lang="en-GB" altLang="en-US" sz="2800">
              <a:latin typeface="Comic Sans MS" panose="030F0702030302020204" pitchFamily="66" charset="0"/>
            </a:endParaRPr>
          </a:p>
          <a:p>
            <a:r>
              <a:rPr lang="en-GB" altLang="en-US" sz="2800">
                <a:latin typeface="Comic Sans MS" panose="030F0702030302020204" pitchFamily="66" charset="0"/>
              </a:rPr>
              <a:t>This is positive as it shows that learning theory may play a least a part in attachment formation.</a:t>
            </a:r>
          </a:p>
        </p:txBody>
      </p:sp>
      <p:pic>
        <p:nvPicPr>
          <p:cNvPr id="72708" name="Picture 2" descr="C:\Users\Catherine\Pictures\Microsoft Clip Organizer\j0078833.wmf">
            <a:extLst>
              <a:ext uri="{FF2B5EF4-FFF2-40B4-BE49-F238E27FC236}">
                <a16:creationId xmlns:a16="http://schemas.microsoft.com/office/drawing/2014/main" id="{8782150F-018A-4216-82E9-187BA8EF4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1428750"/>
            <a:ext cx="1489075"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5B2DDEF4-2D92-4C9B-B8A6-3AFE6281FF02}"/>
              </a:ext>
            </a:extLst>
          </p:cNvPr>
          <p:cNvSpPr>
            <a:spLocks noGrp="1"/>
          </p:cNvSpPr>
          <p:nvPr>
            <p:ph type="title"/>
          </p:nvPr>
        </p:nvSpPr>
        <p:spPr>
          <a:xfrm>
            <a:off x="214313" y="274638"/>
            <a:ext cx="8786812"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73731" name="Content Placeholder 2">
            <a:extLst>
              <a:ext uri="{FF2B5EF4-FFF2-40B4-BE49-F238E27FC236}">
                <a16:creationId xmlns:a16="http://schemas.microsoft.com/office/drawing/2014/main" id="{3AC62559-14FA-4C8D-999E-79AD8F465226}"/>
              </a:ext>
            </a:extLst>
          </p:cNvPr>
          <p:cNvSpPr>
            <a:spLocks noGrp="1"/>
          </p:cNvSpPr>
          <p:nvPr>
            <p:ph idx="1"/>
          </p:nvPr>
        </p:nvSpPr>
        <p:spPr/>
        <p:txBody>
          <a:bodyPr/>
          <a:lstStyle/>
          <a:p>
            <a:pPr eaLnBrk="1" hangingPunct="1"/>
            <a:r>
              <a:rPr lang="en-GB" altLang="en-US" b="1" u="sng">
                <a:latin typeface="Comic Sans MS" panose="030F0702030302020204" pitchFamily="66" charset="0"/>
              </a:rPr>
              <a:t>Schaffer and Emerson (1964):</a:t>
            </a:r>
          </a:p>
          <a:p>
            <a:pPr lvl="1" eaLnBrk="1" hangingPunct="1"/>
            <a:r>
              <a:rPr lang="en-GB" altLang="en-US">
                <a:latin typeface="Comic Sans MS" panose="030F0702030302020204" pitchFamily="66" charset="0"/>
              </a:rPr>
              <a:t>Studied babies in Glasgow </a:t>
            </a:r>
          </a:p>
          <a:p>
            <a:pPr lvl="1" eaLnBrk="1" hangingPunct="1"/>
            <a:r>
              <a:rPr lang="en-GB" altLang="en-US">
                <a:latin typeface="Comic Sans MS" panose="030F0702030302020204" pitchFamily="66" charset="0"/>
              </a:rPr>
              <a:t>Found that infants were not necessarily most attached to the caregiver who provided them with food.</a:t>
            </a:r>
          </a:p>
          <a:p>
            <a:pPr lvl="1" eaLnBrk="1" hangingPunct="1"/>
            <a:endParaRPr lang="en-GB" altLang="en-US">
              <a:latin typeface="Comic Sans MS" panose="030F0702030302020204" pitchFamily="66" charset="0"/>
            </a:endParaRPr>
          </a:p>
          <a:p>
            <a:pPr lvl="1" eaLnBrk="1" hangingPunct="1"/>
            <a:r>
              <a:rPr lang="en-GB" altLang="en-US">
                <a:latin typeface="Comic Sans MS" panose="030F0702030302020204" pitchFamily="66" charset="0"/>
              </a:rPr>
              <a:t>They were more attached to the person who was most responsive and who interacted with them the most.</a:t>
            </a:r>
          </a:p>
        </p:txBody>
      </p:sp>
      <p:pic>
        <p:nvPicPr>
          <p:cNvPr id="73732" name="Picture 2" descr="C:\Users\Catherine\Pictures\Microsoft Clip Organizer\j0290543.wmf">
            <a:extLst>
              <a:ext uri="{FF2B5EF4-FFF2-40B4-BE49-F238E27FC236}">
                <a16:creationId xmlns:a16="http://schemas.microsoft.com/office/drawing/2014/main" id="{D5F3643B-4C30-4F79-84D5-083C4AD6F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413" y="4987925"/>
            <a:ext cx="241458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8" descr="http://www.lorenzoexhornets.org/SadScreenBean.gif">
            <a:extLst>
              <a:ext uri="{FF2B5EF4-FFF2-40B4-BE49-F238E27FC236}">
                <a16:creationId xmlns:a16="http://schemas.microsoft.com/office/drawing/2014/main" id="{2D2D9A32-87A4-44A2-BBCA-8D6CA61BEE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500188"/>
            <a:ext cx="9334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4FEDCBCA-C511-474F-A7F5-0EE65E318CB5}"/>
              </a:ext>
            </a:extLst>
          </p:cNvPr>
          <p:cNvSpPr>
            <a:spLocks noGrp="1"/>
          </p:cNvSpPr>
          <p:nvPr>
            <p:ph type="title"/>
          </p:nvPr>
        </p:nvSpPr>
        <p:spPr>
          <a:xfrm>
            <a:off x="142875" y="274638"/>
            <a:ext cx="8786813"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 name="Content Placeholder 2">
            <a:extLst>
              <a:ext uri="{FF2B5EF4-FFF2-40B4-BE49-F238E27FC236}">
                <a16:creationId xmlns:a16="http://schemas.microsoft.com/office/drawing/2014/main" id="{1D4C139C-E1A2-403E-B0C8-A54FF5F365A9}"/>
              </a:ext>
            </a:extLst>
          </p:cNvPr>
          <p:cNvSpPr>
            <a:spLocks noGrp="1"/>
          </p:cNvSpPr>
          <p:nvPr>
            <p:ph idx="1"/>
          </p:nvPr>
        </p:nvSpPr>
        <p:spPr/>
        <p:txBody>
          <a:bodyPr/>
          <a:lstStyle/>
          <a:p>
            <a:pPr eaLnBrk="1" hangingPunct="1"/>
            <a:r>
              <a:rPr lang="en-GB" altLang="en-US">
                <a:latin typeface="Comic Sans MS" panose="030F0702030302020204" pitchFamily="66" charset="0"/>
              </a:rPr>
              <a:t>How does </a:t>
            </a:r>
            <a:r>
              <a:rPr lang="en-GB" altLang="en-US" b="1">
                <a:solidFill>
                  <a:srgbClr val="F82886"/>
                </a:solidFill>
                <a:latin typeface="Comic Sans MS" panose="030F0702030302020204" pitchFamily="66" charset="0"/>
              </a:rPr>
              <a:t>Schaffer and Emmerson’s</a:t>
            </a:r>
            <a:r>
              <a:rPr lang="en-GB" altLang="en-US" b="1">
                <a:latin typeface="Comic Sans MS" panose="030F0702030302020204" pitchFamily="66" charset="0"/>
              </a:rPr>
              <a:t> study</a:t>
            </a:r>
            <a:r>
              <a:rPr lang="en-GB" altLang="en-US">
                <a:latin typeface="Comic Sans MS" panose="030F0702030302020204" pitchFamily="66" charset="0"/>
              </a:rPr>
              <a:t> criticise Learning Theory?</a:t>
            </a:r>
          </a:p>
          <a:p>
            <a:pPr eaLnBrk="1" hangingPunct="1"/>
            <a:endParaRPr lang="en-GB" altLang="en-US">
              <a:latin typeface="Comic Sans MS" panose="030F0702030302020204" pitchFamily="66" charset="0"/>
            </a:endParaRPr>
          </a:p>
          <a:p>
            <a:pPr lvl="1" eaLnBrk="1" hangingPunct="1"/>
            <a:r>
              <a:rPr lang="en-GB" altLang="en-US">
                <a:latin typeface="Comic Sans MS" panose="030F0702030302020204" pitchFamily="66" charset="0"/>
              </a:rPr>
              <a:t>Suggests that </a:t>
            </a:r>
            <a:r>
              <a:rPr lang="en-GB" altLang="en-US">
                <a:solidFill>
                  <a:srgbClr val="F82886"/>
                </a:solidFill>
                <a:latin typeface="Comic Sans MS" panose="030F0702030302020204" pitchFamily="66" charset="0"/>
              </a:rPr>
              <a:t>‘cupboard love theory’ </a:t>
            </a:r>
            <a:r>
              <a:rPr lang="en-GB" altLang="en-US">
                <a:latin typeface="Comic Sans MS" panose="030F0702030302020204" pitchFamily="66" charset="0"/>
              </a:rPr>
              <a:t>is not likely to be the best explanation for attachments</a:t>
            </a:r>
          </a:p>
          <a:p>
            <a:pPr lvl="1" eaLnBrk="1" hangingPunct="1"/>
            <a:r>
              <a:rPr lang="en-GB" altLang="en-US">
                <a:latin typeface="Comic Sans MS" panose="030F0702030302020204" pitchFamily="66" charset="0"/>
              </a:rPr>
              <a:t>Seemed that attachments were not necessarily formed with the caregiver who fed them.</a:t>
            </a:r>
          </a:p>
        </p:txBody>
      </p:sp>
      <p:pic>
        <p:nvPicPr>
          <p:cNvPr id="74756" name="Picture 8" descr="http://www.lorenzoexhornets.org/SadScreenBean.gif">
            <a:extLst>
              <a:ext uri="{FF2B5EF4-FFF2-40B4-BE49-F238E27FC236}">
                <a16:creationId xmlns:a16="http://schemas.microsoft.com/office/drawing/2014/main" id="{37DA2DE2-5399-4A24-9636-B416F2E20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438" y="1500188"/>
            <a:ext cx="83026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49F7D176-3192-4051-A809-E06B66DA303F}"/>
              </a:ext>
            </a:extLst>
          </p:cNvPr>
          <p:cNvSpPr>
            <a:spLocks noGrp="1"/>
          </p:cNvSpPr>
          <p:nvPr>
            <p:ph type="title"/>
          </p:nvPr>
        </p:nvSpPr>
        <p:spPr>
          <a:xfrm>
            <a:off x="214313" y="274638"/>
            <a:ext cx="8715375"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 name="Content Placeholder 2">
            <a:extLst>
              <a:ext uri="{FF2B5EF4-FFF2-40B4-BE49-F238E27FC236}">
                <a16:creationId xmlns:a16="http://schemas.microsoft.com/office/drawing/2014/main" id="{A3806785-8559-4BAC-BCD7-A2FF85EEC999}"/>
              </a:ext>
            </a:extLst>
          </p:cNvPr>
          <p:cNvSpPr>
            <a:spLocks noGrp="1"/>
          </p:cNvSpPr>
          <p:nvPr>
            <p:ph idx="1"/>
          </p:nvPr>
        </p:nvSpPr>
        <p:spPr>
          <a:xfrm>
            <a:off x="500063" y="1571625"/>
            <a:ext cx="8229600" cy="4525963"/>
          </a:xfrm>
        </p:spPr>
        <p:txBody>
          <a:bodyPr rtlCol="0">
            <a:normAutofit fontScale="92500"/>
          </a:bodyPr>
          <a:lstStyle/>
          <a:p>
            <a:pPr eaLnBrk="1" fontAlgn="auto" hangingPunct="1">
              <a:spcAft>
                <a:spcPts val="0"/>
              </a:spcAft>
              <a:defRPr/>
            </a:pPr>
            <a:r>
              <a:rPr lang="en-GB" b="1" dirty="0">
                <a:latin typeface="Comic Sans MS" pitchFamily="66" charset="0"/>
              </a:rPr>
              <a:t>Harlow and the Rhesus Monkeys (1959)</a:t>
            </a:r>
          </a:p>
          <a:p>
            <a:pPr lvl="1" eaLnBrk="1" fontAlgn="auto" hangingPunct="1">
              <a:spcAft>
                <a:spcPts val="0"/>
              </a:spcAft>
              <a:defRPr/>
            </a:pPr>
            <a:r>
              <a:rPr lang="en-GB" dirty="0">
                <a:latin typeface="Comic Sans MS" pitchFamily="66" charset="0"/>
              </a:rPr>
              <a:t>Young monkey’s were kept on their own in cages</a:t>
            </a:r>
          </a:p>
          <a:p>
            <a:pPr lvl="1" eaLnBrk="1" fontAlgn="auto" hangingPunct="1">
              <a:spcAft>
                <a:spcPts val="0"/>
              </a:spcAft>
              <a:defRPr/>
            </a:pPr>
            <a:r>
              <a:rPr lang="en-GB" dirty="0">
                <a:latin typeface="Comic Sans MS" pitchFamily="66" charset="0"/>
              </a:rPr>
              <a:t>Created 2 wire monkeys; one was wrapped in soft cloth but offered no food</a:t>
            </a:r>
          </a:p>
          <a:p>
            <a:pPr lvl="1" eaLnBrk="1" fontAlgn="auto" hangingPunct="1">
              <a:spcAft>
                <a:spcPts val="0"/>
              </a:spcAft>
              <a:defRPr/>
            </a:pPr>
            <a:r>
              <a:rPr lang="en-GB" dirty="0">
                <a:latin typeface="Comic Sans MS" pitchFamily="66" charset="0"/>
              </a:rPr>
              <a:t>The other offered food but offered no comfort</a:t>
            </a:r>
          </a:p>
          <a:p>
            <a:pPr lvl="1" eaLnBrk="1" fontAlgn="auto" hangingPunct="1">
              <a:spcAft>
                <a:spcPts val="0"/>
              </a:spcAft>
              <a:defRPr/>
            </a:pPr>
            <a:r>
              <a:rPr lang="en-GB" dirty="0">
                <a:latin typeface="Comic Sans MS" pitchFamily="66" charset="0"/>
              </a:rPr>
              <a:t>According to Learning Theory which wire monkey should the real monkey have been attached to?</a:t>
            </a:r>
          </a:p>
        </p:txBody>
      </p:sp>
      <p:pic>
        <p:nvPicPr>
          <p:cNvPr id="75780" name="Picture 5" descr="C:\Users\Catherine\Pictures\Microsoft Clip Organizer\j0417478.wmf">
            <a:extLst>
              <a:ext uri="{FF2B5EF4-FFF2-40B4-BE49-F238E27FC236}">
                <a16:creationId xmlns:a16="http://schemas.microsoft.com/office/drawing/2014/main" id="{8EE24747-B19C-4D14-900F-664F86376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4857750"/>
            <a:ext cx="1366838"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8" descr="http://www.lorenzoexhornets.org/SadScreenBean.gif">
            <a:extLst>
              <a:ext uri="{FF2B5EF4-FFF2-40B4-BE49-F238E27FC236}">
                <a16:creationId xmlns:a16="http://schemas.microsoft.com/office/drawing/2014/main" id="{69E7D6B7-8B80-4EFE-A02C-02AEDE7A7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4214813"/>
            <a:ext cx="9334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D0512630-1854-45E5-81EB-5E3B2E548D3F}"/>
              </a:ext>
            </a:extLst>
          </p:cNvPr>
          <p:cNvSpPr>
            <a:spLocks noGrp="1"/>
          </p:cNvSpPr>
          <p:nvPr>
            <p:ph type="title"/>
          </p:nvPr>
        </p:nvSpPr>
        <p:spPr>
          <a:xfrm>
            <a:off x="428625" y="1000125"/>
            <a:ext cx="8229600" cy="3582988"/>
          </a:xfrm>
        </p:spPr>
        <p:txBody>
          <a:bodyPr/>
          <a:lstStyle/>
          <a:p>
            <a:pPr eaLnBrk="1" hangingPunct="1"/>
            <a:r>
              <a:rPr lang="en-GB" altLang="en-US" b="1">
                <a:solidFill>
                  <a:srgbClr val="7030A0"/>
                </a:solidFill>
                <a:latin typeface="Comic Sans MS" panose="030F0702030302020204" pitchFamily="66" charset="0"/>
              </a:rPr>
              <a:t>Problems with Harlow’s Research?</a:t>
            </a:r>
          </a:p>
        </p:txBody>
      </p:sp>
      <p:pic>
        <p:nvPicPr>
          <p:cNvPr id="76803" name="Picture 2" descr="C:\Users\Catherine\Pictures\Microsoft Clip Organizer\j0430045.wmf">
            <a:extLst>
              <a:ext uri="{FF2B5EF4-FFF2-40B4-BE49-F238E27FC236}">
                <a16:creationId xmlns:a16="http://schemas.microsoft.com/office/drawing/2014/main" id="{76BD928E-69D0-48E6-8E25-99123367C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4071938"/>
            <a:ext cx="16287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3" descr="C:\Users\Catherine\Pictures\Microsoft Clip Organizer\j0417478.wmf">
            <a:extLst>
              <a:ext uri="{FF2B5EF4-FFF2-40B4-BE49-F238E27FC236}">
                <a16:creationId xmlns:a16="http://schemas.microsoft.com/office/drawing/2014/main" id="{658B9A58-B10C-4734-87FC-8D3830F15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4357688"/>
            <a:ext cx="1366838"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F73F07B0-4852-4710-A832-12C2D5AFA286}"/>
              </a:ext>
            </a:extLst>
          </p:cNvPr>
          <p:cNvSpPr>
            <a:spLocks noGrp="1"/>
          </p:cNvSpPr>
          <p:nvPr>
            <p:ph type="title"/>
          </p:nvPr>
        </p:nvSpPr>
        <p:spPr>
          <a:xfrm>
            <a:off x="142875" y="274638"/>
            <a:ext cx="8858250"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 name="Content Placeholder 2">
            <a:extLst>
              <a:ext uri="{FF2B5EF4-FFF2-40B4-BE49-F238E27FC236}">
                <a16:creationId xmlns:a16="http://schemas.microsoft.com/office/drawing/2014/main" id="{9957228D-E945-4F0C-8485-CC9EA72B9715}"/>
              </a:ext>
            </a:extLst>
          </p:cNvPr>
          <p:cNvSpPr>
            <a:spLocks noGrp="1"/>
          </p:cNvSpPr>
          <p:nvPr>
            <p:ph idx="1"/>
          </p:nvPr>
        </p:nvSpPr>
        <p:spPr/>
        <p:txBody>
          <a:bodyPr>
            <a:normAutofit fontScale="92500" lnSpcReduction="10000"/>
          </a:bodyPr>
          <a:lstStyle/>
          <a:p>
            <a:pPr eaLnBrk="1" hangingPunct="1">
              <a:lnSpc>
                <a:spcPct val="90000"/>
              </a:lnSpc>
              <a:buFont typeface="Arial" charset="0"/>
              <a:buChar char="•"/>
              <a:defRPr/>
            </a:pPr>
            <a:r>
              <a:rPr lang="en-GB" sz="2700" b="1" u="sng" dirty="0">
                <a:latin typeface="Comic Sans MS" pitchFamily="66" charset="0"/>
              </a:rPr>
              <a:t>Attachments are innate.</a:t>
            </a:r>
          </a:p>
          <a:p>
            <a:pPr eaLnBrk="1" hangingPunct="1">
              <a:lnSpc>
                <a:spcPct val="90000"/>
              </a:lnSpc>
              <a:buFont typeface="Arial" charset="0"/>
              <a:buNone/>
              <a:defRPr/>
            </a:pPr>
            <a:endParaRPr lang="en-GB" sz="2700" b="1" dirty="0">
              <a:latin typeface="Comic Sans MS" pitchFamily="66" charset="0"/>
            </a:endParaRPr>
          </a:p>
          <a:p>
            <a:pPr eaLnBrk="1" hangingPunct="1">
              <a:lnSpc>
                <a:spcPct val="90000"/>
              </a:lnSpc>
              <a:buFont typeface="Arial" charset="0"/>
              <a:buNone/>
              <a:defRPr/>
            </a:pPr>
            <a:r>
              <a:rPr lang="en-GB" sz="2700" dirty="0">
                <a:latin typeface="Comic Sans MS" pitchFamily="66" charset="0"/>
              </a:rPr>
              <a:t>	-</a:t>
            </a:r>
            <a:r>
              <a:rPr lang="en-GB" sz="2700" b="1" dirty="0">
                <a:latin typeface="Comic Sans MS" pitchFamily="66" charset="0"/>
              </a:rPr>
              <a:t>Lorenz (1952)</a:t>
            </a:r>
            <a:r>
              <a:rPr lang="en-GB" sz="2700" dirty="0">
                <a:latin typeface="Comic Sans MS" pitchFamily="66" charset="0"/>
              </a:rPr>
              <a:t> suggests that                                 newborns </a:t>
            </a:r>
            <a:r>
              <a:rPr lang="en-GB" sz="2700" b="1" dirty="0">
                <a:latin typeface="Comic Sans MS" pitchFamily="66" charset="0"/>
              </a:rPr>
              <a:t>‘imprint’ </a:t>
            </a:r>
            <a:r>
              <a:rPr lang="en-GB" sz="2700" dirty="0">
                <a:latin typeface="Comic Sans MS" pitchFamily="66" charset="0"/>
              </a:rPr>
              <a:t>an image of                                   their parents within hours of being                           born.</a:t>
            </a:r>
          </a:p>
          <a:p>
            <a:pPr eaLnBrk="1" hangingPunct="1">
              <a:lnSpc>
                <a:spcPct val="90000"/>
              </a:lnSpc>
              <a:buFont typeface="Arial" charset="0"/>
              <a:buChar char="•"/>
              <a:defRPr/>
            </a:pPr>
            <a:endParaRPr lang="en-GB" sz="2700" dirty="0">
              <a:latin typeface="Comic Sans MS" pitchFamily="66" charset="0"/>
            </a:endParaRPr>
          </a:p>
          <a:p>
            <a:pPr eaLnBrk="1" hangingPunct="1">
              <a:lnSpc>
                <a:spcPct val="90000"/>
              </a:lnSpc>
              <a:buFont typeface="Arial" charset="0"/>
              <a:buChar char="•"/>
              <a:defRPr/>
            </a:pPr>
            <a:r>
              <a:rPr lang="en-GB" sz="2700" dirty="0">
                <a:latin typeface="Comic Sans MS" pitchFamily="66" charset="0"/>
              </a:rPr>
              <a:t>This allows the infant to stick closely to this important source of protection and food.</a:t>
            </a:r>
          </a:p>
          <a:p>
            <a:pPr eaLnBrk="1" hangingPunct="1">
              <a:lnSpc>
                <a:spcPct val="90000"/>
              </a:lnSpc>
              <a:buFont typeface="Arial" charset="0"/>
              <a:buChar char="•"/>
              <a:defRPr/>
            </a:pPr>
            <a:endParaRPr lang="en-GB" sz="2700" dirty="0">
              <a:latin typeface="Comic Sans MS" pitchFamily="66" charset="0"/>
            </a:endParaRPr>
          </a:p>
          <a:p>
            <a:pPr eaLnBrk="1" hangingPunct="1">
              <a:lnSpc>
                <a:spcPct val="90000"/>
              </a:lnSpc>
              <a:buFont typeface="Arial" charset="0"/>
              <a:buChar char="•"/>
              <a:defRPr/>
            </a:pPr>
            <a:r>
              <a:rPr lang="en-GB" sz="2700" dirty="0">
                <a:latin typeface="Comic Sans MS" pitchFamily="66" charset="0"/>
              </a:rPr>
              <a:t>This criticises Learning Theory as it suggests that attachment is innate because the infants are far too young to have </a:t>
            </a:r>
            <a:r>
              <a:rPr lang="en-GB" sz="2700" b="1" dirty="0">
                <a:solidFill>
                  <a:srgbClr val="F82886"/>
                </a:solidFill>
                <a:latin typeface="Comic Sans MS" pitchFamily="66" charset="0"/>
              </a:rPr>
              <a:t>learned </a:t>
            </a:r>
            <a:r>
              <a:rPr lang="en-GB" sz="2700" dirty="0">
                <a:latin typeface="Comic Sans MS" pitchFamily="66" charset="0"/>
              </a:rPr>
              <a:t>anything at this age.</a:t>
            </a:r>
            <a:endParaRPr lang="en-GB" sz="2700" b="1" dirty="0">
              <a:solidFill>
                <a:srgbClr val="F82886"/>
              </a:solidFill>
              <a:latin typeface="Comic Sans MS" pitchFamily="66" charset="0"/>
            </a:endParaRPr>
          </a:p>
        </p:txBody>
      </p:sp>
      <p:pic>
        <p:nvPicPr>
          <p:cNvPr id="77828" name="Picture 6" descr="http://www.picturesof.net/_images/Two_White_Geese_Or_Ducks_Royalty_Free_Clipart_Picture_090112-126325-396018.jpg">
            <a:extLst>
              <a:ext uri="{FF2B5EF4-FFF2-40B4-BE49-F238E27FC236}">
                <a16:creationId xmlns:a16="http://schemas.microsoft.com/office/drawing/2014/main" id="{77A8B94E-F814-4875-A02D-D699D8BD4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857375"/>
            <a:ext cx="161766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8" descr="http://www.lorenzoexhornets.org/SadScreenBean.gif">
            <a:extLst>
              <a:ext uri="{FF2B5EF4-FFF2-40B4-BE49-F238E27FC236}">
                <a16:creationId xmlns:a16="http://schemas.microsoft.com/office/drawing/2014/main" id="{9F317632-4EE9-4ABB-A9DB-603047BA3B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071688"/>
            <a:ext cx="9334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8C53BFB-3CA5-4BAD-8EF0-68485E86795F}"/>
              </a:ext>
            </a:extLst>
          </p:cNvPr>
          <p:cNvSpPr/>
          <p:nvPr/>
        </p:nvSpPr>
        <p:spPr>
          <a:xfrm>
            <a:off x="900113" y="549275"/>
            <a:ext cx="7704137" cy="5543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GB" sz="15000" b="1" dirty="0">
                <a:solidFill>
                  <a:srgbClr val="000000"/>
                </a:solidFill>
                <a:ea typeface="Calibri"/>
                <a:cs typeface="Times New Roman"/>
              </a:rPr>
              <a:t>1</a:t>
            </a:r>
            <a:endParaRPr lang="en-GB" sz="15000" dirty="0">
              <a:ea typeface="Calibri"/>
              <a:cs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8B1DEA1-4200-4D79-BA18-5E995F64FC5D}"/>
              </a:ext>
            </a:extLst>
          </p:cNvPr>
          <p:cNvSpPr/>
          <p:nvPr/>
        </p:nvSpPr>
        <p:spPr>
          <a:xfrm>
            <a:off x="900113" y="549275"/>
            <a:ext cx="7704137" cy="5543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GB" sz="15000" b="1" dirty="0">
                <a:solidFill>
                  <a:srgbClr val="000000"/>
                </a:solidFill>
                <a:ea typeface="Calibri"/>
                <a:cs typeface="Times New Roman"/>
              </a:rPr>
              <a:t>2</a:t>
            </a:r>
            <a:endParaRPr lang="en-GB" sz="15000" dirty="0">
              <a:ea typeface="Calibri"/>
              <a:cs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5747777-3A80-4896-AD49-BDE5E61FE41C}"/>
              </a:ext>
            </a:extLst>
          </p:cNvPr>
          <p:cNvSpPr/>
          <p:nvPr/>
        </p:nvSpPr>
        <p:spPr>
          <a:xfrm>
            <a:off x="900113" y="549275"/>
            <a:ext cx="7704137" cy="5543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GB" sz="15000" b="1" dirty="0">
                <a:solidFill>
                  <a:srgbClr val="000000"/>
                </a:solidFill>
                <a:ea typeface="Calibri"/>
                <a:cs typeface="Times New Roman"/>
              </a:rPr>
              <a:t>3</a:t>
            </a:r>
            <a:endParaRPr lang="en-GB" sz="15000" dirty="0">
              <a:ea typeface="Calibri"/>
              <a:cs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98CE110-9997-472D-9B13-6ABFEB1483C5}"/>
              </a:ext>
            </a:extLst>
          </p:cNvPr>
          <p:cNvSpPr/>
          <p:nvPr/>
        </p:nvSpPr>
        <p:spPr>
          <a:xfrm>
            <a:off x="900113" y="549275"/>
            <a:ext cx="7704137" cy="5543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GB" sz="15000" b="1" dirty="0">
                <a:solidFill>
                  <a:srgbClr val="000000"/>
                </a:solidFill>
                <a:ea typeface="Calibri"/>
                <a:cs typeface="Times New Roman"/>
              </a:rPr>
              <a:t>4</a:t>
            </a:r>
            <a:endParaRPr lang="en-GB" sz="15000" dirty="0">
              <a:ea typeface="Calibri"/>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9ABDC0D-D76F-4554-82F3-8C741F5BAF5E}"/>
              </a:ext>
            </a:extLst>
          </p:cNvPr>
          <p:cNvSpPr>
            <a:spLocks noGrp="1"/>
          </p:cNvSpPr>
          <p:nvPr>
            <p:ph type="ctrTitle"/>
          </p:nvPr>
        </p:nvSpPr>
        <p:spPr/>
        <p:txBody>
          <a:bodyPr/>
          <a:lstStyle/>
          <a:p>
            <a:pPr eaLnBrk="1" hangingPunct="1"/>
            <a:r>
              <a:rPr lang="en-GB" altLang="en-US" sz="8800">
                <a:solidFill>
                  <a:srgbClr val="7030A0"/>
                </a:solidFill>
                <a:latin typeface="Comic Sans MS" panose="030F0702030302020204" pitchFamily="66" charset="0"/>
              </a:rPr>
              <a:t>Learning Theory</a:t>
            </a:r>
          </a:p>
        </p:txBody>
      </p:sp>
      <p:pic>
        <p:nvPicPr>
          <p:cNvPr id="9219" name="Picture 2" descr="C:\Users\Catherine\Pictures\Microsoft Clip Organizer\j0430043.wmf">
            <a:extLst>
              <a:ext uri="{FF2B5EF4-FFF2-40B4-BE49-F238E27FC236}">
                <a16:creationId xmlns:a16="http://schemas.microsoft.com/office/drawing/2014/main" id="{3062329E-6463-49C8-879A-28F59C85F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4214813"/>
            <a:ext cx="19907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C:\Users\Catherine\Pictures\Microsoft Clip Organizer\j0430045.wmf">
            <a:extLst>
              <a:ext uri="{FF2B5EF4-FFF2-40B4-BE49-F238E27FC236}">
                <a16:creationId xmlns:a16="http://schemas.microsoft.com/office/drawing/2014/main" id="{E17E7E91-148B-4D92-8D2C-817960600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85750"/>
            <a:ext cx="16287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C:\Users\Catherine\Pictures\Microsoft Clip Organizer\j0407860.wmf">
            <a:extLst>
              <a:ext uri="{FF2B5EF4-FFF2-40B4-BE49-F238E27FC236}">
                <a16:creationId xmlns:a16="http://schemas.microsoft.com/office/drawing/2014/main" id="{D00B103D-D026-4D78-A038-9385ECFE06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4357688"/>
            <a:ext cx="23844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C:\Users\Catherine\Pictures\Microsoft Clip Organizer\j0432303.wmf">
            <a:extLst>
              <a:ext uri="{FF2B5EF4-FFF2-40B4-BE49-F238E27FC236}">
                <a16:creationId xmlns:a16="http://schemas.microsoft.com/office/drawing/2014/main" id="{3A11A2E7-703F-491A-9668-56605E574D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688" y="428625"/>
            <a:ext cx="1846262"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C05973E8-62FB-4287-99C2-EC7D949D02A6}"/>
              </a:ext>
            </a:extLst>
          </p:cNvPr>
          <p:cNvSpPr>
            <a:spLocks noGrp="1"/>
          </p:cNvSpPr>
          <p:nvPr>
            <p:ph type="title"/>
          </p:nvPr>
        </p:nvSpPr>
        <p:spPr>
          <a:xfrm>
            <a:off x="0" y="7938"/>
            <a:ext cx="9144000" cy="612775"/>
          </a:xfrm>
          <a:ln>
            <a:solidFill>
              <a:schemeClr val="tx1"/>
            </a:solidFill>
            <a:miter lim="800000"/>
            <a:headEnd/>
            <a:tailEnd/>
          </a:ln>
        </p:spPr>
        <p:txBody>
          <a:bodyPr/>
          <a:lstStyle/>
          <a:p>
            <a:r>
              <a:rPr lang="en-GB" altLang="en-US" sz="2500">
                <a:latin typeface="Comic Sans MS" panose="030F0702030302020204" pitchFamily="66" charset="0"/>
              </a:rPr>
              <a:t>Learning Theory/Behavioural Theory of Attachment</a:t>
            </a:r>
          </a:p>
        </p:txBody>
      </p:sp>
      <p:sp>
        <p:nvSpPr>
          <p:cNvPr id="82947" name="Title 1">
            <a:extLst>
              <a:ext uri="{FF2B5EF4-FFF2-40B4-BE49-F238E27FC236}">
                <a16:creationId xmlns:a16="http://schemas.microsoft.com/office/drawing/2014/main" id="{2708C9C3-B249-4807-AB72-71E36BA1A7F4}"/>
              </a:ext>
            </a:extLst>
          </p:cNvPr>
          <p:cNvSpPr txBox="1">
            <a:spLocks/>
          </p:cNvSpPr>
          <p:nvPr/>
        </p:nvSpPr>
        <p:spPr bwMode="auto">
          <a:xfrm>
            <a:off x="0" y="620713"/>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Evolutionary Theory of Attachment</a:t>
            </a:r>
          </a:p>
        </p:txBody>
      </p:sp>
      <p:sp>
        <p:nvSpPr>
          <p:cNvPr id="82948" name="Title 1">
            <a:extLst>
              <a:ext uri="{FF2B5EF4-FFF2-40B4-BE49-F238E27FC236}">
                <a16:creationId xmlns:a16="http://schemas.microsoft.com/office/drawing/2014/main" id="{0B6A9506-AEB6-4AF5-98DE-720BCEA64EE3}"/>
              </a:ext>
            </a:extLst>
          </p:cNvPr>
          <p:cNvSpPr txBox="1">
            <a:spLocks/>
          </p:cNvSpPr>
          <p:nvPr/>
        </p:nvSpPr>
        <p:spPr bwMode="auto">
          <a:xfrm>
            <a:off x="9525" y="1233488"/>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Biological Explanation</a:t>
            </a:r>
          </a:p>
        </p:txBody>
      </p:sp>
      <p:sp>
        <p:nvSpPr>
          <p:cNvPr id="82949" name="Title 1">
            <a:extLst>
              <a:ext uri="{FF2B5EF4-FFF2-40B4-BE49-F238E27FC236}">
                <a16:creationId xmlns:a16="http://schemas.microsoft.com/office/drawing/2014/main" id="{D9CC1FCD-503F-4EAB-921B-F0A480BD2B65}"/>
              </a:ext>
            </a:extLst>
          </p:cNvPr>
          <p:cNvSpPr txBox="1">
            <a:spLocks/>
          </p:cNvSpPr>
          <p:nvPr/>
        </p:nvSpPr>
        <p:spPr bwMode="auto">
          <a:xfrm>
            <a:off x="9525" y="1846263"/>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Learning Explanation</a:t>
            </a:r>
          </a:p>
        </p:txBody>
      </p:sp>
      <p:sp>
        <p:nvSpPr>
          <p:cNvPr id="82950" name="Title 1">
            <a:extLst>
              <a:ext uri="{FF2B5EF4-FFF2-40B4-BE49-F238E27FC236}">
                <a16:creationId xmlns:a16="http://schemas.microsoft.com/office/drawing/2014/main" id="{DF667BEB-6D11-4F43-B604-C9664A6A9B22}"/>
              </a:ext>
            </a:extLst>
          </p:cNvPr>
          <p:cNvSpPr txBox="1">
            <a:spLocks/>
          </p:cNvSpPr>
          <p:nvPr/>
        </p:nvSpPr>
        <p:spPr bwMode="auto">
          <a:xfrm>
            <a:off x="0" y="2459038"/>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Nature (behaviours are a product of our biology)</a:t>
            </a:r>
          </a:p>
        </p:txBody>
      </p:sp>
      <p:sp>
        <p:nvSpPr>
          <p:cNvPr id="82951" name="Title 1">
            <a:extLst>
              <a:ext uri="{FF2B5EF4-FFF2-40B4-BE49-F238E27FC236}">
                <a16:creationId xmlns:a16="http://schemas.microsoft.com/office/drawing/2014/main" id="{9B5BEB4C-DA04-4E74-895A-804836A86E1C}"/>
              </a:ext>
            </a:extLst>
          </p:cNvPr>
          <p:cNvSpPr txBox="1">
            <a:spLocks/>
          </p:cNvSpPr>
          <p:nvPr/>
        </p:nvSpPr>
        <p:spPr bwMode="auto">
          <a:xfrm>
            <a:off x="9525" y="3071813"/>
            <a:ext cx="9144000" cy="776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Nurture (behaviours determined by environment/upbringing/experiences</a:t>
            </a:r>
          </a:p>
        </p:txBody>
      </p:sp>
      <p:sp>
        <p:nvSpPr>
          <p:cNvPr id="82952" name="Title 1">
            <a:extLst>
              <a:ext uri="{FF2B5EF4-FFF2-40B4-BE49-F238E27FC236}">
                <a16:creationId xmlns:a16="http://schemas.microsoft.com/office/drawing/2014/main" id="{5270AF1E-B57D-430C-902A-E538E89703C5}"/>
              </a:ext>
            </a:extLst>
          </p:cNvPr>
          <p:cNvSpPr txBox="1">
            <a:spLocks/>
          </p:cNvSpPr>
          <p:nvPr/>
        </p:nvSpPr>
        <p:spPr bwMode="auto">
          <a:xfrm>
            <a:off x="0" y="3848100"/>
            <a:ext cx="91440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Develop attachment through association/classical conditioning</a:t>
            </a:r>
          </a:p>
        </p:txBody>
      </p:sp>
      <p:sp>
        <p:nvSpPr>
          <p:cNvPr id="82953" name="Title 1">
            <a:extLst>
              <a:ext uri="{FF2B5EF4-FFF2-40B4-BE49-F238E27FC236}">
                <a16:creationId xmlns:a16="http://schemas.microsoft.com/office/drawing/2014/main" id="{273A0201-7581-4FEF-9D56-5F3457673004}"/>
              </a:ext>
            </a:extLst>
          </p:cNvPr>
          <p:cNvSpPr txBox="1">
            <a:spLocks/>
          </p:cNvSpPr>
          <p:nvPr/>
        </p:nvSpPr>
        <p:spPr bwMode="auto">
          <a:xfrm>
            <a:off x="9525" y="4581525"/>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Individuals have a gene that motivates attachments to form</a:t>
            </a:r>
          </a:p>
        </p:txBody>
      </p:sp>
      <p:sp>
        <p:nvSpPr>
          <p:cNvPr id="82954" name="Title 1">
            <a:extLst>
              <a:ext uri="{FF2B5EF4-FFF2-40B4-BE49-F238E27FC236}">
                <a16:creationId xmlns:a16="http://schemas.microsoft.com/office/drawing/2014/main" id="{6592CD72-8047-4386-83AC-E2C605CA90DF}"/>
              </a:ext>
            </a:extLst>
          </p:cNvPr>
          <p:cNvSpPr txBox="1">
            <a:spLocks/>
          </p:cNvSpPr>
          <p:nvPr/>
        </p:nvSpPr>
        <p:spPr bwMode="auto">
          <a:xfrm>
            <a:off x="9525" y="5122863"/>
            <a:ext cx="9144000" cy="754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400">
                <a:latin typeface="Comic Sans MS" panose="030F0702030302020204" pitchFamily="66" charset="0"/>
              </a:rPr>
              <a:t>Food is important in attachment formation – infants learn to associate their primary caregiver as the provider of food</a:t>
            </a:r>
          </a:p>
        </p:txBody>
      </p:sp>
      <p:sp>
        <p:nvSpPr>
          <p:cNvPr id="82955" name="Title 1">
            <a:extLst>
              <a:ext uri="{FF2B5EF4-FFF2-40B4-BE49-F238E27FC236}">
                <a16:creationId xmlns:a16="http://schemas.microsoft.com/office/drawing/2014/main" id="{050B6AC0-B656-4AF8-BA38-C11A8DCCBE2F}"/>
              </a:ext>
            </a:extLst>
          </p:cNvPr>
          <p:cNvSpPr txBox="1">
            <a:spLocks/>
          </p:cNvSpPr>
          <p:nvPr/>
        </p:nvSpPr>
        <p:spPr bwMode="auto">
          <a:xfrm>
            <a:off x="0" y="5876925"/>
            <a:ext cx="9144000" cy="79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Caregivers are genetically programmed to form attachments with their offspring</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9A0CBD0E-22B2-4337-8290-36A68387A878}"/>
              </a:ext>
            </a:extLst>
          </p:cNvPr>
          <p:cNvSpPr>
            <a:spLocks noGrp="1"/>
          </p:cNvSpPr>
          <p:nvPr>
            <p:ph type="title"/>
          </p:nvPr>
        </p:nvSpPr>
        <p:spPr>
          <a:xfrm>
            <a:off x="0" y="7938"/>
            <a:ext cx="9144000" cy="612775"/>
          </a:xfrm>
          <a:ln>
            <a:solidFill>
              <a:schemeClr val="tx1"/>
            </a:solidFill>
            <a:miter lim="800000"/>
            <a:headEnd/>
            <a:tailEnd/>
          </a:ln>
        </p:spPr>
        <p:txBody>
          <a:bodyPr/>
          <a:lstStyle/>
          <a:p>
            <a:r>
              <a:rPr lang="en-GB" altLang="en-US" sz="2500">
                <a:latin typeface="Comic Sans MS" panose="030F0702030302020204" pitchFamily="66" charset="0"/>
              </a:rPr>
              <a:t>Attachments form in order to accommodate gene survival</a:t>
            </a:r>
          </a:p>
        </p:txBody>
      </p:sp>
      <p:sp>
        <p:nvSpPr>
          <p:cNvPr id="83971" name="Title 1">
            <a:extLst>
              <a:ext uri="{FF2B5EF4-FFF2-40B4-BE49-F238E27FC236}">
                <a16:creationId xmlns:a16="http://schemas.microsoft.com/office/drawing/2014/main" id="{0BB1915D-A638-4622-9264-F0F3AFE29DE0}"/>
              </a:ext>
            </a:extLst>
          </p:cNvPr>
          <p:cNvSpPr txBox="1">
            <a:spLocks/>
          </p:cNvSpPr>
          <p:nvPr/>
        </p:nvSpPr>
        <p:spPr bwMode="auto">
          <a:xfrm>
            <a:off x="0" y="620713"/>
            <a:ext cx="9144000" cy="1225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Infants find food comforting (pleasurable) and therefore infants begin to associate their primary caregiver as a provider of comfort</a:t>
            </a:r>
          </a:p>
        </p:txBody>
      </p:sp>
      <p:sp>
        <p:nvSpPr>
          <p:cNvPr id="83972" name="Title 1">
            <a:extLst>
              <a:ext uri="{FF2B5EF4-FFF2-40B4-BE49-F238E27FC236}">
                <a16:creationId xmlns:a16="http://schemas.microsoft.com/office/drawing/2014/main" id="{26758810-8583-4A0E-963A-883E8604DD5A}"/>
              </a:ext>
            </a:extLst>
          </p:cNvPr>
          <p:cNvSpPr txBox="1">
            <a:spLocks/>
          </p:cNvSpPr>
          <p:nvPr/>
        </p:nvSpPr>
        <p:spPr bwMode="auto">
          <a:xfrm>
            <a:off x="9525" y="1846263"/>
            <a:ext cx="9144000" cy="1225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Infants are able to encourage the attachment formation process due to them exhibiting social releasers (features that make infants look cute/vulnerable).</a:t>
            </a:r>
          </a:p>
        </p:txBody>
      </p:sp>
      <p:sp>
        <p:nvSpPr>
          <p:cNvPr id="83973" name="Title 1">
            <a:extLst>
              <a:ext uri="{FF2B5EF4-FFF2-40B4-BE49-F238E27FC236}">
                <a16:creationId xmlns:a16="http://schemas.microsoft.com/office/drawing/2014/main" id="{AAC5FCCA-0463-4CF0-9BEF-C67181B5682A}"/>
              </a:ext>
            </a:extLst>
          </p:cNvPr>
          <p:cNvSpPr txBox="1">
            <a:spLocks/>
          </p:cNvSpPr>
          <p:nvPr/>
        </p:nvSpPr>
        <p:spPr bwMode="auto">
          <a:xfrm>
            <a:off x="9525" y="3071813"/>
            <a:ext cx="9144000" cy="614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Also referred to as the ‘Cupboard Love Theory’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DCC3076-DDB1-475E-9E6E-A355E4F24BB6}"/>
              </a:ext>
            </a:extLst>
          </p:cNvPr>
          <p:cNvSpPr/>
          <p:nvPr/>
        </p:nvSpPr>
        <p:spPr bwMode="auto">
          <a:xfrm rot="21097952">
            <a:off x="263525" y="1157288"/>
            <a:ext cx="4503738" cy="1427162"/>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1400" dirty="0">
                <a:latin typeface="Comic Sans MS" pitchFamily="66" charset="0"/>
              </a:rPr>
              <a:t>A social behaviour or characteristic which elicits a care giving response. </a:t>
            </a:r>
            <a:r>
              <a:rPr lang="en-GB" sz="1400" dirty="0" err="1">
                <a:latin typeface="Comic Sans MS" pitchFamily="66" charset="0"/>
              </a:rPr>
              <a:t>Bowlby</a:t>
            </a:r>
            <a:r>
              <a:rPr lang="en-GB" sz="1400" dirty="0">
                <a:latin typeface="Comic Sans MS" pitchFamily="66" charset="0"/>
              </a:rPr>
              <a:t> suggested these are innate and adaptive and important in the process of forming attachments e.g., smiling, crying, clinging, the “baby face” (large eyes, small nose, big forehead).</a:t>
            </a:r>
            <a:endParaRPr lang="en-US" sz="1400" dirty="0">
              <a:latin typeface="Comic Sans MS" pitchFamily="66" charset="0"/>
            </a:endParaRPr>
          </a:p>
        </p:txBody>
      </p:sp>
      <p:sp>
        <p:nvSpPr>
          <p:cNvPr id="84995" name="TextBox 4">
            <a:extLst>
              <a:ext uri="{FF2B5EF4-FFF2-40B4-BE49-F238E27FC236}">
                <a16:creationId xmlns:a16="http://schemas.microsoft.com/office/drawing/2014/main" id="{5E4DE3DD-BF90-4A15-A1C6-EF451170C3F3}"/>
              </a:ext>
            </a:extLst>
          </p:cNvPr>
          <p:cNvSpPr txBox="1">
            <a:spLocks noChangeArrowheads="1"/>
          </p:cNvSpPr>
          <p:nvPr/>
        </p:nvSpPr>
        <p:spPr bwMode="auto">
          <a:xfrm>
            <a:off x="395288" y="188913"/>
            <a:ext cx="8424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latin typeface="Comic Sans MS" panose="030F0702030302020204" pitchFamily="66" charset="0"/>
              </a:rPr>
              <a:t>Evolutionary Theory Key Terms</a:t>
            </a:r>
          </a:p>
        </p:txBody>
      </p:sp>
      <p:sp>
        <p:nvSpPr>
          <p:cNvPr id="6" name="Rounded Rectangle 5">
            <a:extLst>
              <a:ext uri="{FF2B5EF4-FFF2-40B4-BE49-F238E27FC236}">
                <a16:creationId xmlns:a16="http://schemas.microsoft.com/office/drawing/2014/main" id="{B20AACD0-BA79-4029-8BF1-6F67A7E80A9C}"/>
              </a:ext>
            </a:extLst>
          </p:cNvPr>
          <p:cNvSpPr/>
          <p:nvPr/>
        </p:nvSpPr>
        <p:spPr bwMode="auto">
          <a:xfrm>
            <a:off x="2516188" y="2290763"/>
            <a:ext cx="3783012" cy="2433637"/>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1400" dirty="0">
                <a:latin typeface="Comic Sans MS" pitchFamily="66" charset="0"/>
              </a:rPr>
              <a:t>A time frame seen as highly important for infant development. During this period, infants develop both physically and emotionally.</a:t>
            </a:r>
          </a:p>
          <a:p>
            <a:pPr>
              <a:defRPr/>
            </a:pPr>
            <a:endParaRPr lang="en-GB" sz="1400" dirty="0">
              <a:latin typeface="Comic Sans MS" pitchFamily="66" charset="0"/>
            </a:endParaRPr>
          </a:p>
          <a:p>
            <a:pPr>
              <a:defRPr/>
            </a:pPr>
            <a:r>
              <a:rPr lang="en-GB" sz="1400" b="1" dirty="0" err="1">
                <a:solidFill>
                  <a:srgbClr val="0070C0"/>
                </a:solidFill>
                <a:latin typeface="Comic Sans MS" pitchFamily="66" charset="0"/>
              </a:rPr>
              <a:t>Bowlby</a:t>
            </a:r>
            <a:r>
              <a:rPr lang="en-GB" sz="1400" b="1" dirty="0">
                <a:solidFill>
                  <a:srgbClr val="0070C0"/>
                </a:solidFill>
                <a:latin typeface="Comic Sans MS" pitchFamily="66" charset="0"/>
              </a:rPr>
              <a:t> saw “Mothering” as useless for MOST children if delayed after 12 months and useless for ALL children if delayed until after 21/2                               to 3 years.</a:t>
            </a:r>
            <a:endParaRPr lang="en-US" sz="1400" b="1" dirty="0">
              <a:solidFill>
                <a:srgbClr val="0070C0"/>
              </a:solidFill>
              <a:latin typeface="Comic Sans MS" pitchFamily="66" charset="0"/>
            </a:endParaRPr>
          </a:p>
          <a:p>
            <a:pPr>
              <a:defRPr/>
            </a:pPr>
            <a:endParaRPr lang="en-GB" sz="1400" b="1" dirty="0"/>
          </a:p>
          <a:p>
            <a:pPr>
              <a:defRPr/>
            </a:pPr>
            <a:endParaRPr lang="en-GB" sz="1400" b="1" dirty="0"/>
          </a:p>
          <a:p>
            <a:pPr>
              <a:defRPr/>
            </a:pPr>
            <a:endParaRPr lang="en-GB" sz="1400" b="1" dirty="0"/>
          </a:p>
          <a:p>
            <a:pPr>
              <a:defRPr/>
            </a:pPr>
            <a:endParaRPr lang="en-US" sz="1400" dirty="0"/>
          </a:p>
        </p:txBody>
      </p:sp>
      <p:sp>
        <p:nvSpPr>
          <p:cNvPr id="7" name="Rounded Rectangle 6">
            <a:extLst>
              <a:ext uri="{FF2B5EF4-FFF2-40B4-BE49-F238E27FC236}">
                <a16:creationId xmlns:a16="http://schemas.microsoft.com/office/drawing/2014/main" id="{E82E0B1F-143E-4971-B94B-F03A7F92C3B7}"/>
              </a:ext>
            </a:extLst>
          </p:cNvPr>
          <p:cNvSpPr/>
          <p:nvPr/>
        </p:nvSpPr>
        <p:spPr bwMode="auto">
          <a:xfrm>
            <a:off x="211138" y="4692650"/>
            <a:ext cx="3495675" cy="2008188"/>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GB" sz="1400" b="1" dirty="0">
              <a:latin typeface="Comic Sans MS" pitchFamily="66" charset="0"/>
            </a:endParaRPr>
          </a:p>
          <a:p>
            <a:pPr>
              <a:defRPr/>
            </a:pPr>
            <a:r>
              <a:rPr lang="en-GB" sz="1400" dirty="0">
                <a:latin typeface="Comic Sans MS" pitchFamily="66" charset="0"/>
              </a:rPr>
              <a:t>A single, strong, innate tendency to become attached to one particular female. This is a unique attachment and it is usually the first and strongest bond that an individual makes.</a:t>
            </a:r>
          </a:p>
          <a:p>
            <a:pPr>
              <a:defRPr/>
            </a:pPr>
            <a:endParaRPr lang="en-US" sz="1400" b="1" dirty="0">
              <a:latin typeface="Comic Sans MS" pitchFamily="66" charset="0"/>
            </a:endParaRPr>
          </a:p>
        </p:txBody>
      </p:sp>
      <p:sp>
        <p:nvSpPr>
          <p:cNvPr id="8" name="Rounded Rectangle 7">
            <a:extLst>
              <a:ext uri="{FF2B5EF4-FFF2-40B4-BE49-F238E27FC236}">
                <a16:creationId xmlns:a16="http://schemas.microsoft.com/office/drawing/2014/main" id="{200211D0-F359-44C1-8FD2-162CD376307E}"/>
              </a:ext>
            </a:extLst>
          </p:cNvPr>
          <p:cNvSpPr/>
          <p:nvPr/>
        </p:nvSpPr>
        <p:spPr bwMode="auto">
          <a:xfrm rot="1139926">
            <a:off x="5435600" y="1173163"/>
            <a:ext cx="3424238" cy="1573212"/>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1400" dirty="0">
                <a:latin typeface="Comic Sans MS" pitchFamily="66" charset="0"/>
              </a:rPr>
              <a:t>A template for all future relationships, including a model of how you and other people are likely to behave (we develop expectations due to our early experiences e.g., trust or mistrust).</a:t>
            </a:r>
          </a:p>
          <a:p>
            <a:pPr>
              <a:defRPr/>
            </a:pPr>
            <a:endParaRPr lang="en-US" sz="1400" dirty="0">
              <a:latin typeface="Comic Sans MS" pitchFamily="66" charset="0"/>
              <a:cs typeface="Arial" charset="0"/>
            </a:endParaRPr>
          </a:p>
        </p:txBody>
      </p:sp>
      <p:sp>
        <p:nvSpPr>
          <p:cNvPr id="9" name="Rounded Rectangle 8">
            <a:extLst>
              <a:ext uri="{FF2B5EF4-FFF2-40B4-BE49-F238E27FC236}">
                <a16:creationId xmlns:a16="http://schemas.microsoft.com/office/drawing/2014/main" id="{A207F2B0-7751-4D2F-9E3A-D9C516905BBA}"/>
              </a:ext>
            </a:extLst>
          </p:cNvPr>
          <p:cNvSpPr/>
          <p:nvPr/>
        </p:nvSpPr>
        <p:spPr bwMode="auto">
          <a:xfrm>
            <a:off x="5172075" y="4292600"/>
            <a:ext cx="3949700" cy="246380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1400" dirty="0">
                <a:latin typeface="Comic Sans MS" pitchFamily="66" charset="0"/>
              </a:rPr>
              <a:t>This suggests that the type of relationships people have later in their lives is influenced by their first relationships with caregivers. Many studies have supported this idea.</a:t>
            </a:r>
          </a:p>
          <a:p>
            <a:pPr>
              <a:defRPr/>
            </a:pPr>
            <a:endParaRPr lang="en-GB" sz="1400" dirty="0">
              <a:latin typeface="Comic Sans MS" pitchFamily="66" charset="0"/>
            </a:endParaRPr>
          </a:p>
          <a:p>
            <a:pPr>
              <a:defRPr/>
            </a:pPr>
            <a:r>
              <a:rPr lang="en-GB" sz="1400" dirty="0">
                <a:latin typeface="Comic Sans MS" pitchFamily="66" charset="0"/>
              </a:rPr>
              <a:t>Emotionally secure infants therefore go on to be emotionally secure and confident adults according to this theory.</a:t>
            </a:r>
          </a:p>
          <a:p>
            <a:pPr>
              <a:defRPr/>
            </a:pPr>
            <a:endParaRPr lang="en-GB" sz="1400" dirty="0"/>
          </a:p>
          <a:p>
            <a:pPr>
              <a:defRPr/>
            </a:pPr>
            <a:endParaRPr lang="en-GB" sz="1400" dirty="0"/>
          </a:p>
          <a:p>
            <a:pPr>
              <a:defRPr/>
            </a:pPr>
            <a:endParaRPr lang="en-GB" sz="1400" b="1" dirty="0"/>
          </a:p>
          <a:p>
            <a:pPr>
              <a:defRPr/>
            </a:pPr>
            <a:endParaRPr lang="en-GB" sz="1400" b="1" dirty="0"/>
          </a:p>
          <a:p>
            <a:pPr>
              <a:defRPr/>
            </a:pPr>
            <a:endParaRPr lang="en-US" sz="1400" dirty="0">
              <a:latin typeface="Times New Roman"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1C3ADD0-1A2A-429F-B81C-4CE9A622D401}"/>
              </a:ext>
            </a:extLst>
          </p:cNvPr>
          <p:cNvSpPr>
            <a:spLocks noGrp="1"/>
          </p:cNvSpPr>
          <p:nvPr>
            <p:ph type="title"/>
          </p:nvPr>
        </p:nvSpPr>
        <p:spPr/>
        <p:txBody>
          <a:bodyPr/>
          <a:lstStyle/>
          <a:p>
            <a:pPr eaLnBrk="1" hangingPunct="1"/>
            <a:r>
              <a:rPr lang="en-GB" altLang="en-US" b="1">
                <a:solidFill>
                  <a:srgbClr val="7030A0"/>
                </a:solidFill>
                <a:latin typeface="Comic Sans MS" panose="030F0702030302020204" pitchFamily="66" charset="0"/>
              </a:rPr>
              <a:t>Learning Theory</a:t>
            </a:r>
          </a:p>
        </p:txBody>
      </p:sp>
      <p:sp>
        <p:nvSpPr>
          <p:cNvPr id="3" name="Content Placeholder 2">
            <a:extLst>
              <a:ext uri="{FF2B5EF4-FFF2-40B4-BE49-F238E27FC236}">
                <a16:creationId xmlns:a16="http://schemas.microsoft.com/office/drawing/2014/main" id="{64BAB461-A9C1-4A69-8DFA-7082774A62EA}"/>
              </a:ext>
            </a:extLst>
          </p:cNvPr>
          <p:cNvSpPr>
            <a:spLocks noGrp="1"/>
          </p:cNvSpPr>
          <p:nvPr>
            <p:ph idx="1"/>
          </p:nvPr>
        </p:nvSpPr>
        <p:spPr>
          <a:xfrm>
            <a:off x="468313" y="1341438"/>
            <a:ext cx="8229600" cy="5111750"/>
          </a:xfrm>
        </p:spPr>
        <p:txBody>
          <a:bodyPr>
            <a:normAutofit fontScale="77500" lnSpcReduction="20000"/>
          </a:bodyPr>
          <a:lstStyle/>
          <a:p>
            <a:pPr marL="0" indent="0" eaLnBrk="1" hangingPunct="1">
              <a:lnSpc>
                <a:spcPct val="90000"/>
              </a:lnSpc>
              <a:buFont typeface="Arial" charset="0"/>
              <a:buNone/>
              <a:defRPr/>
            </a:pPr>
            <a:endParaRPr lang="en-GB" dirty="0">
              <a:solidFill>
                <a:srgbClr val="92D050"/>
              </a:solidFill>
              <a:latin typeface="Comic Sans MS" pitchFamily="66" charset="0"/>
            </a:endParaRPr>
          </a:p>
          <a:p>
            <a:pPr eaLnBrk="1" hangingPunct="1">
              <a:lnSpc>
                <a:spcPct val="90000"/>
              </a:lnSpc>
              <a:buFont typeface="Arial" charset="0"/>
              <a:buChar char="•"/>
              <a:defRPr/>
            </a:pPr>
            <a:r>
              <a:rPr lang="en-GB" dirty="0">
                <a:latin typeface="Comic Sans MS" pitchFamily="66" charset="0"/>
              </a:rPr>
              <a:t>Theory often referred to as </a:t>
            </a:r>
            <a:r>
              <a:rPr lang="en-GB" dirty="0">
                <a:solidFill>
                  <a:srgbClr val="F82886"/>
                </a:solidFill>
                <a:latin typeface="Comic Sans MS" pitchFamily="66" charset="0"/>
              </a:rPr>
              <a:t>‘cupboard love theory’ – </a:t>
            </a:r>
            <a:r>
              <a:rPr lang="en-GB" dirty="0">
                <a:latin typeface="Comic Sans MS" pitchFamily="66" charset="0"/>
              </a:rPr>
              <a:t>infant learns to love the </a:t>
            </a:r>
            <a:r>
              <a:rPr lang="en-GB" b="1" dirty="0">
                <a:latin typeface="Comic Sans MS" pitchFamily="66" charset="0"/>
              </a:rPr>
              <a:t>primary caregiver</a:t>
            </a:r>
            <a:r>
              <a:rPr lang="en-GB" dirty="0">
                <a:latin typeface="Comic Sans MS" pitchFamily="66" charset="0"/>
              </a:rPr>
              <a:t> (usually the mother) because she meets the infants needs (food from the cupboard)</a:t>
            </a:r>
            <a:endParaRPr lang="en-GB" dirty="0">
              <a:solidFill>
                <a:srgbClr val="92D050"/>
              </a:solidFill>
              <a:latin typeface="Comic Sans MS" pitchFamily="66" charset="0"/>
            </a:endParaRPr>
          </a:p>
          <a:p>
            <a:pPr eaLnBrk="1" hangingPunct="1">
              <a:lnSpc>
                <a:spcPct val="90000"/>
              </a:lnSpc>
              <a:buFont typeface="Arial" charset="0"/>
              <a:buChar char="•"/>
              <a:defRPr/>
            </a:pPr>
            <a:endParaRPr lang="en-GB" dirty="0">
              <a:solidFill>
                <a:srgbClr val="92D050"/>
              </a:solidFill>
              <a:latin typeface="Comic Sans MS" pitchFamily="66" charset="0"/>
            </a:endParaRPr>
          </a:p>
          <a:p>
            <a:pPr eaLnBrk="1" hangingPunct="1">
              <a:lnSpc>
                <a:spcPct val="90000"/>
              </a:lnSpc>
              <a:buFont typeface="Arial" charset="0"/>
              <a:buChar char="•"/>
              <a:defRPr/>
            </a:pPr>
            <a:r>
              <a:rPr lang="en-GB" dirty="0">
                <a:latin typeface="Comic Sans MS" pitchFamily="66" charset="0"/>
              </a:rPr>
              <a:t>Suggests that all behaviour is learned through </a:t>
            </a:r>
            <a:r>
              <a:rPr lang="en-GB" dirty="0">
                <a:solidFill>
                  <a:srgbClr val="F82886"/>
                </a:solidFill>
                <a:latin typeface="Comic Sans MS" pitchFamily="66" charset="0"/>
              </a:rPr>
              <a:t>classical conditioning </a:t>
            </a:r>
            <a:r>
              <a:rPr lang="en-GB" dirty="0">
                <a:latin typeface="Comic Sans MS" pitchFamily="66" charset="0"/>
              </a:rPr>
              <a:t>(learning a behaviour through association)</a:t>
            </a:r>
            <a:endParaRPr lang="en-GB" dirty="0">
              <a:solidFill>
                <a:srgbClr val="F82886"/>
              </a:solidFill>
              <a:latin typeface="Comic Sans MS" pitchFamily="66" charset="0"/>
            </a:endParaRPr>
          </a:p>
          <a:p>
            <a:pPr marL="0" indent="0" eaLnBrk="1" hangingPunct="1">
              <a:lnSpc>
                <a:spcPct val="90000"/>
              </a:lnSpc>
              <a:buFont typeface="Arial" charset="0"/>
              <a:buNone/>
              <a:defRPr/>
            </a:pPr>
            <a:endParaRPr lang="en-GB" dirty="0">
              <a:solidFill>
                <a:srgbClr val="F82886"/>
              </a:solidFill>
              <a:latin typeface="Comic Sans MS" pitchFamily="66" charset="0"/>
            </a:endParaRPr>
          </a:p>
          <a:p>
            <a:pPr eaLnBrk="1" hangingPunct="1">
              <a:lnSpc>
                <a:spcPct val="90000"/>
              </a:lnSpc>
              <a:buFont typeface="Arial" charset="0"/>
              <a:buChar char="•"/>
              <a:defRPr/>
            </a:pPr>
            <a:r>
              <a:rPr lang="en-GB" dirty="0">
                <a:latin typeface="Comic Sans MS" pitchFamily="66" charset="0"/>
              </a:rPr>
              <a:t>Suggests that all infants are born as </a:t>
            </a:r>
            <a:r>
              <a:rPr lang="en-GB" dirty="0">
                <a:solidFill>
                  <a:srgbClr val="F82886"/>
                </a:solidFill>
                <a:latin typeface="Comic Sans MS" pitchFamily="66" charset="0"/>
              </a:rPr>
              <a:t>‘blank slates’</a:t>
            </a:r>
            <a:r>
              <a:rPr lang="en-GB" dirty="0">
                <a:latin typeface="Comic Sans MS" pitchFamily="66" charset="0"/>
              </a:rPr>
              <a:t> (all behaviours and skills are developed through experiences and learning)</a:t>
            </a:r>
          </a:p>
          <a:p>
            <a:pPr marL="0" indent="0" eaLnBrk="1" hangingPunct="1">
              <a:lnSpc>
                <a:spcPct val="90000"/>
              </a:lnSpc>
              <a:buFont typeface="Arial" charset="0"/>
              <a:buNone/>
              <a:defRPr/>
            </a:pPr>
            <a:endParaRPr lang="en-GB" dirty="0">
              <a:latin typeface="Comic Sans MS" pitchFamily="66" charset="0"/>
            </a:endParaRPr>
          </a:p>
          <a:p>
            <a:pPr eaLnBrk="1" hangingPunct="1">
              <a:lnSpc>
                <a:spcPct val="90000"/>
              </a:lnSpc>
              <a:buFont typeface="Arial" charset="0"/>
              <a:buChar char="•"/>
              <a:defRPr/>
            </a:pPr>
            <a:r>
              <a:rPr lang="en-GB" dirty="0">
                <a:latin typeface="Comic Sans MS" pitchFamily="66" charset="0"/>
              </a:rPr>
              <a:t>Behaviour is </a:t>
            </a:r>
            <a:r>
              <a:rPr lang="en-GB" dirty="0">
                <a:solidFill>
                  <a:srgbClr val="F82886"/>
                </a:solidFill>
                <a:latin typeface="Comic Sans MS" pitchFamily="66" charset="0"/>
              </a:rPr>
              <a:t>learned</a:t>
            </a:r>
            <a:r>
              <a:rPr lang="en-GB" dirty="0">
                <a:latin typeface="Comic Sans MS" pitchFamily="66" charset="0"/>
              </a:rPr>
              <a:t> rather than </a:t>
            </a:r>
            <a:r>
              <a:rPr lang="en-GB" dirty="0">
                <a:solidFill>
                  <a:srgbClr val="F82886"/>
                </a:solidFill>
                <a:latin typeface="Comic Sans MS" pitchFamily="66" charset="0"/>
              </a:rPr>
              <a:t>innate </a:t>
            </a:r>
            <a:r>
              <a:rPr lang="en-GB" dirty="0">
                <a:latin typeface="Comic Sans MS" pitchFamily="66" charset="0"/>
              </a:rPr>
              <a:t>(behaviour is not a product of a gene or an inbuilt mechanism)</a:t>
            </a:r>
            <a:endParaRPr lang="en-GB" dirty="0">
              <a:solidFill>
                <a:srgbClr val="F82886"/>
              </a:solidFill>
              <a:latin typeface="Comic Sans MS" pitchFamily="66" charset="0"/>
            </a:endParaRPr>
          </a:p>
          <a:p>
            <a:pPr eaLnBrk="1" hangingPunct="1">
              <a:lnSpc>
                <a:spcPct val="90000"/>
              </a:lnSpc>
              <a:buFont typeface="Arial" charset="0"/>
              <a:buChar char="•"/>
              <a:defRPr/>
            </a:pPr>
            <a:endParaRPr lang="en-GB" dirty="0">
              <a:solidFill>
                <a:srgbClr val="F82886"/>
              </a:solidFill>
              <a:latin typeface="Comic Sans MS" pitchFamily="66" charset="0"/>
            </a:endParaRPr>
          </a:p>
        </p:txBody>
      </p:sp>
      <p:pic>
        <p:nvPicPr>
          <p:cNvPr id="10244" name="Picture 13" descr="1-DAY ACUVUE® DEFINE®">
            <a:extLst>
              <a:ext uri="{FF2B5EF4-FFF2-40B4-BE49-F238E27FC236}">
                <a16:creationId xmlns:a16="http://schemas.microsoft.com/office/drawing/2014/main" id="{491EEF15-2A2A-4B13-87A6-23E417F31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476" r="37932"/>
          <a:stretch>
            <a:fillRect/>
          </a:stretch>
        </p:blipFill>
        <p:spPr bwMode="auto">
          <a:xfrm rot="-1679351">
            <a:off x="331788" y="576263"/>
            <a:ext cx="15255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3" descr="1-DAY ACUVUE® DEFINE®">
            <a:extLst>
              <a:ext uri="{FF2B5EF4-FFF2-40B4-BE49-F238E27FC236}">
                <a16:creationId xmlns:a16="http://schemas.microsoft.com/office/drawing/2014/main" id="{47BD794F-99A2-42F5-BD32-E6B704782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476" r="37932"/>
          <a:stretch>
            <a:fillRect/>
          </a:stretch>
        </p:blipFill>
        <p:spPr bwMode="auto">
          <a:xfrm rot="1878378">
            <a:off x="7024688" y="576263"/>
            <a:ext cx="15255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80">
                                          <p:stCondLst>
                                            <p:cond delay="0"/>
                                          </p:stCondLst>
                                        </p:cTn>
                                        <p:tgtEl>
                                          <p:spTgt spid="3">
                                            <p:txEl>
                                              <p:pRg st="5" end="5"/>
                                            </p:txEl>
                                          </p:spTgt>
                                        </p:tgtEl>
                                      </p:cBhvr>
                                    </p:animEffect>
                                    <p:anim calcmode="lin" valueType="num">
                                      <p:cBhvr>
                                        <p:cTn id="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5" end="5"/>
                                            </p:txEl>
                                          </p:spTgt>
                                        </p:tgtEl>
                                      </p:cBhvr>
                                      <p:to x="100000" y="60000"/>
                                    </p:animScale>
                                    <p:animScale>
                                      <p:cBhvr>
                                        <p:cTn id="14" dur="166" decel="50000">
                                          <p:stCondLst>
                                            <p:cond delay="676"/>
                                          </p:stCondLst>
                                        </p:cTn>
                                        <p:tgtEl>
                                          <p:spTgt spid="3">
                                            <p:txEl>
                                              <p:pRg st="5" end="5"/>
                                            </p:txEl>
                                          </p:spTgt>
                                        </p:tgtEl>
                                      </p:cBhvr>
                                      <p:to x="100000" y="100000"/>
                                    </p:animScale>
                                    <p:animScale>
                                      <p:cBhvr>
                                        <p:cTn id="15" dur="26">
                                          <p:stCondLst>
                                            <p:cond delay="1312"/>
                                          </p:stCondLst>
                                        </p:cTn>
                                        <p:tgtEl>
                                          <p:spTgt spid="3">
                                            <p:txEl>
                                              <p:pRg st="5" end="5"/>
                                            </p:txEl>
                                          </p:spTgt>
                                        </p:tgtEl>
                                      </p:cBhvr>
                                      <p:to x="100000" y="80000"/>
                                    </p:animScale>
                                    <p:animScale>
                                      <p:cBhvr>
                                        <p:cTn id="16" dur="166" decel="50000">
                                          <p:stCondLst>
                                            <p:cond delay="1338"/>
                                          </p:stCondLst>
                                        </p:cTn>
                                        <p:tgtEl>
                                          <p:spTgt spid="3">
                                            <p:txEl>
                                              <p:pRg st="5" end="5"/>
                                            </p:txEl>
                                          </p:spTgt>
                                        </p:tgtEl>
                                      </p:cBhvr>
                                      <p:to x="100000" y="100000"/>
                                    </p:animScale>
                                    <p:animScale>
                                      <p:cBhvr>
                                        <p:cTn id="17" dur="26">
                                          <p:stCondLst>
                                            <p:cond delay="1642"/>
                                          </p:stCondLst>
                                        </p:cTn>
                                        <p:tgtEl>
                                          <p:spTgt spid="3">
                                            <p:txEl>
                                              <p:pRg st="5" end="5"/>
                                            </p:txEl>
                                          </p:spTgt>
                                        </p:tgtEl>
                                      </p:cBhvr>
                                      <p:to x="100000" y="90000"/>
                                    </p:animScale>
                                    <p:animScale>
                                      <p:cBhvr>
                                        <p:cTn id="18" dur="166" decel="50000">
                                          <p:stCondLst>
                                            <p:cond delay="1668"/>
                                          </p:stCondLst>
                                        </p:cTn>
                                        <p:tgtEl>
                                          <p:spTgt spid="3">
                                            <p:txEl>
                                              <p:pRg st="5" end="5"/>
                                            </p:txEl>
                                          </p:spTgt>
                                        </p:tgtEl>
                                      </p:cBhvr>
                                      <p:to x="100000" y="100000"/>
                                    </p:animScale>
                                    <p:animScale>
                                      <p:cBhvr>
                                        <p:cTn id="19" dur="26">
                                          <p:stCondLst>
                                            <p:cond delay="1808"/>
                                          </p:stCondLst>
                                        </p:cTn>
                                        <p:tgtEl>
                                          <p:spTgt spid="3">
                                            <p:txEl>
                                              <p:pRg st="5" end="5"/>
                                            </p:txEl>
                                          </p:spTgt>
                                        </p:tgtEl>
                                      </p:cBhvr>
                                      <p:to x="100000" y="95000"/>
                                    </p:animScale>
                                    <p:animScale>
                                      <p:cBhvr>
                                        <p:cTn id="20" dur="166" decel="50000">
                                          <p:stCondLst>
                                            <p:cond delay="1834"/>
                                          </p:stCondLst>
                                        </p:cTn>
                                        <p:tgtEl>
                                          <p:spTgt spid="3">
                                            <p:txEl>
                                              <p:pRg st="5" end="5"/>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80">
                                          <p:stCondLst>
                                            <p:cond delay="0"/>
                                          </p:stCondLst>
                                        </p:cTn>
                                        <p:tgtEl>
                                          <p:spTgt spid="3">
                                            <p:txEl>
                                              <p:pRg st="7" end="7"/>
                                            </p:txEl>
                                          </p:spTgt>
                                        </p:tgtEl>
                                      </p:cBhvr>
                                    </p:animEffect>
                                    <p:anim calcmode="lin" valueType="num">
                                      <p:cBhvr>
                                        <p:cTn id="2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7" end="7"/>
                                            </p:txEl>
                                          </p:spTgt>
                                        </p:tgtEl>
                                      </p:cBhvr>
                                      <p:to x="100000" y="60000"/>
                                    </p:animScale>
                                    <p:animScale>
                                      <p:cBhvr>
                                        <p:cTn id="32" dur="166" decel="50000">
                                          <p:stCondLst>
                                            <p:cond delay="676"/>
                                          </p:stCondLst>
                                        </p:cTn>
                                        <p:tgtEl>
                                          <p:spTgt spid="3">
                                            <p:txEl>
                                              <p:pRg st="7" end="7"/>
                                            </p:txEl>
                                          </p:spTgt>
                                        </p:tgtEl>
                                      </p:cBhvr>
                                      <p:to x="100000" y="100000"/>
                                    </p:animScale>
                                    <p:animScale>
                                      <p:cBhvr>
                                        <p:cTn id="33" dur="26">
                                          <p:stCondLst>
                                            <p:cond delay="1312"/>
                                          </p:stCondLst>
                                        </p:cTn>
                                        <p:tgtEl>
                                          <p:spTgt spid="3">
                                            <p:txEl>
                                              <p:pRg st="7" end="7"/>
                                            </p:txEl>
                                          </p:spTgt>
                                        </p:tgtEl>
                                      </p:cBhvr>
                                      <p:to x="100000" y="80000"/>
                                    </p:animScale>
                                    <p:animScale>
                                      <p:cBhvr>
                                        <p:cTn id="34" dur="166" decel="50000">
                                          <p:stCondLst>
                                            <p:cond delay="1338"/>
                                          </p:stCondLst>
                                        </p:cTn>
                                        <p:tgtEl>
                                          <p:spTgt spid="3">
                                            <p:txEl>
                                              <p:pRg st="7" end="7"/>
                                            </p:txEl>
                                          </p:spTgt>
                                        </p:tgtEl>
                                      </p:cBhvr>
                                      <p:to x="100000" y="100000"/>
                                    </p:animScale>
                                    <p:animScale>
                                      <p:cBhvr>
                                        <p:cTn id="35" dur="26">
                                          <p:stCondLst>
                                            <p:cond delay="1642"/>
                                          </p:stCondLst>
                                        </p:cTn>
                                        <p:tgtEl>
                                          <p:spTgt spid="3">
                                            <p:txEl>
                                              <p:pRg st="7" end="7"/>
                                            </p:txEl>
                                          </p:spTgt>
                                        </p:tgtEl>
                                      </p:cBhvr>
                                      <p:to x="100000" y="90000"/>
                                    </p:animScale>
                                    <p:animScale>
                                      <p:cBhvr>
                                        <p:cTn id="36" dur="166" decel="50000">
                                          <p:stCondLst>
                                            <p:cond delay="1668"/>
                                          </p:stCondLst>
                                        </p:cTn>
                                        <p:tgtEl>
                                          <p:spTgt spid="3">
                                            <p:txEl>
                                              <p:pRg st="7" end="7"/>
                                            </p:txEl>
                                          </p:spTgt>
                                        </p:tgtEl>
                                      </p:cBhvr>
                                      <p:to x="100000" y="100000"/>
                                    </p:animScale>
                                    <p:animScale>
                                      <p:cBhvr>
                                        <p:cTn id="37" dur="26">
                                          <p:stCondLst>
                                            <p:cond delay="1808"/>
                                          </p:stCondLst>
                                        </p:cTn>
                                        <p:tgtEl>
                                          <p:spTgt spid="3">
                                            <p:txEl>
                                              <p:pRg st="7" end="7"/>
                                            </p:txEl>
                                          </p:spTgt>
                                        </p:tgtEl>
                                      </p:cBhvr>
                                      <p:to x="100000" y="95000"/>
                                    </p:animScale>
                                    <p:animScale>
                                      <p:cBhvr>
                                        <p:cTn id="38"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1813</TotalTime>
  <Words>4209</Words>
  <Application>Microsoft Office PowerPoint</Application>
  <PresentationFormat>On-screen Show (4:3)</PresentationFormat>
  <Paragraphs>533</Paragraphs>
  <Slides>82</Slides>
  <Notes>55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82</vt:i4>
      </vt:variant>
    </vt:vector>
  </HeadingPairs>
  <TitlesOfParts>
    <vt:vector size="95" baseType="lpstr">
      <vt:lpstr>Arial</vt:lpstr>
      <vt:lpstr>Calibri</vt:lpstr>
      <vt:lpstr>Comic Sans MS</vt:lpstr>
      <vt:lpstr>Chiller</vt:lpstr>
      <vt:lpstr>Monotype Sorts</vt:lpstr>
      <vt:lpstr>Times New Roman</vt:lpstr>
      <vt:lpstr>Bauhaus 93</vt:lpstr>
      <vt:lpstr>Albertus Medium</vt:lpstr>
      <vt:lpstr>Baskerville Old Face</vt:lpstr>
      <vt:lpstr>Antique Olive</vt:lpstr>
      <vt:lpstr>Bradley Hand ITC</vt:lpstr>
      <vt:lpstr>Wingdings</vt:lpstr>
      <vt:lpstr>Office Theme</vt:lpstr>
      <vt:lpstr>Attachment</vt:lpstr>
      <vt:lpstr>Lesson Objectives</vt:lpstr>
      <vt:lpstr>Keep on your Toes!! Key Learning Theory Definitions</vt:lpstr>
      <vt:lpstr>Discussion Activity</vt:lpstr>
      <vt:lpstr>Theories of Attachment  Sort it Out!!</vt:lpstr>
      <vt:lpstr>Learning Theory/Behavioural Theory of Attachment</vt:lpstr>
      <vt:lpstr>Attachments form in order to accommodate gene survival</vt:lpstr>
      <vt:lpstr>Learning Theory</vt:lpstr>
      <vt:lpstr>Learning Theory</vt:lpstr>
      <vt:lpstr>Key Assumptions of Learning Theory</vt:lpstr>
      <vt:lpstr>Classical Conditioning Demonstration</vt:lpstr>
      <vt:lpstr>Classical Conditioning Questions</vt:lpstr>
      <vt:lpstr>Classical Conditioning Questions</vt:lpstr>
      <vt:lpstr> Classical Conditioning  Insert the words from the PowerPoint presentation into the classical conditioning diagram below  </vt:lpstr>
      <vt:lpstr>Key Words for the Classical Conditioning Schedule</vt:lpstr>
      <vt:lpstr>Classical Conditioning Questions</vt:lpstr>
      <vt:lpstr> Classical Conditioning  Insert the words from the PowerPoint presentation into the classical conditioning diagram below  </vt:lpstr>
      <vt:lpstr>Learning Theory (Classical Conditioning)</vt:lpstr>
      <vt:lpstr>Classical Conditioning</vt:lpstr>
      <vt:lpstr>PowerPoint Presentation</vt:lpstr>
      <vt:lpstr>Lesson Objectives</vt:lpstr>
      <vt:lpstr>PowerPoint Presentation</vt:lpstr>
      <vt:lpstr>Evaluation of Learning Theory</vt:lpstr>
      <vt:lpstr>Evaluation of Learning Theory</vt:lpstr>
      <vt:lpstr>PowerPoint Presentation</vt:lpstr>
      <vt:lpstr>PowerPoint Presentation</vt:lpstr>
      <vt:lpstr>Evaluation of Learning Theory</vt:lpstr>
      <vt:lpstr>Evaluation of Learning Theory</vt:lpstr>
      <vt:lpstr>PowerPoint Presentation</vt:lpstr>
      <vt:lpstr>Evaluation of Learning Theory</vt:lpstr>
      <vt:lpstr>Evaluation of Learning Theory</vt:lpstr>
      <vt:lpstr>Lesson Objectives</vt:lpstr>
      <vt:lpstr>Plenary</vt:lpstr>
      <vt:lpstr>PowerPoint Presentation</vt:lpstr>
      <vt:lpstr>PowerPoint Presentation</vt:lpstr>
      <vt:lpstr>PowerPoint Presentation</vt:lpstr>
      <vt:lpstr>Evaluation of Learning Theory</vt:lpstr>
      <vt:lpstr>PowerPoint Presentation</vt:lpstr>
      <vt:lpstr>The Evolutionary Theory</vt:lpstr>
      <vt:lpstr>The Evolutionary Theory (Bowlby)</vt:lpstr>
      <vt:lpstr>PowerPoint Presentation</vt:lpstr>
      <vt:lpstr>Answer the following questions...</vt:lpstr>
      <vt:lpstr>The Evolutionary Theory</vt:lpstr>
      <vt:lpstr>Internal Working Model</vt:lpstr>
      <vt:lpstr>Continuity Hypothesis</vt:lpstr>
      <vt:lpstr>PowerPoint Presentation</vt:lpstr>
      <vt:lpstr>PowerPoint Presentation</vt:lpstr>
      <vt:lpstr>Evolutionary explanation of  Attachment: Key Terms...</vt:lpstr>
      <vt:lpstr>Evolutionary explanation  of Attachment: Key terms...</vt:lpstr>
      <vt:lpstr>Evolutionary explanation of  Attachment: Key Terms... </vt:lpstr>
      <vt:lpstr>Evaluation of Bowlby’s Theory</vt:lpstr>
      <vt:lpstr>Evaluation of Bowlby’s Theory</vt:lpstr>
      <vt:lpstr>The Love Quiz</vt:lpstr>
      <vt:lpstr>Findings...</vt:lpstr>
      <vt:lpstr>Evaluation of Bowlby’s Theory</vt:lpstr>
      <vt:lpstr>Evaluation of Bowlby’s Theory</vt:lpstr>
      <vt:lpstr>PowerPoint Presentation</vt:lpstr>
      <vt:lpstr>PowerPoint Presentation</vt:lpstr>
      <vt:lpstr>Learning Theory (Classical Conditioning)</vt:lpstr>
      <vt:lpstr>PowerPoint Presentation</vt:lpstr>
      <vt:lpstr>Classical Conditioning</vt:lpstr>
      <vt:lpstr>Evaluation of Learning Theory</vt:lpstr>
      <vt:lpstr>PowerPoint Presentation</vt:lpstr>
      <vt:lpstr>PowerPoint Presentation</vt:lpstr>
      <vt:lpstr>Evaluation of Learning Theory</vt:lpstr>
      <vt:lpstr>Evaluation of Learning Theory</vt:lpstr>
      <vt:lpstr>PowerPoint Presentation</vt:lpstr>
      <vt:lpstr>Evaluation of Learning Theory</vt:lpstr>
      <vt:lpstr>PowerPoint Presentation</vt:lpstr>
      <vt:lpstr>Evaluation of Learning Theory</vt:lpstr>
      <vt:lpstr>Evaluation Of Learning Theory</vt:lpstr>
      <vt:lpstr>Evaluation of Learning Theory</vt:lpstr>
      <vt:lpstr>Evaluation of Learning Theory</vt:lpstr>
      <vt:lpstr>Problems with Harlow’s Research?</vt:lpstr>
      <vt:lpstr>Evaluation of Learning Theory</vt:lpstr>
      <vt:lpstr>PowerPoint Presentation</vt:lpstr>
      <vt:lpstr>PowerPoint Presentation</vt:lpstr>
      <vt:lpstr>PowerPoint Presentation</vt:lpstr>
      <vt:lpstr>PowerPoint Presentation</vt:lpstr>
      <vt:lpstr>Learning Theory/Behavioural Theory of Attachment</vt:lpstr>
      <vt:lpstr>Attachments form in order to accommodate gene survival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Attachments</dc:title>
  <cp:revision>84</cp:revision>
  <cp:lastPrinted>2015-12-17T13:40:59Z</cp:lastPrinted>
  <dcterms:created xsi:type="dcterms:W3CDTF">2008-10-19T14:10:11Z</dcterms:created>
  <dcterms:modified xsi:type="dcterms:W3CDTF">2021-01-22T00:07:42Z</dcterms:modified>
</cp:coreProperties>
</file>