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0BDF-EC83-4485-8EE5-668253CAD3AD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7BAF6-5E8D-4DFE-84DE-19D2FD625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401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0BDF-EC83-4485-8EE5-668253CAD3AD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7BAF6-5E8D-4DFE-84DE-19D2FD625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96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0BDF-EC83-4485-8EE5-668253CAD3AD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7BAF6-5E8D-4DFE-84DE-19D2FD625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02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0BDF-EC83-4485-8EE5-668253CAD3AD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7BAF6-5E8D-4DFE-84DE-19D2FD625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73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0BDF-EC83-4485-8EE5-668253CAD3AD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7BAF6-5E8D-4DFE-84DE-19D2FD625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12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0BDF-EC83-4485-8EE5-668253CAD3AD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7BAF6-5E8D-4DFE-84DE-19D2FD625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712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0BDF-EC83-4485-8EE5-668253CAD3AD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7BAF6-5E8D-4DFE-84DE-19D2FD625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094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0BDF-EC83-4485-8EE5-668253CAD3AD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7BAF6-5E8D-4DFE-84DE-19D2FD625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969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0BDF-EC83-4485-8EE5-668253CAD3AD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7BAF6-5E8D-4DFE-84DE-19D2FD625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098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0BDF-EC83-4485-8EE5-668253CAD3AD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7BAF6-5E8D-4DFE-84DE-19D2FD625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516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0BDF-EC83-4485-8EE5-668253CAD3AD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7BAF6-5E8D-4DFE-84DE-19D2FD625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356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10BDF-EC83-4485-8EE5-668253CAD3AD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7BAF6-5E8D-4DFE-84DE-19D2FD625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308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Influence of early attachments on later relationships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Internal working model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774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dirty="0" smtClean="0"/>
              <a:t>Childhood and adult relationships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5"/>
            <a:ext cx="8229600" cy="273630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/>
              <a:t>For example, </a:t>
            </a:r>
            <a:r>
              <a:rPr lang="en-GB" dirty="0"/>
              <a:t>some studies do appear to support continuity and so provide evidence to support internal working models. However, </a:t>
            </a:r>
            <a:r>
              <a:rPr lang="en-GB" b="1" dirty="0"/>
              <a:t>Zimmerman (2000)</a:t>
            </a:r>
            <a:r>
              <a:rPr lang="en-GB" dirty="0"/>
              <a:t> assessed infant attachment type and adolescent attachment to parents. The findings indicated that there was very little relationship between quality of infant and adolescent attachment.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1052736"/>
            <a:ext cx="8229600" cy="9997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/>
              <a:t>A weakness is that the evidence on continuity of attachment type is mixed.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5085184"/>
            <a:ext cx="8229600" cy="1431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/>
              <a:t>This is a problem because this outcome is not what would be expected if the internal working models were important in development.</a:t>
            </a:r>
          </a:p>
        </p:txBody>
      </p:sp>
    </p:spTree>
    <p:extLst>
      <p:ext uri="{BB962C8B-B14F-4D97-AF65-F5344CB8AC3E}">
        <p14:creationId xmlns:p14="http://schemas.microsoft.com/office/powerpoint/2010/main" val="396579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dirty="0" smtClean="0"/>
              <a:t>Childhood and adult relationships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5"/>
            <a:ext cx="8229600" cy="223224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For example, </a:t>
            </a:r>
            <a:r>
              <a:rPr lang="en-GB" dirty="0"/>
              <a:t>many assessments of early attachments and current day attachments rely on the use of questionnaires and interviews (self-report methods) as a means of categorising participants as a specific attachment type.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1052736"/>
            <a:ext cx="8229600" cy="9997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/>
              <a:t>Another weakness is that most studies of the influences of early attachment on later relationships lack validity.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4509120"/>
            <a:ext cx="8229600" cy="20078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/>
              <a:t>This is a weakness because this data is retrospective </a:t>
            </a:r>
            <a:r>
              <a:rPr lang="en-GB" sz="2800" dirty="0" smtClean="0"/>
              <a:t>meaning that it is collected by relying on patients to look back over and report on events from their past, there </a:t>
            </a:r>
            <a:r>
              <a:rPr lang="en-GB" sz="2800" dirty="0"/>
              <a:t>is a high chance that the data being collected in these studies is inaccurate and therefore calls into question the validity of the research findings.</a:t>
            </a:r>
          </a:p>
        </p:txBody>
      </p:sp>
    </p:spTree>
    <p:extLst>
      <p:ext uri="{BB962C8B-B14F-4D97-AF65-F5344CB8AC3E}">
        <p14:creationId xmlns:p14="http://schemas.microsoft.com/office/powerpoint/2010/main" val="329130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dirty="0" smtClean="0"/>
              <a:t>Childhood and adult relationships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5"/>
            <a:ext cx="8229600" cy="288031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/>
              <a:t>For example</a:t>
            </a:r>
            <a:r>
              <a:rPr lang="en-GB" dirty="0"/>
              <a:t>, there are alternative explanations for the continuity that is often observed between infant and adult attachments. A third environmental factor such as parenting style might have a direct effect on both attachment and the child’s ability to form relationships with others. Alternatively, the child’s temperament may influence both infant attachment and the quality of later life relationships.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1052736"/>
            <a:ext cx="8229600" cy="9997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/>
              <a:t>However, a problem with research assessing the Internal Working Model is that association between early and later life attachments does not always mean causality.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5157192"/>
            <a:ext cx="8229600" cy="135976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/>
              <a:t>This is a limitation because it is counter to Bowlby’s view that the internal working model causes these later outcomes.</a:t>
            </a:r>
          </a:p>
        </p:txBody>
      </p:sp>
    </p:spTree>
    <p:extLst>
      <p:ext uri="{BB962C8B-B14F-4D97-AF65-F5344CB8AC3E}">
        <p14:creationId xmlns:p14="http://schemas.microsoft.com/office/powerpoint/2010/main" val="25806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Influence of early attachments on later relationships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323528" y="1484784"/>
            <a:ext cx="2016224" cy="460851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The quality of a child’s first attachment is crucial because this template will affect the nature of all future relationships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2843808" y="1515886"/>
            <a:ext cx="5761721" cy="234516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A child whose first experience is of a loving relationship with a reliable caregiver will assume that’s how relationships are meant to be.</a:t>
            </a:r>
          </a:p>
          <a:p>
            <a:pPr algn="ctr"/>
            <a:endParaRPr lang="en-GB" sz="2000" dirty="0" smtClean="0"/>
          </a:p>
          <a:p>
            <a:pPr algn="ctr"/>
            <a:r>
              <a:rPr lang="en-GB" sz="2000" dirty="0" smtClean="0"/>
              <a:t>- They will seek out functional relationships and behave functionally within them</a:t>
            </a:r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2843808" y="4013448"/>
            <a:ext cx="5761721" cy="234516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A child with bad experiences within their first attachment will bring these bad experiences in later life. </a:t>
            </a:r>
          </a:p>
          <a:p>
            <a:pPr algn="ctr"/>
            <a:endParaRPr lang="en-GB" sz="2000" dirty="0" smtClean="0"/>
          </a:p>
          <a:p>
            <a:pPr algn="ctr"/>
            <a:r>
              <a:rPr lang="en-GB" sz="2000" dirty="0" smtClean="0"/>
              <a:t>- They are likely to struggle to form relationships in the first place, and may behave inappropriately when they have them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0494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Attachment type and later behaviour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6766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GB" sz="2400" dirty="0" smtClean="0"/>
          </a:p>
          <a:p>
            <a:pPr marL="0" indent="0" algn="ctr">
              <a:buNone/>
            </a:pPr>
            <a:r>
              <a:rPr lang="en-GB" sz="2400" dirty="0" smtClean="0"/>
              <a:t>Match the examples of childhood behaviour below which the attachment type you think causes it – 2 per attachment type.</a:t>
            </a:r>
            <a:endParaRPr lang="en-GB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415500"/>
              </p:ext>
            </p:extLst>
          </p:nvPr>
        </p:nvGraphicFramePr>
        <p:xfrm>
          <a:off x="467544" y="2636914"/>
          <a:ext cx="8229600" cy="3763978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8229600"/>
              </a:tblGrid>
              <a:tr h="537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Form better quality childhood friendships</a:t>
                      </a:r>
                      <a:endParaRPr lang="en-GB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</a:tr>
              <a:tr h="537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Most likely to be a victim of bullying (Wilson &amp; Smith 1998)</a:t>
                      </a:r>
                      <a:endParaRPr lang="en-GB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</a:tr>
              <a:tr h="537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Most likely to be bullies (Wilson &amp; Smith 1998)</a:t>
                      </a:r>
                      <a:endParaRPr lang="en-GB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</a:tr>
              <a:tr h="1075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Unlikely to be a part of bullying behaviour (Wilson &amp; Smith 1998 – questionnaires in 196 children in London aged 7-11))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</a:tr>
              <a:tr h="537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Form poorer quality friendships</a:t>
                      </a:r>
                      <a:endParaRPr lang="en-GB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</a:tr>
              <a:tr h="537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Form poorer quality friendships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270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Attachment type and romantic partners – key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51520" y="1556792"/>
            <a:ext cx="4824536" cy="122413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/>
              <a:t>Hazen &amp; Shaver (1987)</a:t>
            </a:r>
          </a:p>
          <a:p>
            <a:pPr algn="ctr"/>
            <a:r>
              <a:rPr lang="en-GB" dirty="0" smtClean="0"/>
              <a:t>A - Conducted ‘the love quiz’ and aimed to investigate the impact of early attachments on later adult behaviour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179512" y="2999588"/>
            <a:ext cx="4464496" cy="30217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P - 620 replies to The Love Quiz, printed in an American local newspaper were analysed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5148064" y="1628800"/>
            <a:ext cx="3676466" cy="439248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 - </a:t>
            </a:r>
            <a:r>
              <a:rPr lang="en-GB" sz="2400" u="sng" dirty="0" smtClean="0"/>
              <a:t>The Love Quiz</a:t>
            </a:r>
          </a:p>
          <a:p>
            <a:pPr algn="ctr"/>
            <a:endParaRPr lang="en-GB" sz="2400" u="sng" dirty="0" smtClean="0"/>
          </a:p>
          <a:p>
            <a:pPr algn="ctr"/>
            <a:r>
              <a:rPr lang="en-GB" sz="2000" dirty="0" smtClean="0"/>
              <a:t>3 sections, participants respond which of 3 statements  best described their feelings</a:t>
            </a:r>
          </a:p>
          <a:p>
            <a:pPr algn="ctr"/>
            <a:endParaRPr lang="en-GB" sz="2000" dirty="0" smtClean="0"/>
          </a:p>
          <a:p>
            <a:pPr algn="ctr"/>
            <a:r>
              <a:rPr lang="en-GB" sz="2000" dirty="0" smtClean="0"/>
              <a:t>1</a:t>
            </a:r>
            <a:r>
              <a:rPr lang="en-GB" sz="2000" baseline="30000" dirty="0" smtClean="0"/>
              <a:t>st</a:t>
            </a:r>
            <a:r>
              <a:rPr lang="en-GB" sz="2000" dirty="0" smtClean="0"/>
              <a:t> = current/most important relationship</a:t>
            </a:r>
          </a:p>
          <a:p>
            <a:pPr algn="ctr"/>
            <a:r>
              <a:rPr lang="en-GB" sz="2000" dirty="0" smtClean="0"/>
              <a:t>2</a:t>
            </a:r>
            <a:r>
              <a:rPr lang="en-GB" sz="2000" baseline="30000" dirty="0" smtClean="0"/>
              <a:t>nd</a:t>
            </a:r>
            <a:r>
              <a:rPr lang="en-GB" sz="2000" dirty="0" smtClean="0"/>
              <a:t> = general love experiences</a:t>
            </a:r>
          </a:p>
          <a:p>
            <a:pPr algn="ctr"/>
            <a:r>
              <a:rPr lang="en-GB" sz="2000" dirty="0" smtClean="0"/>
              <a:t>3</a:t>
            </a:r>
            <a:r>
              <a:rPr lang="en-GB" sz="2000" baseline="30000" dirty="0" smtClean="0"/>
              <a:t>rd</a:t>
            </a:r>
            <a:r>
              <a:rPr lang="en-GB" sz="2000" dirty="0" smtClean="0"/>
              <a:t> = childhood attachment type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3888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Attachment type and romantic partners – key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5462803" y="2348880"/>
            <a:ext cx="3240360" cy="309634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C</a:t>
            </a:r>
            <a:r>
              <a:rPr lang="en-GB" sz="2000" dirty="0" smtClean="0"/>
              <a:t> – The findings suggest that the patterns of attachment behaviour are reflected in romantic relationships</a:t>
            </a:r>
            <a:endParaRPr lang="en-GB" sz="2000" dirty="0"/>
          </a:p>
        </p:txBody>
      </p:sp>
      <p:sp>
        <p:nvSpPr>
          <p:cNvPr id="7" name="Rectangle 6"/>
          <p:cNvSpPr/>
          <p:nvPr/>
        </p:nvSpPr>
        <p:spPr>
          <a:xfrm>
            <a:off x="323528" y="1565987"/>
            <a:ext cx="4858377" cy="28803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 – </a:t>
            </a:r>
          </a:p>
          <a:p>
            <a:pPr algn="ctr"/>
            <a:r>
              <a:rPr lang="en-GB" sz="2000" dirty="0" smtClean="0"/>
              <a:t>56% of respondents were identified as securely attached</a:t>
            </a:r>
          </a:p>
          <a:p>
            <a:pPr algn="ctr"/>
            <a:r>
              <a:rPr lang="en-GB" sz="2000" dirty="0" smtClean="0"/>
              <a:t>25% were insecure-avoidant</a:t>
            </a:r>
          </a:p>
          <a:p>
            <a:pPr algn="ctr"/>
            <a:r>
              <a:rPr lang="en-GB" sz="2000" dirty="0" smtClean="0"/>
              <a:t>19% insecure-resistant</a:t>
            </a:r>
          </a:p>
          <a:p>
            <a:pPr algn="ctr"/>
            <a:r>
              <a:rPr lang="en-GB" sz="2000" dirty="0" smtClean="0"/>
              <a:t>Secure attachments were the most likely to have good and longer lasting relationships.</a:t>
            </a:r>
          </a:p>
          <a:p>
            <a:pPr algn="ctr"/>
            <a:r>
              <a:rPr lang="en-GB" sz="2000" dirty="0" smtClean="0"/>
              <a:t>Insecure-avoidant tended to reveal jealousy and fear of intimacy</a:t>
            </a:r>
            <a:endParaRPr lang="en-GB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467544" y="4797152"/>
            <a:ext cx="5184576" cy="151216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Why is that?!</a:t>
            </a:r>
          </a:p>
          <a:p>
            <a:pPr algn="ctr"/>
            <a:r>
              <a:rPr lang="en-GB" sz="2800" dirty="0" smtClean="0"/>
              <a:t>What did </a:t>
            </a:r>
            <a:r>
              <a:rPr lang="en-GB" sz="2800" dirty="0" err="1" smtClean="0"/>
              <a:t>Bowlby</a:t>
            </a:r>
            <a:r>
              <a:rPr lang="en-GB" sz="2800" dirty="0" smtClean="0"/>
              <a:t> suggest about early attachments?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1123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Adult relationships and the IWM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1412777"/>
            <a:ext cx="8229600" cy="511256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dirty="0" smtClean="0"/>
              <a:t>Bailey et al (2007) assessed 99 mothers with 1 year old babies on the quality of their attachment to their own mothers using standard interviews. </a:t>
            </a:r>
          </a:p>
          <a:p>
            <a:pPr marL="0" indent="0">
              <a:buFont typeface="Arial" pitchFamily="34" charset="0"/>
              <a:buNone/>
            </a:pPr>
            <a:r>
              <a:rPr lang="en-GB" dirty="0" smtClean="0"/>
              <a:t>They assessed the attachment of the babies to the mothers by observation.</a:t>
            </a:r>
          </a:p>
          <a:p>
            <a:pPr marL="0" indent="0">
              <a:buFont typeface="Arial" pitchFamily="34" charset="0"/>
              <a:buNone/>
            </a:pPr>
            <a:r>
              <a:rPr lang="en-GB" dirty="0" smtClean="0"/>
              <a:t>It was found that mothers who reported poor attachments to their own parent was much more likely to have children classified as poor. </a:t>
            </a:r>
          </a:p>
          <a:p>
            <a:pPr marL="0" indent="0">
              <a:buFont typeface="Arial" pitchFamily="34" charset="0"/>
              <a:buNone/>
            </a:pPr>
            <a:r>
              <a:rPr lang="en-GB" dirty="0" smtClean="0"/>
              <a:t>Supporting the idea of the internal working model as a factor that can shape relationships later in life.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4125144" cy="2016223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000" dirty="0" smtClean="0"/>
              <a:t>The IWM also affects the child’s ability to parent their own children.</a:t>
            </a:r>
          </a:p>
          <a:p>
            <a:pPr marL="0" indent="0" algn="ctr">
              <a:buNone/>
            </a:pPr>
            <a:r>
              <a:rPr lang="en-GB" sz="2000" dirty="0" smtClean="0"/>
              <a:t>People tend to base their parenting style on their IWM, therefore attachment types tend to be passed down in families.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4707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Securely attached adults…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Find it easier to form solid relationships with others</a:t>
            </a:r>
          </a:p>
          <a:p>
            <a:pPr>
              <a:lnSpc>
                <a:spcPct val="90000"/>
              </a:lnSpc>
            </a:pPr>
            <a:endParaRPr lang="en-GB" sz="2800"/>
          </a:p>
          <a:p>
            <a:pPr>
              <a:lnSpc>
                <a:spcPct val="90000"/>
              </a:lnSpc>
            </a:pPr>
            <a:r>
              <a:rPr lang="en-GB" sz="2800"/>
              <a:t>Have certain beliefs about relationships (including the belief that love is enduring)</a:t>
            </a:r>
          </a:p>
          <a:p>
            <a:pPr>
              <a:lnSpc>
                <a:spcPct val="90000"/>
              </a:lnSpc>
            </a:pPr>
            <a:endParaRPr lang="en-GB" sz="2800"/>
          </a:p>
          <a:p>
            <a:pPr>
              <a:lnSpc>
                <a:spcPct val="90000"/>
              </a:lnSpc>
            </a:pPr>
            <a:r>
              <a:rPr lang="en-GB" sz="2800"/>
              <a:t>Report certain experiences in relationships (including mutual trust)</a:t>
            </a:r>
          </a:p>
          <a:p>
            <a:pPr>
              <a:lnSpc>
                <a:spcPct val="90000"/>
              </a:lnSpc>
            </a:pPr>
            <a:endParaRPr lang="en-GB" sz="2800"/>
          </a:p>
          <a:p>
            <a:pPr>
              <a:lnSpc>
                <a:spcPct val="90000"/>
              </a:lnSpc>
            </a:pPr>
            <a:r>
              <a:rPr lang="en-GB" sz="2800"/>
              <a:t>Are less likely to get divorced</a:t>
            </a:r>
          </a:p>
        </p:txBody>
      </p:sp>
    </p:spTree>
    <p:extLst>
      <p:ext uri="{BB962C8B-B14F-4D97-AF65-F5344CB8AC3E}">
        <p14:creationId xmlns:p14="http://schemas.microsoft.com/office/powerpoint/2010/main" val="227798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Insecurely attached adults…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Feel that true love is rare</a:t>
            </a:r>
          </a:p>
          <a:p>
            <a:endParaRPr lang="en-GB"/>
          </a:p>
          <a:p>
            <a:r>
              <a:rPr lang="en-GB"/>
              <a:t>Fall in and out of love easily</a:t>
            </a:r>
          </a:p>
          <a:p>
            <a:endParaRPr lang="en-GB"/>
          </a:p>
          <a:p>
            <a:r>
              <a:rPr lang="en-GB"/>
              <a:t>Find relationships difficult</a:t>
            </a:r>
          </a:p>
          <a:p>
            <a:endParaRPr lang="en-GB"/>
          </a:p>
          <a:p>
            <a:r>
              <a:rPr lang="en-GB"/>
              <a:t>Are more likely to get divorced</a:t>
            </a:r>
          </a:p>
        </p:txBody>
      </p:sp>
    </p:spTree>
    <p:extLst>
      <p:ext uri="{BB962C8B-B14F-4D97-AF65-F5344CB8AC3E}">
        <p14:creationId xmlns:p14="http://schemas.microsoft.com/office/powerpoint/2010/main" val="122305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:\Psychology\AS Psychology - OLD 2009 SPECIFICATION\Unit 1\2013-2014\Attachment CEN\Booklet 1\Attachmwnt Theories\Love Quiz Diagra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855887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6159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Love Quiz - Results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326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883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Influence of early attachments on later relationships</vt:lpstr>
      <vt:lpstr>Influence of early attachments on later relationships</vt:lpstr>
      <vt:lpstr>Attachment type and later behaviour</vt:lpstr>
      <vt:lpstr>Attachment type and romantic partners – key research</vt:lpstr>
      <vt:lpstr>Attachment type and romantic partners – key research</vt:lpstr>
      <vt:lpstr>Adult relationships and the IWM</vt:lpstr>
      <vt:lpstr>Securely attached adults…</vt:lpstr>
      <vt:lpstr>Insecurely attached adults…</vt:lpstr>
      <vt:lpstr>Love Quiz - Results</vt:lpstr>
      <vt:lpstr>Childhood and adult relationships</vt:lpstr>
      <vt:lpstr>Childhood and adult relationships</vt:lpstr>
      <vt:lpstr>Childhood and adult relationships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Influence of early attachments on later relationships</dc:title>
  <dc:creator>Lauren Parker</dc:creator>
  <cp:lastModifiedBy>Catherine Molyneux</cp:lastModifiedBy>
  <cp:revision>15</cp:revision>
  <dcterms:created xsi:type="dcterms:W3CDTF">2016-01-15T09:56:18Z</dcterms:created>
  <dcterms:modified xsi:type="dcterms:W3CDTF">2016-01-25T16:26:35Z</dcterms:modified>
</cp:coreProperties>
</file>