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ppt/notesSlides/notesSlide2.xml" ContentType="application/vnd.openxmlformats-officedocument.presentationml.notesSlide+xml"/>
  <Override PartName="/ppt/activeX/activeX3.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75" r:id="rId5"/>
    <p:sldId id="276" r:id="rId6"/>
    <p:sldId id="259" r:id="rId7"/>
    <p:sldId id="260" r:id="rId8"/>
    <p:sldId id="261" r:id="rId9"/>
    <p:sldId id="263" r:id="rId10"/>
    <p:sldId id="264" r:id="rId11"/>
    <p:sldId id="267" r:id="rId12"/>
    <p:sldId id="265" r:id="rId13"/>
    <p:sldId id="266" r:id="rId14"/>
    <p:sldId id="277"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E4D8BD-19FD-4A50-9653-9BCDD2D41705}" type="datetimeFigureOut">
              <a:rPr lang="en-GB" smtClean="0"/>
              <a:t>24/04/2015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3BE620-839D-4054-BF87-AEA780279218}" type="slidenum">
              <a:rPr lang="en-GB" smtClean="0"/>
              <a:t>‹#›</a:t>
            </a:fld>
            <a:endParaRPr lang="en-GB"/>
          </a:p>
        </p:txBody>
      </p:sp>
    </p:spTree>
    <p:extLst>
      <p:ext uri="{BB962C8B-B14F-4D97-AF65-F5344CB8AC3E}">
        <p14:creationId xmlns:p14="http://schemas.microsoft.com/office/powerpoint/2010/main" val="74824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0D236-BB1C-4BA2-92F5-26C44A73ED6E}" type="datetimeFigureOut">
              <a:rPr lang="en-GB" smtClean="0"/>
              <a:t>24/04/2015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22C77-800D-4C9A-BA9B-E95709E556BA}" type="slidenum">
              <a:rPr lang="en-GB" smtClean="0"/>
              <a:t>‹#›</a:t>
            </a:fld>
            <a:endParaRPr lang="en-GB"/>
          </a:p>
        </p:txBody>
      </p:sp>
    </p:spTree>
    <p:extLst>
      <p:ext uri="{BB962C8B-B14F-4D97-AF65-F5344CB8AC3E}">
        <p14:creationId xmlns:p14="http://schemas.microsoft.com/office/powerpoint/2010/main" val="2373527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smtClean="0"/>
              <a:t>Teacher’s notes:</a:t>
            </a:r>
          </a:p>
          <a:p>
            <a:pPr>
              <a:spcBef>
                <a:spcPct val="0"/>
              </a:spcBef>
            </a:pPr>
            <a:r>
              <a:rPr lang="en-US" smtClean="0"/>
              <a:t>You may wish to ask students to think about how the infant would behave at each stage. To help them, you could point out that the observer was particularly interested in the following behaviours:</a:t>
            </a:r>
          </a:p>
          <a:p>
            <a:pPr>
              <a:buFontTx/>
              <a:buChar char="•"/>
            </a:pPr>
            <a:r>
              <a:rPr lang="en-US" smtClean="0"/>
              <a:t>willingness to explore</a:t>
            </a:r>
          </a:p>
          <a:p>
            <a:pPr>
              <a:buFontTx/>
              <a:buChar char="•"/>
            </a:pPr>
            <a:r>
              <a:rPr lang="en-US" smtClean="0"/>
              <a:t>separation anxiety when the mother left the room</a:t>
            </a:r>
          </a:p>
          <a:p>
            <a:pPr>
              <a:buFontTx/>
              <a:buChar char="•"/>
            </a:pPr>
            <a:r>
              <a:rPr lang="en-US" smtClean="0"/>
              <a:t>behaviour of the infant towards the stranger</a:t>
            </a:r>
          </a:p>
          <a:p>
            <a:pPr>
              <a:buFontTx/>
              <a:buChar char="•"/>
            </a:pPr>
            <a:r>
              <a:rPr lang="en-US" smtClean="0"/>
              <a:t>response from the infant towards the mother on her return.</a:t>
            </a:r>
          </a:p>
          <a:p>
            <a:pPr>
              <a:buFontTx/>
              <a:buChar char="•"/>
            </a:pPr>
            <a:endParaRPr lang="en-US" smtClean="0"/>
          </a:p>
          <a:p>
            <a:r>
              <a:rPr lang="en-US" b="1" smtClean="0"/>
              <a:t>Web links:</a:t>
            </a:r>
          </a:p>
          <a:p>
            <a:r>
              <a:rPr lang="en-US" smtClean="0"/>
              <a:t>A video of the experiment can be viewed here: </a:t>
            </a:r>
            <a:r>
              <a:rPr lang="en-GB" smtClean="0"/>
              <a:t>http://www.youtube.com/watch?v=QTsewNrHUHU</a:t>
            </a:r>
          </a:p>
          <a:p>
            <a:r>
              <a:rPr lang="en-GB" smtClean="0"/>
              <a:t>This web link was working correctly at the time of publication. Boardworks takes no responsibility for the content of external sites.</a:t>
            </a:r>
          </a:p>
          <a:p>
            <a:endParaRPr lang="en-US" smtClean="0"/>
          </a:p>
          <a:p>
            <a:r>
              <a:rPr lang="en-US" b="1" smtClean="0"/>
              <a:t>References:</a:t>
            </a:r>
          </a:p>
          <a:p>
            <a:r>
              <a:rPr lang="en-US" smtClean="0"/>
              <a:t>Ainsworth, M.D.S. and Wittig, B.A. (1969) Attachment and exploratory behaviour of one-year-olds in a strange situation. In B.A. Foss (Ed.), </a:t>
            </a:r>
            <a:r>
              <a:rPr lang="en-US" i="1" smtClean="0"/>
              <a:t>Determinants of infant behaviour </a:t>
            </a:r>
            <a:r>
              <a:rPr lang="en-US" smtClean="0"/>
              <a:t>(Vol. 4). London: Methuen.</a:t>
            </a:r>
          </a:p>
          <a:p>
            <a:endParaRPr lang="en-US" b="1"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Aft>
                <a:spcPct val="0"/>
              </a:spcAft>
            </a:pPr>
            <a:fld id="{DAAF029F-D2C3-4668-BA8A-C09553F06C8E}" type="slidenum">
              <a:rPr lang="en-US" smtClean="0"/>
              <a:pPr fontAlgn="base">
                <a:spcAft>
                  <a:spcPct val="0"/>
                </a:spcAft>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Worksheet:</a:t>
            </a:r>
          </a:p>
          <a:p>
            <a:r>
              <a:rPr lang="en-GB" smtClean="0"/>
              <a:t>The worksheet 2_2_Strange_Situation.doc accompanies this slide.</a:t>
            </a:r>
          </a:p>
          <a:p>
            <a:r>
              <a:rPr lang="en-GB" smtClean="0"/>
              <a:t>The solution can be found on the handout 2_2_Strange_Situation_answer.doc.</a:t>
            </a:r>
          </a:p>
          <a:p>
            <a:r>
              <a:rPr lang="en-GB" smtClean="0"/>
              <a:t>The worksheet can be done as an alternative to the activity on the slide, or as a follow-up homework/revision to see what students can remember.</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buFontTx/>
              <a:buNone/>
            </a:pPr>
            <a:fld id="{9F806B15-135F-4E6F-BB8F-F61E4BB4C381}" type="slidenum">
              <a:rPr lang="en-US" sz="1200"/>
              <a:pPr algn="r">
                <a:lnSpc>
                  <a:spcPct val="100000"/>
                </a:lnSpc>
                <a:buFontTx/>
                <a:buNone/>
              </a:pPr>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t>Worksheet:</a:t>
            </a:r>
          </a:p>
          <a:p>
            <a:r>
              <a:rPr lang="en-GB" smtClean="0"/>
              <a:t>The worksheet 2_2_Types_of_attachment.doc accompanies this slide.</a:t>
            </a:r>
          </a:p>
          <a:p>
            <a:r>
              <a:rPr lang="en-GB" smtClean="0"/>
              <a:t>The solution can be found on the handout 2_2_Types_of_attachment_answer.doc.</a:t>
            </a:r>
          </a:p>
          <a:p>
            <a:r>
              <a:rPr lang="en-GB" smtClean="0"/>
              <a:t>The worksheet can be done as an alternative to the activity on the slide, or as a follow-up homework/revision to see what students can remember.</a:t>
            </a:r>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buFontTx/>
              <a:buNone/>
            </a:pPr>
            <a:fld id="{E43DD1B7-F4D5-43E9-A9E2-79CBE590BC61}" type="slidenum">
              <a:rPr lang="en-US" sz="1200"/>
              <a:pPr algn="r">
                <a:lnSpc>
                  <a:spcPct val="100000"/>
                </a:lnSpc>
                <a:buFontTx/>
                <a:buNone/>
              </a:pPr>
              <a:t>14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457EF6-6A2B-4411-8C7A-96EFF8E44A9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7EF6-6A2B-4411-8C7A-96EFF8E44A9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7EF6-6A2B-4411-8C7A-96EFF8E44A9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457EF6-6A2B-4411-8C7A-96EFF8E44A9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457EF6-6A2B-4411-8C7A-96EFF8E44A91}"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457EF6-6A2B-4411-8C7A-96EFF8E44A9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457EF6-6A2B-4411-8C7A-96EFF8E44A91}"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457EF6-6A2B-4411-8C7A-96EFF8E44A91}"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57EF6-6A2B-4411-8C7A-96EFF8E44A91}"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7EF6-6A2B-4411-8C7A-96EFF8E44A9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457EF6-6A2B-4411-8C7A-96EFF8E44A91}"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424E3-4F1C-48E1-BD4A-C347ABED1C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57EF6-6A2B-4411-8C7A-96EFF8E44A91}" type="datetimeFigureOut">
              <a:rPr lang="en-US" smtClean="0"/>
              <a:pPr/>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24E3-4F1C-48E1-BD4A-C347ABED1C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Individual Differences in Attachment</a:t>
            </a:r>
            <a:endParaRPr lang="en-US" dirty="0">
              <a:solidFill>
                <a:schemeClr val="bg1"/>
              </a:solidFill>
            </a:endParaRPr>
          </a:p>
        </p:txBody>
      </p:sp>
      <p:sp>
        <p:nvSpPr>
          <p:cNvPr id="3" name="Subtitle 2"/>
          <p:cNvSpPr>
            <a:spLocks noGrp="1"/>
          </p:cNvSpPr>
          <p:nvPr>
            <p:ph type="subTitle" idx="1"/>
          </p:nvPr>
        </p:nvSpPr>
        <p:spPr/>
        <p:txBody>
          <a:bodyPr/>
          <a:lstStyle/>
          <a:p>
            <a:endParaRPr lang="en-GB" dirty="0" smtClean="0">
              <a:solidFill>
                <a:srgbClr val="7030A0"/>
              </a:solidFill>
            </a:endParaRPr>
          </a:p>
          <a:p>
            <a:r>
              <a:rPr lang="en-GB" dirty="0" smtClean="0">
                <a:solidFill>
                  <a:srgbClr val="7030A0"/>
                </a:solidFill>
              </a:rPr>
              <a:t>Types of attachment</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Ainsworth </a:t>
            </a:r>
            <a:r>
              <a:rPr lang="en-GB" dirty="0" err="1" smtClean="0">
                <a:solidFill>
                  <a:schemeClr val="bg1"/>
                </a:solidFill>
              </a:rPr>
              <a:t>A02</a:t>
            </a:r>
            <a:r>
              <a:rPr lang="en-GB" dirty="0" smtClean="0">
                <a:solidFill>
                  <a:schemeClr val="bg1"/>
                </a:solidFill>
              </a:rPr>
              <a:t> - Positive</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500034" y="1500174"/>
            <a:ext cx="3786214" cy="2143140"/>
          </a:xfrm>
          <a:prstGeom prst="ellipse">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t>Lots of detail quickly</a:t>
            </a:r>
            <a:endParaRPr lang="en-US" sz="2400" dirty="0"/>
          </a:p>
        </p:txBody>
      </p:sp>
      <p:sp>
        <p:nvSpPr>
          <p:cNvPr id="5" name="Rounded Rectangle 4"/>
          <p:cNvSpPr/>
          <p:nvPr/>
        </p:nvSpPr>
        <p:spPr>
          <a:xfrm>
            <a:off x="4572000" y="1785926"/>
            <a:ext cx="4000528" cy="3786214"/>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smtClean="0"/>
              <a:t>For example, a huge number of research studies into attachment behaviour adopt a longitudinal approach which can take months or even years to draw conclusions</a:t>
            </a:r>
            <a:endParaRPr lang="en-US" sz="2400" dirty="0"/>
          </a:p>
        </p:txBody>
      </p:sp>
      <p:sp>
        <p:nvSpPr>
          <p:cNvPr id="6" name="Rectangle 5"/>
          <p:cNvSpPr/>
          <p:nvPr/>
        </p:nvSpPr>
        <p:spPr>
          <a:xfrm>
            <a:off x="1571604" y="4214818"/>
            <a:ext cx="2714644" cy="1857388"/>
          </a:xfrm>
          <a:prstGeom prst="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smtClean="0"/>
              <a:t>Why is this a good thing?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Ainsworth </a:t>
            </a:r>
            <a:r>
              <a:rPr lang="en-GB" dirty="0" err="1" smtClean="0">
                <a:solidFill>
                  <a:schemeClr val="bg1"/>
                </a:solidFill>
              </a:rPr>
              <a:t>A02</a:t>
            </a:r>
            <a:r>
              <a:rPr lang="en-GB" dirty="0" smtClean="0">
                <a:solidFill>
                  <a:schemeClr val="bg1"/>
                </a:solidFill>
              </a:rPr>
              <a:t> - Negative</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500034" y="1500174"/>
            <a:ext cx="3786214" cy="2143140"/>
          </a:xfrm>
          <a:prstGeom prst="ellipse">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t>Lacks ecological validity</a:t>
            </a:r>
            <a:endParaRPr lang="en-US" sz="2400" dirty="0"/>
          </a:p>
        </p:txBody>
      </p:sp>
      <p:sp>
        <p:nvSpPr>
          <p:cNvPr id="5" name="Rounded Rectangle 4"/>
          <p:cNvSpPr/>
          <p:nvPr/>
        </p:nvSpPr>
        <p:spPr>
          <a:xfrm>
            <a:off x="4572000" y="1785926"/>
            <a:ext cx="4000528" cy="3786214"/>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i="1" dirty="0" smtClean="0"/>
              <a:t>What does this mean?</a:t>
            </a:r>
          </a:p>
          <a:p>
            <a:pPr algn="ctr"/>
            <a:r>
              <a:rPr lang="en-GB" sz="2400" dirty="0" smtClean="0"/>
              <a:t>For example, the ‘playroom’ environment in which the infant was interacting was both strange and unfamiliar to the infants</a:t>
            </a:r>
            <a:endParaRPr lang="en-US" sz="2400" dirty="0"/>
          </a:p>
        </p:txBody>
      </p:sp>
      <p:sp>
        <p:nvSpPr>
          <p:cNvPr id="6" name="Rectangle 5"/>
          <p:cNvSpPr/>
          <p:nvPr/>
        </p:nvSpPr>
        <p:spPr>
          <a:xfrm>
            <a:off x="1571604" y="4214818"/>
            <a:ext cx="2714644" cy="1857388"/>
          </a:xfrm>
          <a:prstGeom prst="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smtClean="0"/>
              <a:t>Why is this a bad thing?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 to="" calcmode="lin" valueType="num">
                                      <p:cBhvr>
                                        <p:cTn id="22" dur="1" fill="hold"/>
                                        <p:tgtEl>
                                          <p:spTgt spid="5">
                                            <p:bg/>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to="" calcmode="lin" valueType="num">
                                      <p:cBhvr>
                                        <p:cTn id="25" dur="1" fill="hold"/>
                                        <p:tgtEl>
                                          <p:spTgt spid="5">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to="" calcmode="lin" valueType="num">
                                      <p:cBhvr>
                                        <p:cTn id="28" dur="1" fill="hold"/>
                                        <p:tgtEl>
                                          <p:spTgt spid="5">
                                            <p:txEl>
                                              <p:pRg st="1" end="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to="" calcmode="lin" valueType="num">
                                      <p:cBhvr>
                                        <p:cTn id="3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Ainsworth </a:t>
            </a:r>
            <a:r>
              <a:rPr lang="en-GB" dirty="0" err="1" smtClean="0">
                <a:solidFill>
                  <a:schemeClr val="bg1"/>
                </a:solidFill>
              </a:rPr>
              <a:t>A02</a:t>
            </a:r>
            <a:r>
              <a:rPr lang="en-GB" dirty="0" smtClean="0">
                <a:solidFill>
                  <a:schemeClr val="bg1"/>
                </a:solidFill>
              </a:rPr>
              <a:t> - Negative</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500034" y="1500174"/>
            <a:ext cx="3786214" cy="2143140"/>
          </a:xfrm>
          <a:prstGeom prst="ellipse">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t>Ethical Issues</a:t>
            </a:r>
            <a:endParaRPr lang="en-US" sz="2400" dirty="0"/>
          </a:p>
        </p:txBody>
      </p:sp>
      <p:sp>
        <p:nvSpPr>
          <p:cNvPr id="5" name="Rounded Rectangle 4"/>
          <p:cNvSpPr/>
          <p:nvPr/>
        </p:nvSpPr>
        <p:spPr>
          <a:xfrm>
            <a:off x="4572000" y="1785926"/>
            <a:ext cx="4000528" cy="3786214"/>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smtClean="0"/>
              <a:t>For example, in episode 6 </a:t>
            </a:r>
            <a:r>
              <a:rPr lang="en-GB" sz="2400" i="1" dirty="0" smtClean="0"/>
              <a:t>(which one is that?)</a:t>
            </a:r>
            <a:r>
              <a:rPr lang="en-GB" sz="2400" dirty="0" smtClean="0"/>
              <a:t> 20% of the infants reportedly cried ‘desperately’, clearly showing their distress</a:t>
            </a:r>
            <a:endParaRPr lang="en-US" sz="2400" i="1" dirty="0"/>
          </a:p>
        </p:txBody>
      </p:sp>
      <p:sp>
        <p:nvSpPr>
          <p:cNvPr id="6" name="Rectangle 5"/>
          <p:cNvSpPr/>
          <p:nvPr/>
        </p:nvSpPr>
        <p:spPr>
          <a:xfrm>
            <a:off x="1571604" y="4214818"/>
            <a:ext cx="2714644" cy="1857388"/>
          </a:xfrm>
          <a:prstGeom prst="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smtClean="0"/>
              <a:t>Why is this a bad thing?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Ainsworth </a:t>
            </a:r>
            <a:r>
              <a:rPr lang="en-GB" dirty="0" err="1" smtClean="0">
                <a:solidFill>
                  <a:schemeClr val="bg1"/>
                </a:solidFill>
              </a:rPr>
              <a:t>A02</a:t>
            </a:r>
            <a:r>
              <a:rPr lang="en-GB" dirty="0" smtClean="0">
                <a:solidFill>
                  <a:schemeClr val="bg1"/>
                </a:solidFill>
              </a:rPr>
              <a:t> - Negative</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Oval 3"/>
          <p:cNvSpPr/>
          <p:nvPr/>
        </p:nvSpPr>
        <p:spPr>
          <a:xfrm>
            <a:off x="500034" y="1500174"/>
            <a:ext cx="3786214" cy="2143140"/>
          </a:xfrm>
          <a:prstGeom prst="ellipse">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t>The classification system doesn’t fit all infants</a:t>
            </a:r>
            <a:endParaRPr lang="en-US" sz="2400" dirty="0"/>
          </a:p>
        </p:txBody>
      </p:sp>
      <p:sp>
        <p:nvSpPr>
          <p:cNvPr id="5" name="Rounded Rectangle 4"/>
          <p:cNvSpPr/>
          <p:nvPr/>
        </p:nvSpPr>
        <p:spPr>
          <a:xfrm>
            <a:off x="4572000" y="1785926"/>
            <a:ext cx="4000528" cy="3786214"/>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smtClean="0"/>
              <a:t>For example, Main &amp; Solomon (1986) added a fourth type ‘D’ attachment which was for babies who were inconsistent and clearly didn’t fit Ainsworth’s A, B or C</a:t>
            </a:r>
            <a:endParaRPr lang="en-US" sz="2400" dirty="0"/>
          </a:p>
        </p:txBody>
      </p:sp>
      <p:sp>
        <p:nvSpPr>
          <p:cNvPr id="6" name="Rectangle 5"/>
          <p:cNvSpPr/>
          <p:nvPr/>
        </p:nvSpPr>
        <p:spPr>
          <a:xfrm>
            <a:off x="1571604" y="4214818"/>
            <a:ext cx="2714644" cy="1857388"/>
          </a:xfrm>
          <a:prstGeom prst="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smtClean="0"/>
              <a:t>Why is this a bad thing?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7" name="Picture 5" descr="f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8" y="79375"/>
            <a:ext cx="4603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purple forward arrow">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07113"/>
            <a:ext cx="6223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15728" name="Picture 16" descr="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541338" cy="549275"/>
          </a:xfrm>
          <a:prstGeom prst="rect">
            <a:avLst/>
          </a:prstGeom>
          <a:noFill/>
          <a:extLst>
            <a:ext uri="{909E8E84-426E-40DD-AFC4-6F175D3DCCD1}">
              <a14:hiddenFill xmlns:a14="http://schemas.microsoft.com/office/drawing/2010/main">
                <a:solidFill>
                  <a:srgbClr val="FFFFFF"/>
                </a:solidFill>
              </a14:hiddenFill>
            </a:ext>
          </a:extLst>
        </p:spPr>
      </p:pic>
      <p:pic>
        <p:nvPicPr>
          <p:cNvPr id="115731" name="ShockwaveFlash1JPG" descr="clicktolink_typ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 y="908050"/>
            <a:ext cx="8458200" cy="5156200"/>
          </a:xfrm>
          <a:prstGeom prst="rect">
            <a:avLst/>
          </a:prstGeom>
          <a:noFill/>
          <a:ln>
            <a:noFill/>
          </a:ln>
          <a:effectLst/>
          <a:extLst>
            <a:ext uri="{909E8E84-426E-40DD-AFC4-6F175D3DCCD1}">
              <a14:hiddenFill xmlns:a14="http://schemas.microsoft.com/office/drawing/2010/main">
                <a:solidFill>
                  <a:srgbClr val="ACE6F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Tree>
    <p:controls>
      <mc:AlternateContent xmlns:mc="http://schemas.openxmlformats.org/markup-compatibility/2006">
        <mc:Choice xmlns:v="urn:schemas-microsoft-com:vml" Requires="v">
          <p:control spid="3085" name="ShockwaveFlash1" r:id="rId2" imgW="8457143" imgH="5156473"/>
        </mc:Choice>
        <mc:Fallback>
          <p:control name="ShockwaveFlash1" r:id="rId2" imgW="8457143" imgH="5156473">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355600" y="908050"/>
                  <a:ext cx="8458200" cy="5156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35097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1"/>
                </a:solidFill>
              </a:rPr>
              <a:t>Affects and Effects</a:t>
            </a:r>
            <a:endParaRPr lang="en-US" dirty="0">
              <a:solidFill>
                <a:schemeClr val="bg1"/>
              </a:solidFill>
            </a:endParaRPr>
          </a:p>
        </p:txBody>
      </p:sp>
      <p:sp>
        <p:nvSpPr>
          <p:cNvPr id="3" name="Subtitle 2"/>
          <p:cNvSpPr>
            <a:spLocks noGrp="1"/>
          </p:cNvSpPr>
          <p:nvPr>
            <p:ph type="subTitle" idx="1"/>
          </p:nvPr>
        </p:nvSpPr>
        <p:spPr>
          <a:xfrm>
            <a:off x="642910" y="3886200"/>
            <a:ext cx="7858180" cy="1752600"/>
          </a:xfrm>
        </p:spPr>
        <p:txBody>
          <a:bodyPr>
            <a:normAutofit fontScale="92500"/>
          </a:bodyPr>
          <a:lstStyle/>
          <a:p>
            <a:pPr>
              <a:buFont typeface="Arial" pitchFamily="34" charset="0"/>
              <a:buChar char="•"/>
            </a:pPr>
            <a:endParaRPr lang="en-GB" sz="1200" dirty="0" smtClean="0">
              <a:solidFill>
                <a:srgbClr val="7030A0"/>
              </a:solidFill>
            </a:endParaRPr>
          </a:p>
          <a:p>
            <a:pPr>
              <a:buFont typeface="Arial" pitchFamily="34" charset="0"/>
              <a:buChar char="•"/>
            </a:pPr>
            <a:r>
              <a:rPr lang="en-GB" dirty="0" smtClean="0">
                <a:solidFill>
                  <a:srgbClr val="7030A0"/>
                </a:solidFill>
              </a:rPr>
              <a:t>Affecting factors in attachment types</a:t>
            </a:r>
          </a:p>
          <a:p>
            <a:pPr>
              <a:buFont typeface="Arial" pitchFamily="34" charset="0"/>
              <a:buChar char="•"/>
            </a:pPr>
            <a:r>
              <a:rPr lang="en-GB" dirty="0" smtClean="0">
                <a:solidFill>
                  <a:srgbClr val="7030A0"/>
                </a:solidFill>
              </a:rPr>
              <a:t>Effect of attachment types on later life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Factors that can </a:t>
            </a:r>
            <a:r>
              <a:rPr lang="en-GB" i="1" dirty="0" smtClean="0">
                <a:solidFill>
                  <a:schemeClr val="bg1"/>
                </a:solidFill>
              </a:rPr>
              <a:t>affect</a:t>
            </a:r>
            <a:r>
              <a:rPr lang="en-GB" dirty="0" smtClean="0">
                <a:solidFill>
                  <a:schemeClr val="bg1"/>
                </a:solidFill>
              </a:rPr>
              <a:t> the type of attachment</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n-US" dirty="0"/>
          </a:p>
        </p:txBody>
      </p:sp>
      <p:sp>
        <p:nvSpPr>
          <p:cNvPr id="4" name="Oval 3"/>
          <p:cNvSpPr/>
          <p:nvPr/>
        </p:nvSpPr>
        <p:spPr>
          <a:xfrm>
            <a:off x="428596" y="2428868"/>
            <a:ext cx="3929090" cy="2500330"/>
          </a:xfrm>
          <a:prstGeom prst="ellipse">
            <a:avLst/>
          </a:prstGeom>
          <a:solidFill>
            <a:srgbClr val="00B050"/>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dirty="0" smtClean="0"/>
              <a:t>Sensitivity Hypothesis</a:t>
            </a:r>
            <a:endParaRPr lang="en-US" sz="3200" dirty="0"/>
          </a:p>
        </p:txBody>
      </p:sp>
      <p:sp>
        <p:nvSpPr>
          <p:cNvPr id="5" name="Oval 4"/>
          <p:cNvSpPr/>
          <p:nvPr/>
        </p:nvSpPr>
        <p:spPr>
          <a:xfrm>
            <a:off x="4572000" y="2357430"/>
            <a:ext cx="4071966" cy="2500330"/>
          </a:xfrm>
          <a:prstGeom prst="ellipse">
            <a:avLst/>
          </a:prstGeom>
          <a:solidFill>
            <a:schemeClr val="accent6">
              <a:lumMod val="75000"/>
            </a:schemeClr>
          </a:solidFill>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3200" dirty="0" smtClean="0"/>
              <a:t>Temperament Hypothesis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Sensitivity Hypothesis</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57158" y="1500174"/>
            <a:ext cx="8429684" cy="1071570"/>
          </a:xfrm>
          <a:prstGeom prst="roundRect">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The Mother</a:t>
            </a:r>
            <a:endParaRPr lang="en-US" sz="4000" dirty="0"/>
          </a:p>
        </p:txBody>
      </p:sp>
      <p:sp>
        <p:nvSpPr>
          <p:cNvPr id="5" name="Rounded Rectangle 4"/>
          <p:cNvSpPr/>
          <p:nvPr/>
        </p:nvSpPr>
        <p:spPr>
          <a:xfrm>
            <a:off x="214282" y="2714620"/>
            <a:ext cx="4286280" cy="3857652"/>
          </a:xfrm>
          <a:prstGeom prst="roundRect">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smtClean="0"/>
              <a:t>Ainsworth argued that mothers who were sensitive to their infants’ needs, who could read their moods/feelings and respond to them effectively were more likely to produce </a:t>
            </a:r>
            <a:r>
              <a:rPr lang="en-GB" sz="2400" i="1" dirty="0" smtClean="0"/>
              <a:t>securely</a:t>
            </a:r>
            <a:r>
              <a:rPr lang="en-GB" sz="2400" dirty="0" smtClean="0"/>
              <a:t> attached infants</a:t>
            </a:r>
            <a:endParaRPr lang="en-US" sz="2400" dirty="0"/>
          </a:p>
        </p:txBody>
      </p:sp>
      <p:sp>
        <p:nvSpPr>
          <p:cNvPr id="6" name="Rounded Rectangle 5"/>
          <p:cNvSpPr/>
          <p:nvPr/>
        </p:nvSpPr>
        <p:spPr>
          <a:xfrm>
            <a:off x="4643438" y="2714620"/>
            <a:ext cx="4286280" cy="3857652"/>
          </a:xfrm>
          <a:prstGeom prst="round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t>In contrast, mothers who were less sensitive and responsive to their infants, who ignored them or were impatient were more likely to have insecurely attached infants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Temperament Hypothesis</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57158" y="1500174"/>
            <a:ext cx="8429684" cy="1071570"/>
          </a:xfrm>
          <a:prstGeom prst="roundRect">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The Infant</a:t>
            </a:r>
            <a:endParaRPr lang="en-US" sz="4000" dirty="0"/>
          </a:p>
        </p:txBody>
      </p:sp>
      <p:sp>
        <p:nvSpPr>
          <p:cNvPr id="5" name="Rounded Rectangle 4"/>
          <p:cNvSpPr/>
          <p:nvPr/>
        </p:nvSpPr>
        <p:spPr>
          <a:xfrm>
            <a:off x="214282" y="2714620"/>
            <a:ext cx="4286280" cy="3857652"/>
          </a:xfrm>
          <a:prstGeom prst="roundRect">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err="1" smtClean="0"/>
              <a:t>Kagan</a:t>
            </a:r>
            <a:r>
              <a:rPr lang="en-GB" sz="2400" dirty="0" smtClean="0"/>
              <a:t> argued Ainsworth’s explanation placed too much emphasis on the role of the mother and ignored the natural innate temperament of the child.</a:t>
            </a:r>
            <a:endParaRPr lang="en-US" sz="2400" dirty="0"/>
          </a:p>
        </p:txBody>
      </p:sp>
      <p:sp>
        <p:nvSpPr>
          <p:cNvPr id="6" name="Rounded Rectangle 5"/>
          <p:cNvSpPr/>
          <p:nvPr/>
        </p:nvSpPr>
        <p:spPr>
          <a:xfrm>
            <a:off x="4643438" y="2714620"/>
            <a:ext cx="4286280" cy="3857652"/>
          </a:xfrm>
          <a:prstGeom prst="round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t>According to this hypothesis, infants are born with different individual characteristics relating to how active, emotional and sociable they are naturally.</a:t>
            </a:r>
          </a:p>
          <a:p>
            <a:pPr algn="ctr"/>
            <a:r>
              <a:rPr lang="en-GB" sz="2000" b="1" dirty="0" smtClean="0"/>
              <a:t>It is this rather than the mother that dictates the attachment type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to="" calcmode="lin" valueType="num">
                                      <p:cBhvr>
                                        <p:cTn id="18" dur="1" fill="hold"/>
                                        <p:tgtEl>
                                          <p:spTgt spid="6">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to="" calcmode="lin" valueType="num">
                                      <p:cBhvr>
                                        <p:cTn id="23"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How early attachment types shape adult behaviour</a:t>
            </a:r>
            <a:endParaRPr lang="en-US" dirty="0">
              <a:solidFill>
                <a:schemeClr val="bg1"/>
              </a:solidFill>
            </a:endParaRPr>
          </a:p>
        </p:txBody>
      </p:sp>
      <p:sp>
        <p:nvSpPr>
          <p:cNvPr id="3" name="Content Placeholder 2"/>
          <p:cNvSpPr>
            <a:spLocks noGrp="1"/>
          </p:cNvSpPr>
          <p:nvPr>
            <p:ph idx="1"/>
          </p:nvPr>
        </p:nvSpPr>
        <p:spPr/>
        <p:txBody>
          <a:bodyPr/>
          <a:lstStyle/>
          <a:p>
            <a:pPr>
              <a:buNone/>
            </a:pPr>
            <a:endParaRPr lang="en-US" dirty="0"/>
          </a:p>
        </p:txBody>
      </p:sp>
      <p:sp>
        <p:nvSpPr>
          <p:cNvPr id="4" name="Oval 3"/>
          <p:cNvSpPr/>
          <p:nvPr/>
        </p:nvSpPr>
        <p:spPr>
          <a:xfrm>
            <a:off x="428596" y="2428868"/>
            <a:ext cx="3929090" cy="2500330"/>
          </a:xfrm>
          <a:prstGeom prst="ellipse">
            <a:avLst/>
          </a:prstGeom>
          <a:solidFill>
            <a:srgbClr val="00B050"/>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dirty="0" smtClean="0"/>
              <a:t>Behaviour at school</a:t>
            </a:r>
            <a:endParaRPr lang="en-US" sz="3200" dirty="0"/>
          </a:p>
        </p:txBody>
      </p:sp>
      <p:sp>
        <p:nvSpPr>
          <p:cNvPr id="5" name="Oval 4"/>
          <p:cNvSpPr/>
          <p:nvPr/>
        </p:nvSpPr>
        <p:spPr>
          <a:xfrm>
            <a:off x="4572000" y="2357430"/>
            <a:ext cx="4071966" cy="2500330"/>
          </a:xfrm>
          <a:prstGeom prst="ellipse">
            <a:avLst/>
          </a:prstGeom>
          <a:solidFill>
            <a:schemeClr val="accent6">
              <a:lumMod val="75000"/>
            </a:schemeClr>
          </a:solidFill>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3200" dirty="0" smtClean="0"/>
              <a:t>Adult romantic behaviour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500562" y="4286256"/>
            <a:ext cx="4214842" cy="2214578"/>
          </a:xfrm>
          <a:prstGeom prst="ellipse">
            <a:avLst/>
          </a:prstGeom>
          <a:ln w="7620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smtClean="0"/>
              <a:t> Both of these are still used today</a:t>
            </a:r>
            <a:endParaRPr lang="en-US" sz="2000" dirty="0"/>
          </a:p>
        </p:txBody>
      </p:sp>
      <p:sp>
        <p:nvSpPr>
          <p:cNvPr id="7" name="Rounded Rectangle 6"/>
          <p:cNvSpPr/>
          <p:nvPr/>
        </p:nvSpPr>
        <p:spPr>
          <a:xfrm>
            <a:off x="1571604" y="2071678"/>
            <a:ext cx="3429024" cy="1500198"/>
          </a:xfrm>
          <a:prstGeom prst="roundRect">
            <a:avLst/>
          </a:prstGeom>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smtClean="0"/>
              <a:t>Her method of assessing attachment was the </a:t>
            </a:r>
            <a:r>
              <a:rPr lang="en-GB" sz="2000" b="1" dirty="0" smtClean="0"/>
              <a:t>strange situation</a:t>
            </a:r>
            <a:endParaRPr lang="en-US" sz="2000" dirty="0"/>
          </a:p>
        </p:txBody>
      </p:sp>
      <p:sp>
        <p:nvSpPr>
          <p:cNvPr id="2" name="Title 1"/>
          <p:cNvSpPr>
            <a:spLocks noGrp="1"/>
          </p:cNvSpPr>
          <p:nvPr>
            <p:ph type="title"/>
          </p:nvPr>
        </p:nvSpPr>
        <p:spPr/>
        <p:txBody>
          <a:bodyPr/>
          <a:lstStyle/>
          <a:p>
            <a:r>
              <a:rPr lang="en-GB" dirty="0" smtClean="0">
                <a:solidFill>
                  <a:schemeClr val="bg1"/>
                </a:solidFill>
              </a:rPr>
              <a:t>Mary Ainsworth</a:t>
            </a:r>
            <a:endParaRPr lang="en-US"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285720" y="214290"/>
            <a:ext cx="1714512"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xplosion 2 5"/>
          <p:cNvSpPr/>
          <p:nvPr/>
        </p:nvSpPr>
        <p:spPr>
          <a:xfrm rot="21198884">
            <a:off x="4572000" y="642918"/>
            <a:ext cx="5072066" cy="3500462"/>
          </a:xfrm>
          <a:prstGeom prst="irregularSeal2">
            <a:avLst/>
          </a:prstGeom>
          <a:solidFill>
            <a:srgbClr val="92D050"/>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endParaRPr lang="en-GB" sz="1000" dirty="0" smtClean="0">
              <a:solidFill>
                <a:schemeClr val="bg1"/>
              </a:solidFill>
            </a:endParaRPr>
          </a:p>
          <a:p>
            <a:pPr algn="ctr"/>
            <a:r>
              <a:rPr lang="en-GB" sz="1900" dirty="0" smtClean="0">
                <a:solidFill>
                  <a:schemeClr val="bg1"/>
                </a:solidFill>
              </a:rPr>
              <a:t>Mary Ainsworth is largely responsible for the original work on attachment types</a:t>
            </a:r>
            <a:endParaRPr lang="en-US" sz="1900" dirty="0">
              <a:solidFill>
                <a:schemeClr val="bg1"/>
              </a:solidFill>
            </a:endParaRPr>
          </a:p>
        </p:txBody>
      </p:sp>
      <p:sp>
        <p:nvSpPr>
          <p:cNvPr id="8" name="Rectangle 7"/>
          <p:cNvSpPr/>
          <p:nvPr/>
        </p:nvSpPr>
        <p:spPr>
          <a:xfrm>
            <a:off x="428596" y="3857628"/>
            <a:ext cx="3357586" cy="2786082"/>
          </a:xfrm>
          <a:prstGeom prst="rect">
            <a:avLst/>
          </a:prstGeom>
          <a:solidFill>
            <a:schemeClr val="accent6">
              <a:lumMod val="75000"/>
            </a:schemeClr>
          </a:solidFill>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000" dirty="0" smtClean="0"/>
              <a:t>Her typology : (classification system) </a:t>
            </a:r>
          </a:p>
          <a:p>
            <a:pPr algn="ctr"/>
            <a:endParaRPr lang="en-GB" sz="2000" dirty="0" smtClean="0"/>
          </a:p>
          <a:p>
            <a:pPr algn="ctr">
              <a:buFont typeface="Arial" pitchFamily="34" charset="0"/>
              <a:buChar char="•"/>
            </a:pPr>
            <a:r>
              <a:rPr lang="en-GB" sz="2000" b="1" dirty="0" smtClean="0"/>
              <a:t>Secure</a:t>
            </a:r>
          </a:p>
          <a:p>
            <a:pPr algn="ctr">
              <a:buFont typeface="Arial" pitchFamily="34" charset="0"/>
              <a:buChar char="•"/>
            </a:pPr>
            <a:r>
              <a:rPr lang="en-GB" sz="2000" b="1" dirty="0" smtClean="0"/>
              <a:t>Insecure-Avoidant</a:t>
            </a:r>
          </a:p>
          <a:p>
            <a:pPr algn="ctr">
              <a:buFont typeface="Arial" pitchFamily="34" charset="0"/>
              <a:buChar char="•"/>
            </a:pPr>
            <a:r>
              <a:rPr lang="en-GB" sz="2000" b="1" dirty="0" smtClean="0"/>
              <a:t>Insecure-Resistant</a:t>
            </a:r>
            <a:endParaRPr lang="en-US" sz="2000" b="1" dirty="0"/>
          </a:p>
        </p:txBody>
      </p:sp>
      <p:cxnSp>
        <p:nvCxnSpPr>
          <p:cNvPr id="11" name="Straight Arrow Connector 10"/>
          <p:cNvCxnSpPr/>
          <p:nvPr/>
        </p:nvCxnSpPr>
        <p:spPr>
          <a:xfrm rot="10800000">
            <a:off x="4357686" y="3714752"/>
            <a:ext cx="1071570" cy="78581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3857620" y="5000636"/>
            <a:ext cx="78581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to="" calcmode="lin" valueType="num">
                                      <p:cBhvr>
                                        <p:cTn id="25" dur="1" fill="hold"/>
                                        <p:tgtEl>
                                          <p:spTgt spid="12"/>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57158" y="357166"/>
            <a:ext cx="3929090" cy="1285884"/>
          </a:xfrm>
          <a:prstGeom prst="rect">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800" dirty="0" smtClean="0"/>
              <a:t>Behaviour at school</a:t>
            </a:r>
            <a:endParaRPr lang="en-US" sz="2800" dirty="0"/>
          </a:p>
        </p:txBody>
      </p:sp>
      <p:sp>
        <p:nvSpPr>
          <p:cNvPr id="5" name="Rectangle 4"/>
          <p:cNvSpPr/>
          <p:nvPr/>
        </p:nvSpPr>
        <p:spPr>
          <a:xfrm>
            <a:off x="4857752" y="357166"/>
            <a:ext cx="3929090" cy="1285884"/>
          </a:xfrm>
          <a:prstGeom prst="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smtClean="0"/>
              <a:t>Adult romantic behaviour</a:t>
            </a:r>
            <a:endParaRPr lang="en-US" sz="2400" dirty="0"/>
          </a:p>
        </p:txBody>
      </p:sp>
      <p:sp>
        <p:nvSpPr>
          <p:cNvPr id="6" name="Rectangle 5"/>
          <p:cNvSpPr/>
          <p:nvPr/>
        </p:nvSpPr>
        <p:spPr>
          <a:xfrm>
            <a:off x="357158" y="1928802"/>
            <a:ext cx="3929090" cy="2928958"/>
          </a:xfrm>
          <a:prstGeom prst="rect">
            <a:avLst/>
          </a:prstGeom>
          <a:solidFill>
            <a:schemeClr val="accent5">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Children who are securely attached explore their environment more, are better able to deal with challenging situations and are more adept at problem solving.</a:t>
            </a:r>
          </a:p>
          <a:p>
            <a:pPr algn="ctr"/>
            <a:endParaRPr lang="en-GB" dirty="0" smtClean="0"/>
          </a:p>
        </p:txBody>
      </p:sp>
      <p:sp>
        <p:nvSpPr>
          <p:cNvPr id="7" name="Rectangle 6"/>
          <p:cNvSpPr/>
          <p:nvPr/>
        </p:nvSpPr>
        <p:spPr>
          <a:xfrm>
            <a:off x="4857752" y="1928802"/>
            <a:ext cx="3929090" cy="1143008"/>
          </a:xfrm>
          <a:prstGeom prst="rect">
            <a:avLst/>
          </a:prstGeom>
          <a:solidFill>
            <a:schemeClr val="accent4">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Hazen &amp; Shaver (1987) – The </a:t>
            </a:r>
            <a:r>
              <a:rPr lang="en-GB" sz="2400" dirty="0" err="1" smtClean="0"/>
              <a:t>Luuuurvve</a:t>
            </a:r>
            <a:r>
              <a:rPr lang="en-GB" sz="2400" dirty="0" smtClean="0"/>
              <a:t> Quiz</a:t>
            </a:r>
            <a:endParaRPr lang="en-US" sz="2400" dirty="0"/>
          </a:p>
        </p:txBody>
      </p:sp>
      <p:sp>
        <p:nvSpPr>
          <p:cNvPr id="10" name="Rectangle 9"/>
          <p:cNvSpPr/>
          <p:nvPr/>
        </p:nvSpPr>
        <p:spPr>
          <a:xfrm>
            <a:off x="357158" y="5072074"/>
            <a:ext cx="3929090" cy="1500198"/>
          </a:xfrm>
          <a:prstGeom prst="rect">
            <a:avLst/>
          </a:prstGeom>
          <a:ln w="76200"/>
        </p:spPr>
        <p:style>
          <a:lnRef idx="3">
            <a:schemeClr val="lt1"/>
          </a:lnRef>
          <a:fillRef idx="1">
            <a:schemeClr val="accent5"/>
          </a:fillRef>
          <a:effectRef idx="1">
            <a:schemeClr val="accent5"/>
          </a:effectRef>
          <a:fontRef idx="minor">
            <a:schemeClr val="lt1"/>
          </a:fontRef>
        </p:style>
        <p:txBody>
          <a:bodyPr rtlCol="0" anchor="ctr"/>
          <a:lstStyle/>
          <a:p>
            <a:pPr algn="ctr"/>
            <a:r>
              <a:rPr lang="en-GB" sz="2200" dirty="0" smtClean="0"/>
              <a:t>Insecure-avoidant children often develop behavioural issues and lack persistence in learning</a:t>
            </a:r>
          </a:p>
        </p:txBody>
      </p:sp>
      <p:sp>
        <p:nvSpPr>
          <p:cNvPr id="12" name="Rectangle 11"/>
          <p:cNvSpPr/>
          <p:nvPr/>
        </p:nvSpPr>
        <p:spPr>
          <a:xfrm>
            <a:off x="4857752" y="3357562"/>
            <a:ext cx="3929090" cy="2928958"/>
          </a:xfrm>
          <a:prstGeom prst="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Adults who were securely attached as infants find it relatively easy to get close to others and are comfortable depending on others and having others depend on them.</a:t>
            </a:r>
          </a:p>
          <a:p>
            <a:pPr algn="ctr"/>
            <a:r>
              <a:rPr lang="en-GB" dirty="0" smtClean="0"/>
              <a:t>Insecure avoidant adults are uncomfortable being close to </a:t>
            </a:r>
          </a:p>
          <a:p>
            <a:pPr algn="ctr"/>
            <a:r>
              <a:rPr lang="en-GB" dirty="0" smtClean="0"/>
              <a:t>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to="" calcmode="lin" valueType="num">
                                      <p:cBhvr>
                                        <p:cTn id="3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smtClean="0">
                <a:solidFill>
                  <a:schemeClr val="bg1"/>
                </a:solidFill>
              </a:rPr>
              <a:t>The Strange Situation – </a:t>
            </a:r>
            <a:br>
              <a:rPr lang="en-GB" dirty="0" smtClean="0">
                <a:solidFill>
                  <a:schemeClr val="bg1"/>
                </a:solidFill>
              </a:rPr>
            </a:br>
            <a:r>
              <a:rPr lang="en-GB" dirty="0" smtClean="0">
                <a:solidFill>
                  <a:schemeClr val="bg1"/>
                </a:solidFill>
              </a:rPr>
              <a:t>Ainsworth &amp; Bell (1970)</a:t>
            </a:r>
            <a:endParaRPr lang="en-US" dirty="0">
              <a:solidFill>
                <a:schemeClr val="bg1"/>
              </a:solidFill>
            </a:endParaRPr>
          </a:p>
        </p:txBody>
      </p:sp>
      <p:sp>
        <p:nvSpPr>
          <p:cNvPr id="4" name="Rounded Rectangle 3"/>
          <p:cNvSpPr/>
          <p:nvPr/>
        </p:nvSpPr>
        <p:spPr>
          <a:xfrm>
            <a:off x="357158" y="1412776"/>
            <a:ext cx="8286808" cy="1800200"/>
          </a:xfrm>
          <a:prstGeom prst="roundRect">
            <a:avLst/>
          </a:prstGeom>
          <a:solidFill>
            <a:srgbClr val="00B050"/>
          </a:solidFill>
          <a:ln w="762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Aimed to investigate the individual differences in attachment by seeing how babies reacted in conditions of </a:t>
            </a:r>
            <a:r>
              <a:rPr lang="en-GB" sz="2400" i="1" dirty="0" smtClean="0"/>
              <a:t>mild stress</a:t>
            </a:r>
            <a:r>
              <a:rPr lang="en-GB" sz="2400" dirty="0" smtClean="0"/>
              <a:t> </a:t>
            </a:r>
          </a:p>
          <a:p>
            <a:pPr algn="ctr"/>
            <a:r>
              <a:rPr lang="en-GB" sz="2000" dirty="0" smtClean="0"/>
              <a:t>(created by separation from primary caregiver and the presence of a stranger)</a:t>
            </a:r>
            <a:endParaRPr lang="en-US" sz="2400" i="1" dirty="0"/>
          </a:p>
        </p:txBody>
      </p:sp>
      <p:sp>
        <p:nvSpPr>
          <p:cNvPr id="5" name="Oval 4"/>
          <p:cNvSpPr/>
          <p:nvPr/>
        </p:nvSpPr>
        <p:spPr>
          <a:xfrm>
            <a:off x="857224" y="3571876"/>
            <a:ext cx="2786082" cy="2571768"/>
          </a:xfrm>
          <a:prstGeom prst="ellipse">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Ainsworth &amp; Bell used a laboratory using structured observations</a:t>
            </a:r>
            <a:endParaRPr lang="en-US" sz="2000" dirty="0"/>
          </a:p>
        </p:txBody>
      </p:sp>
      <p:grpSp>
        <p:nvGrpSpPr>
          <p:cNvPr id="11" name="Group 10"/>
          <p:cNvGrpSpPr/>
          <p:nvPr/>
        </p:nvGrpSpPr>
        <p:grpSpPr>
          <a:xfrm>
            <a:off x="3643306" y="3429000"/>
            <a:ext cx="2786082" cy="2713719"/>
            <a:chOff x="3643306" y="3429000"/>
            <a:chExt cx="2786082" cy="2713719"/>
          </a:xfrm>
        </p:grpSpPr>
        <p:sp>
          <p:nvSpPr>
            <p:cNvPr id="6" name="Left Arrow Callout 5"/>
            <p:cNvSpPr/>
            <p:nvPr/>
          </p:nvSpPr>
          <p:spPr>
            <a:xfrm>
              <a:off x="3643306" y="3429000"/>
              <a:ext cx="2786082" cy="1709317"/>
            </a:xfrm>
            <a:prstGeom prst="leftArrowCallout">
              <a:avLst>
                <a:gd name="adj1" fmla="val 31793"/>
                <a:gd name="adj2" fmla="val 25000"/>
                <a:gd name="adj3" fmla="val 25000"/>
                <a:gd name="adj4" fmla="val 80707"/>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dirty="0" smtClean="0"/>
                <a:t>Observing infants aged between 12-18 months</a:t>
              </a:r>
              <a:endParaRPr lang="en-US" sz="2000" dirty="0"/>
            </a:p>
          </p:txBody>
        </p:sp>
        <p:pic>
          <p:nvPicPr>
            <p:cNvPr id="2052" name="Picture 4"/>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786182" y="4786322"/>
              <a:ext cx="1266820" cy="1356397"/>
            </a:xfrm>
            <a:prstGeom prst="rect">
              <a:avLst/>
            </a:prstGeom>
            <a:noFill/>
            <a:ln w="9525">
              <a:noFill/>
              <a:miter lim="800000"/>
              <a:headEnd/>
              <a:tailEnd/>
            </a:ln>
            <a:effectLst/>
          </p:spPr>
        </p:pic>
      </p:grpSp>
      <p:sp>
        <p:nvSpPr>
          <p:cNvPr id="12" name="Rectangle 11"/>
          <p:cNvSpPr/>
          <p:nvPr/>
        </p:nvSpPr>
        <p:spPr>
          <a:xfrm>
            <a:off x="6572264" y="3356992"/>
            <a:ext cx="2214578" cy="3429024"/>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Observed through video cameras</a:t>
            </a:r>
          </a:p>
          <a:p>
            <a:pPr algn="ctr"/>
            <a:endParaRPr lang="en-GB" sz="1600" dirty="0" smtClean="0"/>
          </a:p>
          <a:p>
            <a:pPr algn="ctr"/>
            <a:r>
              <a:rPr lang="en-GB" sz="1600" dirty="0" smtClean="0"/>
              <a:t>Purpose built play room</a:t>
            </a:r>
          </a:p>
          <a:p>
            <a:pPr algn="ctr"/>
            <a:endParaRPr lang="en-GB" sz="1600" dirty="0"/>
          </a:p>
          <a:p>
            <a:pPr algn="ctr"/>
            <a:r>
              <a:rPr lang="en-GB" sz="1600" dirty="0" smtClean="0"/>
              <a:t>2 chairs and play area</a:t>
            </a:r>
          </a:p>
          <a:p>
            <a:pPr algn="ctr"/>
            <a:endParaRPr lang="en-GB" sz="1600" dirty="0"/>
          </a:p>
          <a:p>
            <a:pPr algn="ctr"/>
            <a:r>
              <a:rPr lang="en-GB" sz="1600" dirty="0" smtClean="0"/>
              <a:t>8 situations</a:t>
            </a:r>
          </a:p>
          <a:p>
            <a:pPr algn="ctr"/>
            <a:endParaRPr lang="en-GB" sz="1600" dirty="0" smtClean="0"/>
          </a:p>
          <a:p>
            <a:pPr algn="ctr"/>
            <a:r>
              <a:rPr lang="en-GB" sz="1600" dirty="0" smtClean="0"/>
              <a:t>Mother, child and stranger</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0" name="Picture 14" descr="purple forward arrow">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07113"/>
            <a:ext cx="6223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4593" name="Picture 17" descr="fl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738" y="79375"/>
            <a:ext cx="4603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4597" name="Picture 21" descr="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825" y="88900"/>
            <a:ext cx="527050" cy="460375"/>
          </a:xfrm>
          <a:prstGeom prst="rect">
            <a:avLst/>
          </a:prstGeom>
          <a:noFill/>
          <a:extLst>
            <a:ext uri="{909E8E84-426E-40DD-AFC4-6F175D3DCCD1}">
              <a14:hiddenFill xmlns:a14="http://schemas.microsoft.com/office/drawing/2010/main">
                <a:solidFill>
                  <a:srgbClr val="FFFFFF"/>
                </a:solidFill>
              </a14:hiddenFill>
            </a:ext>
          </a:extLst>
        </p:spPr>
      </p:pic>
      <p:pic>
        <p:nvPicPr>
          <p:cNvPr id="24598" name="Picture 22" descr="web_li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8075" y="76200"/>
            <a:ext cx="593725" cy="482600"/>
          </a:xfrm>
          <a:prstGeom prst="rect">
            <a:avLst/>
          </a:prstGeom>
          <a:noFill/>
          <a:extLst>
            <a:ext uri="{909E8E84-426E-40DD-AFC4-6F175D3DCCD1}">
              <a14:hiddenFill xmlns:a14="http://schemas.microsoft.com/office/drawing/2010/main">
                <a:solidFill>
                  <a:srgbClr val="FFFFFF"/>
                </a:solidFill>
              </a14:hiddenFill>
            </a:ext>
          </a:extLst>
        </p:spPr>
      </p:pic>
      <p:pic>
        <p:nvPicPr>
          <p:cNvPr id="24604" name="ShockwaveFlash1JPG" descr="strangsituanimation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600" y="908050"/>
            <a:ext cx="8458200" cy="5156200"/>
          </a:xfrm>
          <a:prstGeom prst="rect">
            <a:avLst/>
          </a:prstGeom>
          <a:noFill/>
          <a:ln>
            <a:noFill/>
          </a:ln>
          <a:effectLst/>
          <a:extLst>
            <a:ext uri="{909E8E84-426E-40DD-AFC4-6F175D3DCCD1}">
              <a14:hiddenFill xmlns:a14="http://schemas.microsoft.com/office/drawing/2010/main">
                <a:solidFill>
                  <a:srgbClr val="ACE6F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1037" name="ShockwaveFlash1" r:id="rId2" imgW="8457143" imgH="5156473"/>
        </mc:Choice>
        <mc:Fallback>
          <p:control name="ShockwaveFlash1" r:id="rId2" imgW="8457143" imgH="5156473">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908050"/>
                  <a:ext cx="8458200" cy="5156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633083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5" descr="f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8" y="79375"/>
            <a:ext cx="4603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purple forward arrow">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07113"/>
            <a:ext cx="6223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541338"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ShockwaveFlash1JPG" descr="SortDr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600" y="908050"/>
            <a:ext cx="8458200" cy="5156200"/>
          </a:xfrm>
          <a:prstGeom prst="rect">
            <a:avLst/>
          </a:prstGeom>
          <a:noFill/>
          <a:ln>
            <a:noFill/>
          </a:ln>
          <a:effectLst/>
          <a:extLst>
            <a:ext uri="{909E8E84-426E-40DD-AFC4-6F175D3DCCD1}">
              <a14:hiddenFill xmlns:a14="http://schemas.microsoft.com/office/drawing/2010/main">
                <a:solidFill>
                  <a:srgbClr val="ACE6F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061" name="ShockwaveFlash1" r:id="rId2" imgW="8457143" imgH="5156473"/>
        </mc:Choice>
        <mc:Fallback>
          <p:control name="ShockwaveFlash1" r:id="rId2" imgW="8457143" imgH="5156473">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355600" y="908050"/>
                  <a:ext cx="8458200" cy="5156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2690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GB" sz="3600" dirty="0" smtClean="0">
                <a:solidFill>
                  <a:schemeClr val="bg1"/>
                </a:solidFill>
              </a:rPr>
              <a:t>The Strange Situation</a:t>
            </a:r>
            <a:endParaRPr lang="en-US" sz="3600" dirty="0">
              <a:solidFill>
                <a:schemeClr val="bg1"/>
              </a:solidFill>
            </a:endParaRPr>
          </a:p>
        </p:txBody>
      </p:sp>
      <p:graphicFrame>
        <p:nvGraphicFramePr>
          <p:cNvPr id="4" name="Content Placeholder 3"/>
          <p:cNvGraphicFramePr>
            <a:graphicFrameLocks noGrp="1"/>
          </p:cNvGraphicFramePr>
          <p:nvPr>
            <p:ph idx="1"/>
          </p:nvPr>
        </p:nvGraphicFramePr>
        <p:xfrm>
          <a:off x="214283" y="1071549"/>
          <a:ext cx="8715435" cy="5429286"/>
        </p:xfrm>
        <a:graphic>
          <a:graphicData uri="http://schemas.openxmlformats.org/drawingml/2006/table">
            <a:tbl>
              <a:tblPr firstRow="1" bandRow="1">
                <a:tableStyleId>{00A15C55-8517-42AA-B614-E9B94910E393}</a:tableStyleId>
              </a:tblPr>
              <a:tblGrid>
                <a:gridCol w="953226"/>
                <a:gridCol w="3253180"/>
                <a:gridCol w="4509029"/>
              </a:tblGrid>
              <a:tr h="603254">
                <a:tc>
                  <a:txBody>
                    <a:bodyPr/>
                    <a:lstStyle/>
                    <a:p>
                      <a:pPr algn="ctr"/>
                      <a:r>
                        <a:rPr lang="en-GB" dirty="0" smtClean="0"/>
                        <a:t>Series</a:t>
                      </a:r>
                      <a:endParaRPr lang="en-US" dirty="0"/>
                    </a:p>
                  </a:txBody>
                  <a:tcPr/>
                </a:tc>
                <a:tc>
                  <a:txBody>
                    <a:bodyPr/>
                    <a:lstStyle/>
                    <a:p>
                      <a:r>
                        <a:rPr lang="en-GB" dirty="0" smtClean="0"/>
                        <a:t>Persons</a:t>
                      </a:r>
                      <a:endParaRPr lang="en-US" dirty="0"/>
                    </a:p>
                  </a:txBody>
                  <a:tcPr/>
                </a:tc>
                <a:tc>
                  <a:txBody>
                    <a:bodyPr/>
                    <a:lstStyle/>
                    <a:p>
                      <a:r>
                        <a:rPr lang="en-GB" dirty="0" smtClean="0"/>
                        <a:t>Brief</a:t>
                      </a:r>
                      <a:r>
                        <a:rPr lang="en-GB" baseline="0" dirty="0" smtClean="0"/>
                        <a:t> Description</a:t>
                      </a:r>
                      <a:endParaRPr lang="en-US" dirty="0"/>
                    </a:p>
                  </a:txBody>
                  <a:tcPr/>
                </a:tc>
              </a:tr>
              <a:tr h="603254">
                <a:tc>
                  <a:txBody>
                    <a:bodyPr/>
                    <a:lstStyle/>
                    <a:p>
                      <a:pPr algn="ctr"/>
                      <a:r>
                        <a:rPr lang="en-GB" dirty="0" smtClean="0"/>
                        <a:t>1</a:t>
                      </a:r>
                      <a:endParaRPr lang="en-US" dirty="0"/>
                    </a:p>
                  </a:txBody>
                  <a:tcPr/>
                </a:tc>
                <a:tc>
                  <a:txBody>
                    <a:bodyPr/>
                    <a:lstStyle/>
                    <a:p>
                      <a:r>
                        <a:rPr lang="en-GB" dirty="0" smtClean="0"/>
                        <a:t>Mother &amp; Infant</a:t>
                      </a:r>
                      <a:endParaRPr lang="en-US" dirty="0"/>
                    </a:p>
                  </a:txBody>
                  <a:tcPr/>
                </a:tc>
                <a:tc>
                  <a:txBody>
                    <a:bodyPr/>
                    <a:lstStyle/>
                    <a:p>
                      <a:r>
                        <a:rPr lang="en-GB" dirty="0" smtClean="0"/>
                        <a:t>Infant plays,</a:t>
                      </a:r>
                      <a:r>
                        <a:rPr lang="en-GB" baseline="0" dirty="0" smtClean="0"/>
                        <a:t> mother sits and reads</a:t>
                      </a:r>
                      <a:endParaRPr lang="en-US" dirty="0"/>
                    </a:p>
                  </a:txBody>
                  <a:tcPr/>
                </a:tc>
              </a:tr>
              <a:tr h="603254">
                <a:tc>
                  <a:txBody>
                    <a:bodyPr/>
                    <a:lstStyle/>
                    <a:p>
                      <a:pPr algn="ctr"/>
                      <a:r>
                        <a:rPr lang="en-GB" dirty="0" smtClean="0"/>
                        <a:t>2</a:t>
                      </a:r>
                      <a:endParaRPr lang="en-US" dirty="0"/>
                    </a:p>
                  </a:txBody>
                  <a:tcPr/>
                </a:tc>
                <a:tc>
                  <a:txBody>
                    <a:bodyPr/>
                    <a:lstStyle/>
                    <a:p>
                      <a:r>
                        <a:rPr lang="en-GB" dirty="0" smtClean="0"/>
                        <a:t>Mother,</a:t>
                      </a:r>
                      <a:r>
                        <a:rPr lang="en-GB" baseline="0" dirty="0" smtClean="0"/>
                        <a:t> Infant &amp; Stranger</a:t>
                      </a:r>
                      <a:endParaRPr lang="en-US" dirty="0"/>
                    </a:p>
                  </a:txBody>
                  <a:tcPr/>
                </a:tc>
                <a:tc>
                  <a:txBody>
                    <a:bodyPr/>
                    <a:lstStyle/>
                    <a:p>
                      <a:r>
                        <a:rPr lang="en-GB" dirty="0" smtClean="0"/>
                        <a:t>Stranger enters &amp; speak to mother</a:t>
                      </a:r>
                      <a:endParaRPr lang="en-US" dirty="0"/>
                    </a:p>
                  </a:txBody>
                  <a:tcPr/>
                </a:tc>
              </a:tr>
              <a:tr h="603254">
                <a:tc>
                  <a:txBody>
                    <a:bodyPr/>
                    <a:lstStyle/>
                    <a:p>
                      <a:pPr algn="ctr"/>
                      <a:r>
                        <a:rPr lang="en-GB" dirty="0" smtClean="0"/>
                        <a:t>3</a:t>
                      </a:r>
                      <a:endParaRPr lang="en-US" dirty="0"/>
                    </a:p>
                  </a:txBody>
                  <a:tcPr/>
                </a:tc>
                <a:tc>
                  <a:txBody>
                    <a:bodyPr/>
                    <a:lstStyle/>
                    <a:p>
                      <a:r>
                        <a:rPr lang="en-GB" dirty="0" smtClean="0"/>
                        <a:t>Mother,</a:t>
                      </a:r>
                      <a:r>
                        <a:rPr lang="en-GB" baseline="0" dirty="0" smtClean="0"/>
                        <a:t> Infant &amp; Stranger</a:t>
                      </a:r>
                      <a:endParaRPr lang="en-US" dirty="0"/>
                    </a:p>
                  </a:txBody>
                  <a:tcPr/>
                </a:tc>
                <a:tc>
                  <a:txBody>
                    <a:bodyPr/>
                    <a:lstStyle/>
                    <a:p>
                      <a:r>
                        <a:rPr lang="en-GB" dirty="0" smtClean="0"/>
                        <a:t>Stranger tries</a:t>
                      </a:r>
                      <a:r>
                        <a:rPr lang="en-GB" baseline="0" dirty="0" smtClean="0"/>
                        <a:t> to interact with infant</a:t>
                      </a:r>
                      <a:endParaRPr lang="en-US" dirty="0"/>
                    </a:p>
                  </a:txBody>
                  <a:tcPr/>
                </a:tc>
              </a:tr>
              <a:tr h="603254">
                <a:tc>
                  <a:txBody>
                    <a:bodyPr/>
                    <a:lstStyle/>
                    <a:p>
                      <a:pPr algn="ctr"/>
                      <a:r>
                        <a:rPr lang="en-GB" dirty="0" smtClean="0"/>
                        <a:t>4</a:t>
                      </a:r>
                      <a:endParaRPr lang="en-US" dirty="0"/>
                    </a:p>
                  </a:txBody>
                  <a:tcPr/>
                </a:tc>
                <a:tc>
                  <a:txBody>
                    <a:bodyPr/>
                    <a:lstStyle/>
                    <a:p>
                      <a:r>
                        <a:rPr lang="en-GB" dirty="0" smtClean="0"/>
                        <a:t>Infant &amp; Stranger</a:t>
                      </a:r>
                      <a:endParaRPr lang="en-US" dirty="0"/>
                    </a:p>
                  </a:txBody>
                  <a:tcPr/>
                </a:tc>
                <a:tc>
                  <a:txBody>
                    <a:bodyPr/>
                    <a:lstStyle/>
                    <a:p>
                      <a:r>
                        <a:rPr lang="en-GB" dirty="0" smtClean="0"/>
                        <a:t>Mother leaves,</a:t>
                      </a:r>
                      <a:r>
                        <a:rPr lang="en-GB" baseline="0" dirty="0" smtClean="0"/>
                        <a:t> stranger comforts</a:t>
                      </a:r>
                      <a:endParaRPr lang="en-US" dirty="0"/>
                    </a:p>
                  </a:txBody>
                  <a:tcPr/>
                </a:tc>
              </a:tr>
              <a:tr h="603254">
                <a:tc>
                  <a:txBody>
                    <a:bodyPr/>
                    <a:lstStyle/>
                    <a:p>
                      <a:pPr algn="ctr"/>
                      <a:r>
                        <a:rPr lang="en-GB" dirty="0" smtClean="0"/>
                        <a:t>5</a:t>
                      </a:r>
                      <a:endParaRPr lang="en-US" dirty="0"/>
                    </a:p>
                  </a:txBody>
                  <a:tcPr/>
                </a:tc>
                <a:tc>
                  <a:txBody>
                    <a:bodyPr/>
                    <a:lstStyle/>
                    <a:p>
                      <a:r>
                        <a:rPr lang="en-GB" dirty="0" smtClean="0"/>
                        <a:t>Mother</a:t>
                      </a:r>
                      <a:r>
                        <a:rPr lang="en-GB" baseline="0" dirty="0" smtClean="0"/>
                        <a:t> &amp; Infant</a:t>
                      </a:r>
                      <a:endParaRPr lang="en-US" dirty="0"/>
                    </a:p>
                  </a:txBody>
                  <a:tcPr/>
                </a:tc>
                <a:tc>
                  <a:txBody>
                    <a:bodyPr/>
                    <a:lstStyle/>
                    <a:p>
                      <a:r>
                        <a:rPr lang="en-GB" dirty="0" smtClean="0"/>
                        <a:t>Mother returns, stranger leaves</a:t>
                      </a:r>
                      <a:endParaRPr lang="en-US" dirty="0"/>
                    </a:p>
                  </a:txBody>
                  <a:tcPr/>
                </a:tc>
              </a:tr>
              <a:tr h="603254">
                <a:tc>
                  <a:txBody>
                    <a:bodyPr/>
                    <a:lstStyle/>
                    <a:p>
                      <a:pPr algn="ctr"/>
                      <a:r>
                        <a:rPr lang="en-GB" dirty="0" smtClean="0"/>
                        <a:t>6</a:t>
                      </a:r>
                      <a:endParaRPr lang="en-US" dirty="0"/>
                    </a:p>
                  </a:txBody>
                  <a:tcPr/>
                </a:tc>
                <a:tc>
                  <a:txBody>
                    <a:bodyPr/>
                    <a:lstStyle/>
                    <a:p>
                      <a:r>
                        <a:rPr lang="en-GB" dirty="0" smtClean="0"/>
                        <a:t>Infant</a:t>
                      </a:r>
                      <a:endParaRPr lang="en-US" dirty="0"/>
                    </a:p>
                  </a:txBody>
                  <a:tcPr/>
                </a:tc>
                <a:tc>
                  <a:txBody>
                    <a:bodyPr/>
                    <a:lstStyle/>
                    <a:p>
                      <a:r>
                        <a:rPr lang="en-GB" dirty="0" smtClean="0"/>
                        <a:t>Mother leaves (baby alone</a:t>
                      </a:r>
                      <a:r>
                        <a:rPr lang="en-GB" baseline="0" dirty="0" smtClean="0"/>
                        <a:t> in room)</a:t>
                      </a:r>
                      <a:endParaRPr lang="en-US" dirty="0"/>
                    </a:p>
                  </a:txBody>
                  <a:tcPr/>
                </a:tc>
              </a:tr>
              <a:tr h="603254">
                <a:tc>
                  <a:txBody>
                    <a:bodyPr/>
                    <a:lstStyle/>
                    <a:p>
                      <a:pPr algn="ctr"/>
                      <a:r>
                        <a:rPr lang="en-GB" dirty="0" smtClean="0"/>
                        <a:t>7</a:t>
                      </a:r>
                      <a:endParaRPr lang="en-US" dirty="0"/>
                    </a:p>
                  </a:txBody>
                  <a:tcPr/>
                </a:tc>
                <a:tc>
                  <a:txBody>
                    <a:bodyPr/>
                    <a:lstStyle/>
                    <a:p>
                      <a:r>
                        <a:rPr lang="en-GB" dirty="0" smtClean="0"/>
                        <a:t>Infant &amp; Stranger</a:t>
                      </a:r>
                      <a:endParaRPr lang="en-US" dirty="0"/>
                    </a:p>
                  </a:txBody>
                  <a:tcPr/>
                </a:tc>
                <a:tc>
                  <a:txBody>
                    <a:bodyPr/>
                    <a:lstStyle/>
                    <a:p>
                      <a:r>
                        <a:rPr lang="en-GB" dirty="0" smtClean="0"/>
                        <a:t>Stranger enters to play/comfort</a:t>
                      </a:r>
                      <a:r>
                        <a:rPr lang="en-GB" baseline="0" dirty="0" smtClean="0"/>
                        <a:t> infant</a:t>
                      </a:r>
                      <a:endParaRPr lang="en-US" dirty="0"/>
                    </a:p>
                  </a:txBody>
                  <a:tcPr/>
                </a:tc>
              </a:tr>
              <a:tr h="603254">
                <a:tc>
                  <a:txBody>
                    <a:bodyPr/>
                    <a:lstStyle/>
                    <a:p>
                      <a:pPr algn="ctr"/>
                      <a:r>
                        <a:rPr lang="en-GB" dirty="0" smtClean="0"/>
                        <a:t>8</a:t>
                      </a:r>
                      <a:endParaRPr lang="en-US" dirty="0"/>
                    </a:p>
                  </a:txBody>
                  <a:tcPr/>
                </a:tc>
                <a:tc>
                  <a:txBody>
                    <a:bodyPr/>
                    <a:lstStyle/>
                    <a:p>
                      <a:r>
                        <a:rPr lang="en-GB" dirty="0" smtClean="0"/>
                        <a:t>Mother &amp;</a:t>
                      </a:r>
                      <a:r>
                        <a:rPr lang="en-GB" baseline="0" dirty="0" smtClean="0"/>
                        <a:t> Infant</a:t>
                      </a:r>
                      <a:endParaRPr lang="en-US" dirty="0"/>
                    </a:p>
                  </a:txBody>
                  <a:tcPr/>
                </a:tc>
                <a:tc>
                  <a:txBody>
                    <a:bodyPr/>
                    <a:lstStyle/>
                    <a:p>
                      <a:r>
                        <a:rPr lang="en-GB" dirty="0" smtClean="0"/>
                        <a:t>Mother enters, stranger leaves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were they looking for?!</a:t>
            </a:r>
            <a:endParaRPr lang="en-US" dirty="0">
              <a:solidFill>
                <a:schemeClr val="bg1"/>
              </a:solidFill>
            </a:endParaRPr>
          </a:p>
        </p:txBody>
      </p:sp>
      <p:sp>
        <p:nvSpPr>
          <p:cNvPr id="4" name="Rounded Rectangle 3"/>
          <p:cNvSpPr/>
          <p:nvPr/>
        </p:nvSpPr>
        <p:spPr>
          <a:xfrm>
            <a:off x="428596" y="1643050"/>
            <a:ext cx="3214710" cy="2143140"/>
          </a:xfrm>
          <a:prstGeom prst="round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marL="342900" indent="-342900" algn="ctr">
              <a:buAutoNum type="arabicPeriod"/>
            </a:pPr>
            <a:r>
              <a:rPr lang="en-GB" sz="2000" b="1" dirty="0" smtClean="0"/>
              <a:t>Separation Anxiety</a:t>
            </a:r>
          </a:p>
          <a:p>
            <a:pPr marL="342900" indent="-342900" algn="ctr"/>
            <a:endParaRPr lang="en-GB" dirty="0" smtClean="0"/>
          </a:p>
          <a:p>
            <a:pPr marL="342900" indent="-342900" algn="ctr"/>
            <a:r>
              <a:rPr lang="en-GB" sz="2000" dirty="0" smtClean="0"/>
              <a:t>Amount of distress shown when caregiver briefly leaves</a:t>
            </a:r>
          </a:p>
        </p:txBody>
      </p:sp>
      <p:sp>
        <p:nvSpPr>
          <p:cNvPr id="5" name="Rounded Rectangle 4"/>
          <p:cNvSpPr/>
          <p:nvPr/>
        </p:nvSpPr>
        <p:spPr>
          <a:xfrm>
            <a:off x="428596" y="4000504"/>
            <a:ext cx="3214710" cy="2143140"/>
          </a:xfrm>
          <a:prstGeom prst="round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marL="342900" indent="-342900" algn="ctr"/>
            <a:r>
              <a:rPr lang="en-GB" sz="2000" b="1" dirty="0" smtClean="0"/>
              <a:t>3. Reunion Behaviour</a:t>
            </a:r>
          </a:p>
          <a:p>
            <a:pPr marL="342900" indent="-342900" algn="ctr"/>
            <a:endParaRPr lang="en-GB" dirty="0" smtClean="0"/>
          </a:p>
          <a:p>
            <a:pPr marL="342900" indent="-342900" algn="ctr"/>
            <a:r>
              <a:rPr lang="en-GB" sz="2000" dirty="0" smtClean="0"/>
              <a:t>Behaviour on being reunited with caregiver</a:t>
            </a:r>
            <a:endParaRPr lang="en-US" dirty="0"/>
          </a:p>
        </p:txBody>
      </p:sp>
      <p:sp>
        <p:nvSpPr>
          <p:cNvPr id="6" name="Rounded Rectangle 5"/>
          <p:cNvSpPr/>
          <p:nvPr/>
        </p:nvSpPr>
        <p:spPr>
          <a:xfrm>
            <a:off x="5143504" y="4000504"/>
            <a:ext cx="3214710" cy="2143140"/>
          </a:xfrm>
          <a:prstGeom prst="roundRect">
            <a:avLst/>
          </a:prstGeom>
          <a:solidFill>
            <a:schemeClr val="accent6">
              <a:lumMod val="75000"/>
            </a:schemeClr>
          </a:solidFill>
          <a:ln w="76200"/>
        </p:spPr>
        <p:style>
          <a:lnRef idx="3">
            <a:schemeClr val="lt1"/>
          </a:lnRef>
          <a:fillRef idx="1">
            <a:schemeClr val="accent6"/>
          </a:fillRef>
          <a:effectRef idx="1">
            <a:schemeClr val="accent6"/>
          </a:effectRef>
          <a:fontRef idx="minor">
            <a:schemeClr val="lt1"/>
          </a:fontRef>
        </p:style>
        <p:txBody>
          <a:bodyPr rtlCol="0" anchor="ctr"/>
          <a:lstStyle/>
          <a:p>
            <a:pPr marL="342900" indent="-342900" algn="ctr"/>
            <a:r>
              <a:rPr lang="en-GB" sz="2000" b="1" dirty="0" smtClean="0"/>
              <a:t>4. Willingness to explore</a:t>
            </a:r>
          </a:p>
          <a:p>
            <a:pPr marL="342900" indent="-342900" algn="ctr"/>
            <a:endParaRPr lang="en-GB" sz="1200" dirty="0" smtClean="0"/>
          </a:p>
          <a:p>
            <a:pPr marL="342900" indent="-342900" algn="ctr"/>
            <a:r>
              <a:rPr lang="en-GB" sz="2000" dirty="0" smtClean="0"/>
              <a:t>Whether the infant feels they have a ‘secure base’ to explore environment</a:t>
            </a:r>
            <a:endParaRPr lang="en-US" sz="2000" dirty="0"/>
          </a:p>
        </p:txBody>
      </p:sp>
      <p:sp>
        <p:nvSpPr>
          <p:cNvPr id="7" name="Rounded Rectangle 6"/>
          <p:cNvSpPr/>
          <p:nvPr/>
        </p:nvSpPr>
        <p:spPr>
          <a:xfrm>
            <a:off x="5072066" y="1643050"/>
            <a:ext cx="3214710" cy="2143140"/>
          </a:xfrm>
          <a:prstGeom prst="roundRect">
            <a:avLst/>
          </a:prstGeom>
          <a:ln w="76200"/>
        </p:spPr>
        <p:style>
          <a:lnRef idx="3">
            <a:schemeClr val="lt1"/>
          </a:lnRef>
          <a:fillRef idx="1">
            <a:schemeClr val="accent5"/>
          </a:fillRef>
          <a:effectRef idx="1">
            <a:schemeClr val="accent5"/>
          </a:effectRef>
          <a:fontRef idx="minor">
            <a:schemeClr val="lt1"/>
          </a:fontRef>
        </p:style>
        <p:txBody>
          <a:bodyPr rtlCol="0" anchor="ctr"/>
          <a:lstStyle/>
          <a:p>
            <a:pPr marL="342900" indent="-342900" algn="ctr"/>
            <a:r>
              <a:rPr lang="en-GB" sz="2000" b="1" dirty="0" smtClean="0"/>
              <a:t>2. Stranger Anxiety</a:t>
            </a:r>
          </a:p>
          <a:p>
            <a:pPr marL="342900" indent="-342900" algn="ctr"/>
            <a:endParaRPr lang="en-GB" dirty="0" smtClean="0"/>
          </a:p>
          <a:p>
            <a:pPr marL="342900" indent="-342900" algn="ctr"/>
            <a:r>
              <a:rPr lang="en-GB" sz="2000" dirty="0" smtClean="0"/>
              <a:t>Amount of distress shown in response to a stranger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solidFill>
                  <a:schemeClr val="bg1"/>
                </a:solidFill>
              </a:rPr>
              <a:t>What did they find?!</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357158" y="1000108"/>
            <a:ext cx="8429684" cy="928694"/>
          </a:xfrm>
          <a:prstGeom prst="roundRect">
            <a:avLst/>
          </a:prstGeom>
          <a:ln w="76200"/>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smtClean="0"/>
              <a:t>Ainsworth et al identified 3 main attachment types</a:t>
            </a:r>
            <a:endParaRPr lang="en-US" sz="2400" dirty="0"/>
          </a:p>
        </p:txBody>
      </p:sp>
      <p:sp>
        <p:nvSpPr>
          <p:cNvPr id="5" name="Rounded Rectangle 4"/>
          <p:cNvSpPr/>
          <p:nvPr/>
        </p:nvSpPr>
        <p:spPr>
          <a:xfrm>
            <a:off x="142844" y="1857364"/>
            <a:ext cx="4357718" cy="3143272"/>
          </a:xfrm>
          <a:prstGeom prst="roundRect">
            <a:avLst/>
          </a:prstGeom>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b="1" dirty="0" smtClean="0"/>
              <a:t>Securely Attached</a:t>
            </a:r>
            <a:r>
              <a:rPr lang="en-GB" sz="2000" b="1" i="1" dirty="0"/>
              <a:t> </a:t>
            </a:r>
            <a:r>
              <a:rPr lang="en-GB" sz="2000" i="1" dirty="0" smtClean="0"/>
              <a:t>(70%)</a:t>
            </a:r>
          </a:p>
          <a:p>
            <a:pPr algn="ctr"/>
            <a:endParaRPr lang="en-GB" sz="2000" dirty="0"/>
          </a:p>
          <a:p>
            <a:pPr algn="ctr"/>
            <a:r>
              <a:rPr lang="en-GB" sz="2000" dirty="0" smtClean="0"/>
              <a:t>Infant explores the environment, using caregiver as secure base. Infant shows moderate distress when separated but is easily soothed, infant is wary of stranger.</a:t>
            </a:r>
          </a:p>
        </p:txBody>
      </p:sp>
      <p:sp>
        <p:nvSpPr>
          <p:cNvPr id="6" name="Rounded Rectangle 5"/>
          <p:cNvSpPr/>
          <p:nvPr/>
        </p:nvSpPr>
        <p:spPr>
          <a:xfrm>
            <a:off x="4643438" y="1857364"/>
            <a:ext cx="4357718" cy="3143272"/>
          </a:xfrm>
          <a:prstGeom prst="roundRect">
            <a:avLst/>
          </a:prstGeom>
          <a:solidFill>
            <a:srgbClr val="00B0F0"/>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GB" sz="2000" b="1" dirty="0" smtClean="0"/>
              <a:t>Insecure-Avoidant</a:t>
            </a:r>
            <a:r>
              <a:rPr lang="en-GB" sz="2000" i="1" dirty="0" smtClean="0"/>
              <a:t>(15%)</a:t>
            </a:r>
          </a:p>
          <a:p>
            <a:pPr algn="ctr"/>
            <a:endParaRPr lang="en-GB" sz="2000" dirty="0"/>
          </a:p>
          <a:p>
            <a:pPr algn="ctr"/>
            <a:r>
              <a:rPr lang="en-GB" sz="2000" dirty="0" smtClean="0"/>
              <a:t>Infant does not attempt to interact with mother, do not show anxiety when left with stranger. No reunion behaviour when mother returns, infants will explore but doesn’t orientate to mother</a:t>
            </a:r>
          </a:p>
        </p:txBody>
      </p:sp>
      <p:sp>
        <p:nvSpPr>
          <p:cNvPr id="7" name="Rounded Rectangle 6"/>
          <p:cNvSpPr/>
          <p:nvPr/>
        </p:nvSpPr>
        <p:spPr>
          <a:xfrm>
            <a:off x="214282" y="5143512"/>
            <a:ext cx="8643998" cy="1500198"/>
          </a:xfrm>
          <a:prstGeom prst="roundRect">
            <a:avLst/>
          </a:prstGeom>
          <a:ln w="76200"/>
        </p:spPr>
        <p:style>
          <a:lnRef idx="3">
            <a:schemeClr val="lt1"/>
          </a:lnRef>
          <a:fillRef idx="1">
            <a:schemeClr val="accent4"/>
          </a:fillRef>
          <a:effectRef idx="1">
            <a:schemeClr val="accent4"/>
          </a:effectRef>
          <a:fontRef idx="minor">
            <a:schemeClr val="lt1"/>
          </a:fontRef>
        </p:style>
        <p:txBody>
          <a:bodyPr rtlCol="0" anchor="ctr"/>
          <a:lstStyle/>
          <a:p>
            <a:pPr algn="ctr"/>
            <a:r>
              <a:rPr lang="en-GB" sz="2000" b="1" dirty="0" smtClean="0"/>
              <a:t>Insecure-Resistant</a:t>
            </a:r>
            <a:r>
              <a:rPr lang="en-GB" sz="2000" dirty="0" smtClean="0"/>
              <a:t> </a:t>
            </a:r>
            <a:r>
              <a:rPr lang="en-GB" sz="2000" i="1" dirty="0" smtClean="0"/>
              <a:t>(15%)</a:t>
            </a:r>
          </a:p>
          <a:p>
            <a:pPr algn="ctr"/>
            <a:r>
              <a:rPr lang="en-GB" sz="2000" dirty="0" smtClean="0"/>
              <a:t>Infant is very distressed when separated, difficult to console on reunion. Infant rushes to mother but may show anger. Infant ignores stranger, limited exploration of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Summarise Ainsworth’s findings</a:t>
            </a:r>
            <a:endParaRPr lang="en-US" dirty="0">
              <a:solidFill>
                <a:schemeClr val="bg1"/>
              </a:solidFill>
            </a:endParaRPr>
          </a:p>
        </p:txBody>
      </p:sp>
      <p:sp>
        <p:nvSpPr>
          <p:cNvPr id="4" name="Rectangle 3"/>
          <p:cNvSpPr/>
          <p:nvPr/>
        </p:nvSpPr>
        <p:spPr>
          <a:xfrm>
            <a:off x="1571604" y="1500174"/>
            <a:ext cx="1714512" cy="571504"/>
          </a:xfrm>
          <a:prstGeom prst="rect">
            <a:avLst/>
          </a:prstGeom>
          <a:ln w="571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Separation Anxiety</a:t>
            </a:r>
            <a:endParaRPr lang="en-US" dirty="0"/>
          </a:p>
        </p:txBody>
      </p:sp>
      <p:sp>
        <p:nvSpPr>
          <p:cNvPr id="5" name="Rectangle 4"/>
          <p:cNvSpPr/>
          <p:nvPr/>
        </p:nvSpPr>
        <p:spPr>
          <a:xfrm>
            <a:off x="3286116" y="1500174"/>
            <a:ext cx="1857388" cy="571504"/>
          </a:xfrm>
          <a:prstGeom prst="rect">
            <a:avLst/>
          </a:prstGeom>
          <a:ln w="571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Stranger Anxiety</a:t>
            </a:r>
            <a:endParaRPr lang="en-US" dirty="0"/>
          </a:p>
        </p:txBody>
      </p:sp>
      <p:sp>
        <p:nvSpPr>
          <p:cNvPr id="6" name="Rectangle 5"/>
          <p:cNvSpPr/>
          <p:nvPr/>
        </p:nvSpPr>
        <p:spPr>
          <a:xfrm>
            <a:off x="5143504" y="1500174"/>
            <a:ext cx="2143140" cy="571504"/>
          </a:xfrm>
          <a:prstGeom prst="rect">
            <a:avLst/>
          </a:prstGeom>
          <a:ln w="571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Reunion Behaviour</a:t>
            </a:r>
            <a:endParaRPr lang="en-US" dirty="0"/>
          </a:p>
        </p:txBody>
      </p:sp>
      <p:sp>
        <p:nvSpPr>
          <p:cNvPr id="7" name="Rectangle 6"/>
          <p:cNvSpPr/>
          <p:nvPr/>
        </p:nvSpPr>
        <p:spPr>
          <a:xfrm>
            <a:off x="7286644" y="1500174"/>
            <a:ext cx="1714512" cy="571504"/>
          </a:xfrm>
          <a:prstGeom prst="rect">
            <a:avLst/>
          </a:prstGeom>
          <a:ln w="571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Exploration</a:t>
            </a:r>
            <a:endParaRPr lang="en-US" dirty="0"/>
          </a:p>
        </p:txBody>
      </p:sp>
      <p:sp>
        <p:nvSpPr>
          <p:cNvPr id="8" name="Rectangle 7"/>
          <p:cNvSpPr/>
          <p:nvPr/>
        </p:nvSpPr>
        <p:spPr>
          <a:xfrm>
            <a:off x="214282" y="2143116"/>
            <a:ext cx="1357322" cy="1071570"/>
          </a:xfrm>
          <a:prstGeom prst="rect">
            <a:avLst/>
          </a:prstGeom>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Secure</a:t>
            </a:r>
            <a:endParaRPr lang="en-US" dirty="0"/>
          </a:p>
        </p:txBody>
      </p:sp>
      <p:sp>
        <p:nvSpPr>
          <p:cNvPr id="9" name="Rectangle 8"/>
          <p:cNvSpPr/>
          <p:nvPr/>
        </p:nvSpPr>
        <p:spPr>
          <a:xfrm>
            <a:off x="214282" y="4429132"/>
            <a:ext cx="1357322" cy="107157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Insecure-</a:t>
            </a:r>
          </a:p>
          <a:p>
            <a:pPr algn="ctr"/>
            <a:r>
              <a:rPr lang="en-GB" dirty="0" smtClean="0"/>
              <a:t>Resistant</a:t>
            </a:r>
            <a:endParaRPr lang="en-US" dirty="0"/>
          </a:p>
        </p:txBody>
      </p:sp>
      <p:sp>
        <p:nvSpPr>
          <p:cNvPr id="10" name="Rectangle 9"/>
          <p:cNvSpPr/>
          <p:nvPr/>
        </p:nvSpPr>
        <p:spPr>
          <a:xfrm>
            <a:off x="214282" y="3286124"/>
            <a:ext cx="1357322" cy="1071570"/>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Insecure-Avoidant</a:t>
            </a:r>
            <a:endParaRPr lang="en-US" dirty="0"/>
          </a:p>
        </p:txBody>
      </p:sp>
      <p:sp>
        <p:nvSpPr>
          <p:cNvPr id="11" name="Rectangle 10"/>
          <p:cNvSpPr/>
          <p:nvPr/>
        </p:nvSpPr>
        <p:spPr>
          <a:xfrm>
            <a:off x="1571604" y="2143116"/>
            <a:ext cx="1714512" cy="1071570"/>
          </a:xfrm>
          <a:prstGeom prst="rect">
            <a:avLst/>
          </a:prstGeom>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Some but easily soothed</a:t>
            </a:r>
            <a:endParaRPr lang="en-US" dirty="0"/>
          </a:p>
        </p:txBody>
      </p:sp>
      <p:sp>
        <p:nvSpPr>
          <p:cNvPr id="12" name="Rectangle 11"/>
          <p:cNvSpPr/>
          <p:nvPr/>
        </p:nvSpPr>
        <p:spPr>
          <a:xfrm>
            <a:off x="7286644" y="2143116"/>
            <a:ext cx="1714512" cy="1071570"/>
          </a:xfrm>
          <a:prstGeom prst="rect">
            <a:avLst/>
          </a:prstGeom>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High </a:t>
            </a:r>
          </a:p>
          <a:p>
            <a:pPr algn="ctr"/>
            <a:r>
              <a:rPr lang="en-GB" sz="1400" i="1" dirty="0" smtClean="0"/>
              <a:t>(using Mother as secure base)</a:t>
            </a:r>
            <a:endParaRPr lang="en-US" i="1" dirty="0"/>
          </a:p>
        </p:txBody>
      </p:sp>
      <p:sp>
        <p:nvSpPr>
          <p:cNvPr id="13" name="Rectangle 12"/>
          <p:cNvSpPr/>
          <p:nvPr/>
        </p:nvSpPr>
        <p:spPr>
          <a:xfrm>
            <a:off x="5143504" y="2143116"/>
            <a:ext cx="2143140" cy="1071570"/>
          </a:xfrm>
          <a:prstGeom prst="rect">
            <a:avLst/>
          </a:prstGeom>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Enthusiastic, easy to soothe</a:t>
            </a:r>
            <a:endParaRPr lang="en-US" dirty="0"/>
          </a:p>
        </p:txBody>
      </p:sp>
      <p:sp>
        <p:nvSpPr>
          <p:cNvPr id="14" name="Rectangle 13"/>
          <p:cNvSpPr/>
          <p:nvPr/>
        </p:nvSpPr>
        <p:spPr>
          <a:xfrm>
            <a:off x="3286116" y="2143116"/>
            <a:ext cx="1857388" cy="1071570"/>
          </a:xfrm>
          <a:prstGeom prst="rect">
            <a:avLst/>
          </a:prstGeom>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High</a:t>
            </a:r>
            <a:endParaRPr lang="en-US" dirty="0"/>
          </a:p>
        </p:txBody>
      </p:sp>
      <p:sp>
        <p:nvSpPr>
          <p:cNvPr id="15" name="Rectangle 14"/>
          <p:cNvSpPr/>
          <p:nvPr/>
        </p:nvSpPr>
        <p:spPr>
          <a:xfrm>
            <a:off x="7286644" y="3286124"/>
            <a:ext cx="1714512" cy="1071570"/>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High</a:t>
            </a:r>
            <a:endParaRPr lang="en-US" dirty="0"/>
          </a:p>
        </p:txBody>
      </p:sp>
      <p:sp>
        <p:nvSpPr>
          <p:cNvPr id="16" name="Rectangle 15"/>
          <p:cNvSpPr/>
          <p:nvPr/>
        </p:nvSpPr>
        <p:spPr>
          <a:xfrm>
            <a:off x="5143504" y="3286124"/>
            <a:ext cx="2143140" cy="1071570"/>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Avoids contact – doesn’t seek contact</a:t>
            </a:r>
            <a:endParaRPr lang="en-US" dirty="0"/>
          </a:p>
        </p:txBody>
      </p:sp>
      <p:sp>
        <p:nvSpPr>
          <p:cNvPr id="17" name="Rectangle 16"/>
          <p:cNvSpPr/>
          <p:nvPr/>
        </p:nvSpPr>
        <p:spPr>
          <a:xfrm>
            <a:off x="3286116" y="3286124"/>
            <a:ext cx="1857388" cy="1071570"/>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Low</a:t>
            </a:r>
            <a:endParaRPr lang="en-US" dirty="0"/>
          </a:p>
        </p:txBody>
      </p:sp>
      <p:sp>
        <p:nvSpPr>
          <p:cNvPr id="18" name="Rectangle 17"/>
          <p:cNvSpPr/>
          <p:nvPr/>
        </p:nvSpPr>
        <p:spPr>
          <a:xfrm>
            <a:off x="1571604" y="3286124"/>
            <a:ext cx="1714512" cy="1071570"/>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Indifferent</a:t>
            </a:r>
            <a:endParaRPr lang="en-US" dirty="0"/>
          </a:p>
        </p:txBody>
      </p:sp>
      <p:sp>
        <p:nvSpPr>
          <p:cNvPr id="19" name="Rectangle 18"/>
          <p:cNvSpPr/>
          <p:nvPr/>
        </p:nvSpPr>
        <p:spPr>
          <a:xfrm>
            <a:off x="7286644" y="4429132"/>
            <a:ext cx="1714512" cy="107157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Low</a:t>
            </a:r>
            <a:endParaRPr lang="en-US" dirty="0"/>
          </a:p>
        </p:txBody>
      </p:sp>
      <p:sp>
        <p:nvSpPr>
          <p:cNvPr id="20" name="Rectangle 19"/>
          <p:cNvSpPr/>
          <p:nvPr/>
        </p:nvSpPr>
        <p:spPr>
          <a:xfrm>
            <a:off x="5143504" y="4429132"/>
            <a:ext cx="2143140" cy="107157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Seeks and rejects</a:t>
            </a:r>
            <a:endParaRPr lang="en-US" dirty="0"/>
          </a:p>
        </p:txBody>
      </p:sp>
      <p:sp>
        <p:nvSpPr>
          <p:cNvPr id="21" name="Rectangle 20"/>
          <p:cNvSpPr/>
          <p:nvPr/>
        </p:nvSpPr>
        <p:spPr>
          <a:xfrm>
            <a:off x="3286116" y="4429132"/>
            <a:ext cx="1857388" cy="107157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High</a:t>
            </a:r>
            <a:endParaRPr lang="en-US" dirty="0"/>
          </a:p>
        </p:txBody>
      </p:sp>
      <p:sp>
        <p:nvSpPr>
          <p:cNvPr id="22" name="Rectangle 21"/>
          <p:cNvSpPr/>
          <p:nvPr/>
        </p:nvSpPr>
        <p:spPr>
          <a:xfrm>
            <a:off x="1571604" y="4429132"/>
            <a:ext cx="1714512" cy="1071570"/>
          </a:xfrm>
          <a:prstGeom prst="rect">
            <a:avLst/>
          </a:prstGeom>
          <a:ln w="571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Distressed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to="" calcmode="lin" valueType="num">
                                      <p:cBhvr>
                                        <p:cTn id="30" dur="1" fill="hold"/>
                                        <p:tgtEl>
                                          <p:spTgt spid="13"/>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to="" calcmode="lin" valueType="num">
                                      <p:cBhvr>
                                        <p:cTn id="33" dur="1" fill="hold"/>
                                        <p:tgtEl>
                                          <p:spTgt spid="12"/>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to="" calcmode="lin" valueType="num">
                                      <p:cBhvr>
                                        <p:cTn id="38" dur="1" fill="hold"/>
                                        <p:tgtEl>
                                          <p:spTgt spid="10"/>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to="" calcmode="lin" valueType="num">
                                      <p:cBhvr>
                                        <p:cTn id="41" dur="1" fill="hold"/>
                                        <p:tgtEl>
                                          <p:spTgt spid="18"/>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to="" calcmode="lin" valueType="num">
                                      <p:cBhvr>
                                        <p:cTn id="44" dur="1" fill="hold"/>
                                        <p:tgtEl>
                                          <p:spTgt spid="17"/>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1" fill="hold"/>
                                        <p:tgtEl>
                                          <p:spTgt spid="16"/>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to="" calcmode="lin" valueType="num">
                                      <p:cBhvr>
                                        <p:cTn id="50" dur="1" fill="hold"/>
                                        <p:tgtEl>
                                          <p:spTgt spid="15"/>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to="" calcmode="lin" valueType="num">
                                      <p:cBhvr>
                                        <p:cTn id="55" dur="1" fill="hold"/>
                                        <p:tgtEl>
                                          <p:spTgt spid="9"/>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to="" calcmode="lin" valueType="num">
                                      <p:cBhvr>
                                        <p:cTn id="58" dur="1" fill="hold"/>
                                        <p:tgtEl>
                                          <p:spTgt spid="22"/>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to="" calcmode="lin" valueType="num">
                                      <p:cBhvr>
                                        <p:cTn id="61" dur="1" fill="hold"/>
                                        <p:tgtEl>
                                          <p:spTgt spid="21"/>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to="" calcmode="lin" valueType="num">
                                      <p:cBhvr>
                                        <p:cTn id="64" dur="1" fill="hold"/>
                                        <p:tgtEl>
                                          <p:spTgt spid="20"/>
                                        </p:tgtEl>
                                        <p:attrNameLst>
                                          <p:attrName/>
                                        </p:attrNameLst>
                                      </p:cBhvr>
                                    </p:anim>
                                  </p:childTnLst>
                                </p:cTn>
                              </p:par>
                              <p:par>
                                <p:cTn id="65" presetID="24"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to="" calcmode="lin" valueType="num">
                                      <p:cBhvr>
                                        <p:cTn id="67"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4844</TotalTime>
  <Words>1107</Words>
  <Application>Microsoft Office PowerPoint</Application>
  <PresentationFormat>On-screen Show (4:3)</PresentationFormat>
  <Paragraphs>168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Individual Differences in Attachment</vt:lpstr>
      <vt:lpstr>Mary Ainsworth</vt:lpstr>
      <vt:lpstr>The Strange Situation –  Ainsworth &amp; Bell (1970)</vt:lpstr>
      <vt:lpstr>PowerPoint Presentation</vt:lpstr>
      <vt:lpstr>PowerPoint Presentation</vt:lpstr>
      <vt:lpstr>The Strange Situation</vt:lpstr>
      <vt:lpstr>What were they looking for?!</vt:lpstr>
      <vt:lpstr>What did they find?!</vt:lpstr>
      <vt:lpstr>Summarise Ainsworth’s findings</vt:lpstr>
      <vt:lpstr>Ainsworth A02 - Positive</vt:lpstr>
      <vt:lpstr>Ainsworth A02 - Negative</vt:lpstr>
      <vt:lpstr>Ainsworth A02 - Negative</vt:lpstr>
      <vt:lpstr>Ainsworth A02 - Negative</vt:lpstr>
      <vt:lpstr>PowerPoint Presentation</vt:lpstr>
      <vt:lpstr>Affects and Effects</vt:lpstr>
      <vt:lpstr>Factors that can affect the type of attachment</vt:lpstr>
      <vt:lpstr>Sensitivity Hypothesis</vt:lpstr>
      <vt:lpstr>Temperament Hypothesis</vt:lpstr>
      <vt:lpstr>How early attachment types shape adult behaviour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Differences in Attachment</dc:title>
  <dc:creator>Jonathon</dc:creator>
  <cp:lastModifiedBy>Catherine Eccleston</cp:lastModifiedBy>
  <cp:revision>116</cp:revision>
  <dcterms:created xsi:type="dcterms:W3CDTF">2010-09-26T20:41:29Z</dcterms:created>
  <dcterms:modified xsi:type="dcterms:W3CDTF">2015-04-24T15:20:31Z</dcterms:modified>
</cp:coreProperties>
</file>