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77" r:id="rId4"/>
    <p:sldId id="287" r:id="rId5"/>
    <p:sldId id="278" r:id="rId6"/>
    <p:sldId id="257" r:id="rId7"/>
    <p:sldId id="275" r:id="rId8"/>
    <p:sldId id="258" r:id="rId9"/>
    <p:sldId id="279" r:id="rId10"/>
    <p:sldId id="259" r:id="rId11"/>
    <p:sldId id="260" r:id="rId12"/>
    <p:sldId id="288" r:id="rId13"/>
    <p:sldId id="290" r:id="rId14"/>
    <p:sldId id="292" r:id="rId15"/>
    <p:sldId id="291" r:id="rId16"/>
  </p:sldIdLst>
  <p:sldSz cx="9144000" cy="6858000" type="screen4x3"/>
  <p:notesSz cx="7102475" cy="10233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927631-FCAB-4364-8278-9439AD9CEFCF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8D8A3BF8-C8BF-4B04-A098-A993FF509EA2}">
      <dgm:prSet phldrT="[Text]"/>
      <dgm:spPr/>
      <dgm:t>
        <a:bodyPr/>
        <a:lstStyle/>
        <a:p>
          <a:r>
            <a:rPr lang="en-GB" dirty="0" smtClean="0"/>
            <a:t>Internal Locus of Control</a:t>
          </a:r>
          <a:endParaRPr lang="en-GB" dirty="0"/>
        </a:p>
      </dgm:t>
    </dgm:pt>
    <dgm:pt modelId="{403F5A7C-D55A-4C03-9746-EE38FB81C8D4}" type="parTrans" cxnId="{7F1E4394-387C-4C24-88A4-3050F6F7280C}">
      <dgm:prSet/>
      <dgm:spPr/>
      <dgm:t>
        <a:bodyPr/>
        <a:lstStyle/>
        <a:p>
          <a:endParaRPr lang="en-GB"/>
        </a:p>
      </dgm:t>
    </dgm:pt>
    <dgm:pt modelId="{88A740EF-81CB-4206-A573-4BCF546DE895}" type="sibTrans" cxnId="{7F1E4394-387C-4C24-88A4-3050F6F7280C}">
      <dgm:prSet/>
      <dgm:spPr/>
      <dgm:t>
        <a:bodyPr/>
        <a:lstStyle/>
        <a:p>
          <a:endParaRPr lang="en-GB"/>
        </a:p>
      </dgm:t>
    </dgm:pt>
    <dgm:pt modelId="{68233920-54F0-4F33-9C93-E1A2EF87A55F}">
      <dgm:prSet phldrT="[Text]" custT="1"/>
      <dgm:spPr/>
      <dgm:t>
        <a:bodyPr/>
        <a:lstStyle/>
        <a:p>
          <a:r>
            <a:rPr lang="en-GB" sz="2500" dirty="0" smtClean="0"/>
            <a:t>Self</a:t>
          </a:r>
          <a:endParaRPr lang="en-GB" sz="2500" dirty="0"/>
        </a:p>
      </dgm:t>
    </dgm:pt>
    <dgm:pt modelId="{95BD45FE-611E-4EEB-A172-B099B26E44F5}" type="parTrans" cxnId="{00723070-DA68-44DF-8A3F-E005AE84EF43}">
      <dgm:prSet/>
      <dgm:spPr/>
      <dgm:t>
        <a:bodyPr/>
        <a:lstStyle/>
        <a:p>
          <a:endParaRPr lang="en-GB"/>
        </a:p>
      </dgm:t>
    </dgm:pt>
    <dgm:pt modelId="{79751AD0-ABA0-48C7-B7D5-E25E9380F209}" type="sibTrans" cxnId="{00723070-DA68-44DF-8A3F-E005AE84EF43}">
      <dgm:prSet/>
      <dgm:spPr/>
      <dgm:t>
        <a:bodyPr/>
        <a:lstStyle/>
        <a:p>
          <a:endParaRPr lang="en-GB"/>
        </a:p>
      </dgm:t>
    </dgm:pt>
    <dgm:pt modelId="{DDCC75E1-5DCA-4E8E-A53E-BB35DDB02495}">
      <dgm:prSet phldrT="[Text]" custT="1"/>
      <dgm:spPr/>
      <dgm:t>
        <a:bodyPr/>
        <a:lstStyle/>
        <a:p>
          <a:r>
            <a:rPr lang="en-GB" sz="2500" dirty="0" smtClean="0"/>
            <a:t>Great deal of personal control</a:t>
          </a:r>
          <a:endParaRPr lang="en-GB" sz="2500" dirty="0"/>
        </a:p>
      </dgm:t>
    </dgm:pt>
    <dgm:pt modelId="{940CD802-CCB4-4B82-9609-FBB842179262}" type="parTrans" cxnId="{EED0F8AE-9992-4CC5-A4CB-674201665F95}">
      <dgm:prSet/>
      <dgm:spPr/>
      <dgm:t>
        <a:bodyPr/>
        <a:lstStyle/>
        <a:p>
          <a:endParaRPr lang="en-GB"/>
        </a:p>
      </dgm:t>
    </dgm:pt>
    <dgm:pt modelId="{C3A123C2-0416-4103-B689-B2C0F3746950}" type="sibTrans" cxnId="{EED0F8AE-9992-4CC5-A4CB-674201665F95}">
      <dgm:prSet/>
      <dgm:spPr/>
      <dgm:t>
        <a:bodyPr/>
        <a:lstStyle/>
        <a:p>
          <a:endParaRPr lang="en-GB"/>
        </a:p>
      </dgm:t>
    </dgm:pt>
    <dgm:pt modelId="{04AA2767-1A4E-4F41-932A-D834398AD513}">
      <dgm:prSet phldrT="[Text]"/>
      <dgm:spPr/>
      <dgm:t>
        <a:bodyPr/>
        <a:lstStyle/>
        <a:p>
          <a:r>
            <a:rPr lang="en-GB" dirty="0" smtClean="0"/>
            <a:t>External Locus of Control</a:t>
          </a:r>
          <a:endParaRPr lang="en-GB" dirty="0"/>
        </a:p>
      </dgm:t>
    </dgm:pt>
    <dgm:pt modelId="{833945A9-CF91-485B-9355-38B9A0A3A80B}" type="parTrans" cxnId="{485CC5FC-29C6-4ADC-9A03-40518C68D9FA}">
      <dgm:prSet/>
      <dgm:spPr/>
      <dgm:t>
        <a:bodyPr/>
        <a:lstStyle/>
        <a:p>
          <a:endParaRPr lang="en-GB"/>
        </a:p>
      </dgm:t>
    </dgm:pt>
    <dgm:pt modelId="{3464A91D-AD2C-4435-A749-5BBCD2BCF5CE}" type="sibTrans" cxnId="{485CC5FC-29C6-4ADC-9A03-40518C68D9FA}">
      <dgm:prSet/>
      <dgm:spPr/>
      <dgm:t>
        <a:bodyPr/>
        <a:lstStyle/>
        <a:p>
          <a:endParaRPr lang="en-GB"/>
        </a:p>
      </dgm:t>
    </dgm:pt>
    <dgm:pt modelId="{AC5306FE-DE15-46FC-82E7-FEC0D0A4138E}">
      <dgm:prSet phldrT="[Text]"/>
      <dgm:spPr/>
      <dgm:t>
        <a:bodyPr/>
        <a:lstStyle/>
        <a:p>
          <a:r>
            <a:rPr lang="en-GB" dirty="0" smtClean="0"/>
            <a:t>Others</a:t>
          </a:r>
          <a:endParaRPr lang="en-GB" dirty="0"/>
        </a:p>
      </dgm:t>
    </dgm:pt>
    <dgm:pt modelId="{9D4154F9-B1CA-4E11-8244-CCC55028C75D}" type="parTrans" cxnId="{1DFCBFD0-9040-40B2-B154-97927CD77446}">
      <dgm:prSet/>
      <dgm:spPr/>
      <dgm:t>
        <a:bodyPr/>
        <a:lstStyle/>
        <a:p>
          <a:endParaRPr lang="en-GB"/>
        </a:p>
      </dgm:t>
    </dgm:pt>
    <dgm:pt modelId="{F2CA682B-B6F8-42E6-A16D-FFDD2004711A}" type="sibTrans" cxnId="{1DFCBFD0-9040-40B2-B154-97927CD77446}">
      <dgm:prSet/>
      <dgm:spPr/>
      <dgm:t>
        <a:bodyPr/>
        <a:lstStyle/>
        <a:p>
          <a:endParaRPr lang="en-GB"/>
        </a:p>
      </dgm:t>
    </dgm:pt>
    <dgm:pt modelId="{053E1EE0-2651-402C-B51B-226C7D68CC10}">
      <dgm:prSet phldrT="[Text]"/>
      <dgm:spPr/>
      <dgm:t>
        <a:bodyPr/>
        <a:lstStyle/>
        <a:p>
          <a:r>
            <a:rPr lang="en-GB" dirty="0" smtClean="0"/>
            <a:t>Behaviour controlled by others/fate/luck</a:t>
          </a:r>
          <a:endParaRPr lang="en-GB" dirty="0"/>
        </a:p>
      </dgm:t>
    </dgm:pt>
    <dgm:pt modelId="{B4B2602C-5BD1-4A86-AB91-F79D67FFC4BB}" type="parTrans" cxnId="{101AECE3-B021-42C5-B5C7-1FDCC14D9909}">
      <dgm:prSet/>
      <dgm:spPr/>
      <dgm:t>
        <a:bodyPr/>
        <a:lstStyle/>
        <a:p>
          <a:endParaRPr lang="en-GB"/>
        </a:p>
      </dgm:t>
    </dgm:pt>
    <dgm:pt modelId="{4E531D64-05B3-4289-AB7D-1D0B1F8CD744}" type="sibTrans" cxnId="{101AECE3-B021-42C5-B5C7-1FDCC14D9909}">
      <dgm:prSet/>
      <dgm:spPr/>
      <dgm:t>
        <a:bodyPr/>
        <a:lstStyle/>
        <a:p>
          <a:endParaRPr lang="en-GB"/>
        </a:p>
      </dgm:t>
    </dgm:pt>
    <dgm:pt modelId="{E3370076-4818-474D-8A45-8C7CD74C63C7}">
      <dgm:prSet phldrT="[Text]" custT="1"/>
      <dgm:spPr/>
      <dgm:t>
        <a:bodyPr/>
        <a:lstStyle/>
        <a:p>
          <a:r>
            <a:rPr lang="en-GB" sz="2500" dirty="0" smtClean="0"/>
            <a:t>Take responsibility</a:t>
          </a:r>
          <a:endParaRPr lang="en-GB" sz="2500" dirty="0"/>
        </a:p>
      </dgm:t>
    </dgm:pt>
    <dgm:pt modelId="{6D5EA44D-E5CC-4BBE-9443-CB4092CF79B8}" type="parTrans" cxnId="{B7A577F5-504C-4FD3-AA6E-591176DE9784}">
      <dgm:prSet/>
      <dgm:spPr/>
      <dgm:t>
        <a:bodyPr/>
        <a:lstStyle/>
        <a:p>
          <a:endParaRPr lang="en-GB"/>
        </a:p>
      </dgm:t>
    </dgm:pt>
    <dgm:pt modelId="{58B332B3-3E7C-45E9-A0C2-56D8F588EE25}" type="sibTrans" cxnId="{B7A577F5-504C-4FD3-AA6E-591176DE9784}">
      <dgm:prSet/>
      <dgm:spPr/>
      <dgm:t>
        <a:bodyPr/>
        <a:lstStyle/>
        <a:p>
          <a:endParaRPr lang="en-GB"/>
        </a:p>
      </dgm:t>
    </dgm:pt>
    <dgm:pt modelId="{AE161709-3AAD-4946-BB7D-E7B543F4F20E}">
      <dgm:prSet phldrT="[Text]" custT="1"/>
      <dgm:spPr/>
      <dgm:t>
        <a:bodyPr/>
        <a:lstStyle/>
        <a:p>
          <a:r>
            <a:rPr lang="en-GB" sz="2500" dirty="0" smtClean="0"/>
            <a:t>“I made it happen”</a:t>
          </a:r>
          <a:endParaRPr lang="en-GB" sz="2500" dirty="0"/>
        </a:p>
      </dgm:t>
    </dgm:pt>
    <dgm:pt modelId="{B4AE3FEC-42D0-4A23-92A6-0AB50875FF24}" type="parTrans" cxnId="{8A6C7609-D682-4557-8ED1-097C9DC2AC45}">
      <dgm:prSet/>
      <dgm:spPr/>
      <dgm:t>
        <a:bodyPr/>
        <a:lstStyle/>
        <a:p>
          <a:endParaRPr lang="en-GB"/>
        </a:p>
      </dgm:t>
    </dgm:pt>
    <dgm:pt modelId="{6250A79D-F379-4475-BD5F-4222E90006E9}" type="sibTrans" cxnId="{8A6C7609-D682-4557-8ED1-097C9DC2AC45}">
      <dgm:prSet/>
      <dgm:spPr/>
      <dgm:t>
        <a:bodyPr/>
        <a:lstStyle/>
        <a:p>
          <a:endParaRPr lang="en-GB"/>
        </a:p>
      </dgm:t>
    </dgm:pt>
    <dgm:pt modelId="{52DC8118-4F14-44D0-B716-6F172AF162B7}">
      <dgm:prSet phldrT="[Text]" custT="1"/>
      <dgm:spPr/>
      <dgm:t>
        <a:bodyPr/>
        <a:lstStyle/>
        <a:p>
          <a:r>
            <a:rPr lang="en-GB" sz="2500" dirty="0" smtClean="0"/>
            <a:t>Failed an exam because </a:t>
          </a:r>
          <a:r>
            <a:rPr lang="en-GB" sz="2500" b="1" dirty="0" smtClean="0"/>
            <a:t>I</a:t>
          </a:r>
          <a:r>
            <a:rPr lang="en-GB" sz="2500" b="0" dirty="0" smtClean="0"/>
            <a:t> didn’t revise</a:t>
          </a:r>
          <a:endParaRPr lang="en-GB" sz="2500" b="0" dirty="0"/>
        </a:p>
      </dgm:t>
    </dgm:pt>
    <dgm:pt modelId="{DE1C807C-7786-4F61-B251-4ECCD8C18562}" type="parTrans" cxnId="{FACF2615-665C-472E-BCCD-D419E428665B}">
      <dgm:prSet/>
      <dgm:spPr/>
      <dgm:t>
        <a:bodyPr/>
        <a:lstStyle/>
        <a:p>
          <a:endParaRPr lang="en-GB"/>
        </a:p>
      </dgm:t>
    </dgm:pt>
    <dgm:pt modelId="{D4B14105-BBF8-436F-9918-191ED14958F2}" type="sibTrans" cxnId="{FACF2615-665C-472E-BCCD-D419E428665B}">
      <dgm:prSet/>
      <dgm:spPr/>
      <dgm:t>
        <a:bodyPr/>
        <a:lstStyle/>
        <a:p>
          <a:endParaRPr lang="en-GB"/>
        </a:p>
      </dgm:t>
    </dgm:pt>
    <dgm:pt modelId="{845A56CA-153C-447D-96B1-B73C777D0B7D}">
      <dgm:prSet phldrT="[Text]"/>
      <dgm:spPr/>
      <dgm:t>
        <a:bodyPr/>
        <a:lstStyle/>
        <a:p>
          <a:r>
            <a:rPr lang="en-GB" dirty="0" smtClean="0"/>
            <a:t>Avoid responsibility</a:t>
          </a:r>
          <a:endParaRPr lang="en-GB" dirty="0"/>
        </a:p>
      </dgm:t>
    </dgm:pt>
    <dgm:pt modelId="{CE067BC8-EDC4-4895-B7DB-A93D534E8AF7}" type="parTrans" cxnId="{ABA75479-E5B8-49D3-A673-B9257F21E6AD}">
      <dgm:prSet/>
      <dgm:spPr/>
      <dgm:t>
        <a:bodyPr/>
        <a:lstStyle/>
        <a:p>
          <a:endParaRPr lang="en-GB"/>
        </a:p>
      </dgm:t>
    </dgm:pt>
    <dgm:pt modelId="{5C6DCBFE-D489-43C9-9825-B9C3D6399292}" type="sibTrans" cxnId="{ABA75479-E5B8-49D3-A673-B9257F21E6AD}">
      <dgm:prSet/>
      <dgm:spPr/>
      <dgm:t>
        <a:bodyPr/>
        <a:lstStyle/>
        <a:p>
          <a:endParaRPr lang="en-GB"/>
        </a:p>
      </dgm:t>
    </dgm:pt>
    <dgm:pt modelId="{DAB8DFD8-CEE2-424F-9899-774E328C925D}">
      <dgm:prSet phldrT="[Text]"/>
      <dgm:spPr/>
      <dgm:t>
        <a:bodyPr/>
        <a:lstStyle/>
        <a:p>
          <a:r>
            <a:rPr lang="en-GB" dirty="0" smtClean="0"/>
            <a:t>“I was in the wrong place at the wrong time”</a:t>
          </a:r>
          <a:endParaRPr lang="en-GB" dirty="0"/>
        </a:p>
      </dgm:t>
    </dgm:pt>
    <dgm:pt modelId="{084D3FED-F8BC-4531-8CE8-56C51B8AA9F3}" type="parTrans" cxnId="{787AB9B0-B6DD-483F-BEB7-854B8DFDD168}">
      <dgm:prSet/>
      <dgm:spPr/>
      <dgm:t>
        <a:bodyPr/>
        <a:lstStyle/>
        <a:p>
          <a:endParaRPr lang="en-GB"/>
        </a:p>
      </dgm:t>
    </dgm:pt>
    <dgm:pt modelId="{E50DC81B-04AA-4113-86A7-0D5535823440}" type="sibTrans" cxnId="{787AB9B0-B6DD-483F-BEB7-854B8DFDD168}">
      <dgm:prSet/>
      <dgm:spPr/>
      <dgm:t>
        <a:bodyPr/>
        <a:lstStyle/>
        <a:p>
          <a:endParaRPr lang="en-GB"/>
        </a:p>
      </dgm:t>
    </dgm:pt>
    <dgm:pt modelId="{C0A6ACBF-2E35-443E-B4BE-1332D4A62627}">
      <dgm:prSet phldrT="[Text]"/>
      <dgm:spPr/>
      <dgm:t>
        <a:bodyPr/>
        <a:lstStyle/>
        <a:p>
          <a:r>
            <a:rPr lang="en-GB" dirty="0" smtClean="0"/>
            <a:t>Failed an exam because the exam board didn’t ask the right questions</a:t>
          </a:r>
          <a:endParaRPr lang="en-GB" dirty="0"/>
        </a:p>
      </dgm:t>
    </dgm:pt>
    <dgm:pt modelId="{81EC89D3-5DEC-49E3-A104-21B3B009486F}" type="parTrans" cxnId="{AEBCB35F-11C1-4940-8671-4F7381FCEFCC}">
      <dgm:prSet/>
      <dgm:spPr/>
      <dgm:t>
        <a:bodyPr/>
        <a:lstStyle/>
        <a:p>
          <a:endParaRPr lang="en-GB"/>
        </a:p>
      </dgm:t>
    </dgm:pt>
    <dgm:pt modelId="{0545D041-0686-4BAF-A63D-E17CBB3C740F}" type="sibTrans" cxnId="{AEBCB35F-11C1-4940-8671-4F7381FCEFCC}">
      <dgm:prSet/>
      <dgm:spPr/>
      <dgm:t>
        <a:bodyPr/>
        <a:lstStyle/>
        <a:p>
          <a:endParaRPr lang="en-GB"/>
        </a:p>
      </dgm:t>
    </dgm:pt>
    <dgm:pt modelId="{6CC44376-2B5A-4703-94D9-5056CAD6FB59}" type="pres">
      <dgm:prSet presAssocID="{51927631-FCAB-4364-8278-9439AD9CEF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BC10D01-D9EF-442B-85B0-124F27B04C6E}" type="pres">
      <dgm:prSet presAssocID="{8D8A3BF8-C8BF-4B04-A098-A993FF509EA2}" presName="composite" presStyleCnt="0"/>
      <dgm:spPr/>
    </dgm:pt>
    <dgm:pt modelId="{A3F8AC74-B076-4CAF-86EE-6561F496D73A}" type="pres">
      <dgm:prSet presAssocID="{8D8A3BF8-C8BF-4B04-A098-A993FF509EA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B86FA6-365C-4F4B-85E9-3303E2E4B5BF}" type="pres">
      <dgm:prSet presAssocID="{8D8A3BF8-C8BF-4B04-A098-A993FF509EA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C24C44-A7C7-4B91-A8C9-AD14093C1161}" type="pres">
      <dgm:prSet presAssocID="{88A740EF-81CB-4206-A573-4BCF546DE895}" presName="space" presStyleCnt="0"/>
      <dgm:spPr/>
    </dgm:pt>
    <dgm:pt modelId="{A60C48BF-1AF4-4E44-B504-7208C041661F}" type="pres">
      <dgm:prSet presAssocID="{04AA2767-1A4E-4F41-932A-D834398AD513}" presName="composite" presStyleCnt="0"/>
      <dgm:spPr/>
    </dgm:pt>
    <dgm:pt modelId="{A46A88ED-4129-4305-BDC9-AE05F96BA80C}" type="pres">
      <dgm:prSet presAssocID="{04AA2767-1A4E-4F41-932A-D834398AD51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BA2145-89C7-49BB-9FEA-D2A0070FE145}" type="pres">
      <dgm:prSet presAssocID="{04AA2767-1A4E-4F41-932A-D834398AD51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904C084-89BF-4443-A899-D4EBB219224D}" type="presOf" srcId="{8D8A3BF8-C8BF-4B04-A098-A993FF509EA2}" destId="{A3F8AC74-B076-4CAF-86EE-6561F496D73A}" srcOrd="0" destOrd="0" presId="urn:microsoft.com/office/officeart/2005/8/layout/hList1"/>
    <dgm:cxn modelId="{AEBCB35F-11C1-4940-8671-4F7381FCEFCC}" srcId="{04AA2767-1A4E-4F41-932A-D834398AD513}" destId="{C0A6ACBF-2E35-443E-B4BE-1332D4A62627}" srcOrd="4" destOrd="0" parTransId="{81EC89D3-5DEC-49E3-A104-21B3B009486F}" sibTransId="{0545D041-0686-4BAF-A63D-E17CBB3C740F}"/>
    <dgm:cxn modelId="{1DFCBFD0-9040-40B2-B154-97927CD77446}" srcId="{04AA2767-1A4E-4F41-932A-D834398AD513}" destId="{AC5306FE-DE15-46FC-82E7-FEC0D0A4138E}" srcOrd="0" destOrd="0" parTransId="{9D4154F9-B1CA-4E11-8244-CCC55028C75D}" sibTransId="{F2CA682B-B6F8-42E6-A16D-FFDD2004711A}"/>
    <dgm:cxn modelId="{BDBA2E2D-6040-482C-8451-4CB2450279CF}" type="presOf" srcId="{C0A6ACBF-2E35-443E-B4BE-1332D4A62627}" destId="{D0BA2145-89C7-49BB-9FEA-D2A0070FE145}" srcOrd="0" destOrd="4" presId="urn:microsoft.com/office/officeart/2005/8/layout/hList1"/>
    <dgm:cxn modelId="{8A6C7609-D682-4557-8ED1-097C9DC2AC45}" srcId="{8D8A3BF8-C8BF-4B04-A098-A993FF509EA2}" destId="{AE161709-3AAD-4946-BB7D-E7B543F4F20E}" srcOrd="3" destOrd="0" parTransId="{B4AE3FEC-42D0-4A23-92A6-0AB50875FF24}" sibTransId="{6250A79D-F379-4475-BD5F-4222E90006E9}"/>
    <dgm:cxn modelId="{561791AB-9048-43DE-BD43-BBCE7F25195B}" type="presOf" srcId="{04AA2767-1A4E-4F41-932A-D834398AD513}" destId="{A46A88ED-4129-4305-BDC9-AE05F96BA80C}" srcOrd="0" destOrd="0" presId="urn:microsoft.com/office/officeart/2005/8/layout/hList1"/>
    <dgm:cxn modelId="{39862B97-2122-46ED-A7AD-C0B41E8703EE}" type="presOf" srcId="{52DC8118-4F14-44D0-B716-6F172AF162B7}" destId="{A2B86FA6-365C-4F4B-85E9-3303E2E4B5BF}" srcOrd="0" destOrd="4" presId="urn:microsoft.com/office/officeart/2005/8/layout/hList1"/>
    <dgm:cxn modelId="{FACF2615-665C-472E-BCCD-D419E428665B}" srcId="{8D8A3BF8-C8BF-4B04-A098-A993FF509EA2}" destId="{52DC8118-4F14-44D0-B716-6F172AF162B7}" srcOrd="4" destOrd="0" parTransId="{DE1C807C-7786-4F61-B251-4ECCD8C18562}" sibTransId="{D4B14105-BBF8-436F-9918-191ED14958F2}"/>
    <dgm:cxn modelId="{B7A577F5-504C-4FD3-AA6E-591176DE9784}" srcId="{8D8A3BF8-C8BF-4B04-A098-A993FF509EA2}" destId="{E3370076-4818-474D-8A45-8C7CD74C63C7}" srcOrd="2" destOrd="0" parTransId="{6D5EA44D-E5CC-4BBE-9443-CB4092CF79B8}" sibTransId="{58B332B3-3E7C-45E9-A0C2-56D8F588EE25}"/>
    <dgm:cxn modelId="{7F1E4394-387C-4C24-88A4-3050F6F7280C}" srcId="{51927631-FCAB-4364-8278-9439AD9CEFCF}" destId="{8D8A3BF8-C8BF-4B04-A098-A993FF509EA2}" srcOrd="0" destOrd="0" parTransId="{403F5A7C-D55A-4C03-9746-EE38FB81C8D4}" sibTransId="{88A740EF-81CB-4206-A573-4BCF546DE895}"/>
    <dgm:cxn modelId="{787AB9B0-B6DD-483F-BEB7-854B8DFDD168}" srcId="{04AA2767-1A4E-4F41-932A-D834398AD513}" destId="{DAB8DFD8-CEE2-424F-9899-774E328C925D}" srcOrd="3" destOrd="0" parTransId="{084D3FED-F8BC-4531-8CE8-56C51B8AA9F3}" sibTransId="{E50DC81B-04AA-4113-86A7-0D5535823440}"/>
    <dgm:cxn modelId="{81709F6B-5681-4F63-B213-C7E66F006AFE}" type="presOf" srcId="{DDCC75E1-5DCA-4E8E-A53E-BB35DDB02495}" destId="{A2B86FA6-365C-4F4B-85E9-3303E2E4B5BF}" srcOrd="0" destOrd="1" presId="urn:microsoft.com/office/officeart/2005/8/layout/hList1"/>
    <dgm:cxn modelId="{95AD35C7-D928-4F0B-8057-A34FE82AF8D9}" type="presOf" srcId="{053E1EE0-2651-402C-B51B-226C7D68CC10}" destId="{D0BA2145-89C7-49BB-9FEA-D2A0070FE145}" srcOrd="0" destOrd="1" presId="urn:microsoft.com/office/officeart/2005/8/layout/hList1"/>
    <dgm:cxn modelId="{EED0F8AE-9992-4CC5-A4CB-674201665F95}" srcId="{8D8A3BF8-C8BF-4B04-A098-A993FF509EA2}" destId="{DDCC75E1-5DCA-4E8E-A53E-BB35DDB02495}" srcOrd="1" destOrd="0" parTransId="{940CD802-CCB4-4B82-9609-FBB842179262}" sibTransId="{C3A123C2-0416-4103-B689-B2C0F3746950}"/>
    <dgm:cxn modelId="{D6B222BF-F36F-4A59-892C-CCD7E1C3B27F}" type="presOf" srcId="{AC5306FE-DE15-46FC-82E7-FEC0D0A4138E}" destId="{D0BA2145-89C7-49BB-9FEA-D2A0070FE145}" srcOrd="0" destOrd="0" presId="urn:microsoft.com/office/officeart/2005/8/layout/hList1"/>
    <dgm:cxn modelId="{9846C0BA-2A7B-4D95-9E43-77936A1690AD}" type="presOf" srcId="{E3370076-4818-474D-8A45-8C7CD74C63C7}" destId="{A2B86FA6-365C-4F4B-85E9-3303E2E4B5BF}" srcOrd="0" destOrd="2" presId="urn:microsoft.com/office/officeart/2005/8/layout/hList1"/>
    <dgm:cxn modelId="{3B0DF06E-F22F-4C03-B3C4-825017F1FF42}" type="presOf" srcId="{51927631-FCAB-4364-8278-9439AD9CEFCF}" destId="{6CC44376-2B5A-4703-94D9-5056CAD6FB59}" srcOrd="0" destOrd="0" presId="urn:microsoft.com/office/officeart/2005/8/layout/hList1"/>
    <dgm:cxn modelId="{ABA75479-E5B8-49D3-A673-B9257F21E6AD}" srcId="{04AA2767-1A4E-4F41-932A-D834398AD513}" destId="{845A56CA-153C-447D-96B1-B73C777D0B7D}" srcOrd="2" destOrd="0" parTransId="{CE067BC8-EDC4-4895-B7DB-A93D534E8AF7}" sibTransId="{5C6DCBFE-D489-43C9-9825-B9C3D6399292}"/>
    <dgm:cxn modelId="{F248E879-B65C-4A85-B420-65E1ACD0A019}" type="presOf" srcId="{AE161709-3AAD-4946-BB7D-E7B543F4F20E}" destId="{A2B86FA6-365C-4F4B-85E9-3303E2E4B5BF}" srcOrd="0" destOrd="3" presId="urn:microsoft.com/office/officeart/2005/8/layout/hList1"/>
    <dgm:cxn modelId="{101AECE3-B021-42C5-B5C7-1FDCC14D9909}" srcId="{04AA2767-1A4E-4F41-932A-D834398AD513}" destId="{053E1EE0-2651-402C-B51B-226C7D68CC10}" srcOrd="1" destOrd="0" parTransId="{B4B2602C-5BD1-4A86-AB91-F79D67FFC4BB}" sibTransId="{4E531D64-05B3-4289-AB7D-1D0B1F8CD744}"/>
    <dgm:cxn modelId="{C981815D-605E-4C77-BB6A-12BA2461B869}" type="presOf" srcId="{845A56CA-153C-447D-96B1-B73C777D0B7D}" destId="{D0BA2145-89C7-49BB-9FEA-D2A0070FE145}" srcOrd="0" destOrd="2" presId="urn:microsoft.com/office/officeart/2005/8/layout/hList1"/>
    <dgm:cxn modelId="{B9FD8277-585C-429C-B54D-983B89440302}" type="presOf" srcId="{DAB8DFD8-CEE2-424F-9899-774E328C925D}" destId="{D0BA2145-89C7-49BB-9FEA-D2A0070FE145}" srcOrd="0" destOrd="3" presId="urn:microsoft.com/office/officeart/2005/8/layout/hList1"/>
    <dgm:cxn modelId="{485CC5FC-29C6-4ADC-9A03-40518C68D9FA}" srcId="{51927631-FCAB-4364-8278-9439AD9CEFCF}" destId="{04AA2767-1A4E-4F41-932A-D834398AD513}" srcOrd="1" destOrd="0" parTransId="{833945A9-CF91-485B-9355-38B9A0A3A80B}" sibTransId="{3464A91D-AD2C-4435-A749-5BBCD2BCF5CE}"/>
    <dgm:cxn modelId="{DCC01E3C-3295-49FE-92A2-A32030E214C8}" type="presOf" srcId="{68233920-54F0-4F33-9C93-E1A2EF87A55F}" destId="{A2B86FA6-365C-4F4B-85E9-3303E2E4B5BF}" srcOrd="0" destOrd="0" presId="urn:microsoft.com/office/officeart/2005/8/layout/hList1"/>
    <dgm:cxn modelId="{00723070-DA68-44DF-8A3F-E005AE84EF43}" srcId="{8D8A3BF8-C8BF-4B04-A098-A993FF509EA2}" destId="{68233920-54F0-4F33-9C93-E1A2EF87A55F}" srcOrd="0" destOrd="0" parTransId="{95BD45FE-611E-4EEB-A172-B099B26E44F5}" sibTransId="{79751AD0-ABA0-48C7-B7D5-E25E9380F209}"/>
    <dgm:cxn modelId="{3D0DD1C3-1DC3-4180-AE90-83B302C4B8F2}" type="presParOf" srcId="{6CC44376-2B5A-4703-94D9-5056CAD6FB59}" destId="{0BC10D01-D9EF-442B-85B0-124F27B04C6E}" srcOrd="0" destOrd="0" presId="urn:microsoft.com/office/officeart/2005/8/layout/hList1"/>
    <dgm:cxn modelId="{1ED50D1C-5449-4B46-8495-AE64C6BB76D5}" type="presParOf" srcId="{0BC10D01-D9EF-442B-85B0-124F27B04C6E}" destId="{A3F8AC74-B076-4CAF-86EE-6561F496D73A}" srcOrd="0" destOrd="0" presId="urn:microsoft.com/office/officeart/2005/8/layout/hList1"/>
    <dgm:cxn modelId="{484758A5-A634-494B-8086-534667B0CD51}" type="presParOf" srcId="{0BC10D01-D9EF-442B-85B0-124F27B04C6E}" destId="{A2B86FA6-365C-4F4B-85E9-3303E2E4B5BF}" srcOrd="1" destOrd="0" presId="urn:microsoft.com/office/officeart/2005/8/layout/hList1"/>
    <dgm:cxn modelId="{8D0055BC-32F5-4105-8B3F-17F941660595}" type="presParOf" srcId="{6CC44376-2B5A-4703-94D9-5056CAD6FB59}" destId="{C3C24C44-A7C7-4B91-A8C9-AD14093C1161}" srcOrd="1" destOrd="0" presId="urn:microsoft.com/office/officeart/2005/8/layout/hList1"/>
    <dgm:cxn modelId="{FA4A5E96-2960-46A0-B438-005327A4D425}" type="presParOf" srcId="{6CC44376-2B5A-4703-94D9-5056CAD6FB59}" destId="{A60C48BF-1AF4-4E44-B504-7208C041661F}" srcOrd="2" destOrd="0" presId="urn:microsoft.com/office/officeart/2005/8/layout/hList1"/>
    <dgm:cxn modelId="{3302DD11-D140-4B30-A2A7-AD93BA13584B}" type="presParOf" srcId="{A60C48BF-1AF4-4E44-B504-7208C041661F}" destId="{A46A88ED-4129-4305-BDC9-AE05F96BA80C}" srcOrd="0" destOrd="0" presId="urn:microsoft.com/office/officeart/2005/8/layout/hList1"/>
    <dgm:cxn modelId="{CA88FB26-F6FE-463E-B7FC-3FA00F1097E2}" type="presParOf" srcId="{A60C48BF-1AF4-4E44-B504-7208C041661F}" destId="{D0BA2145-89C7-49BB-9FEA-D2A0070FE14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8AC74-B076-4CAF-86EE-6561F496D73A}">
      <dsp:nvSpPr>
        <dsp:cNvPr id="0" name=""/>
        <dsp:cNvSpPr/>
      </dsp:nvSpPr>
      <dsp:spPr>
        <a:xfrm>
          <a:off x="40" y="43896"/>
          <a:ext cx="3845569" cy="633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Internal Locus of Control</a:t>
          </a:r>
          <a:endParaRPr lang="en-GB" sz="2200" kern="1200" dirty="0"/>
        </a:p>
      </dsp:txBody>
      <dsp:txXfrm>
        <a:off x="40" y="43896"/>
        <a:ext cx="3845569" cy="633600"/>
      </dsp:txXfrm>
    </dsp:sp>
    <dsp:sp modelId="{A2B86FA6-365C-4F4B-85E9-3303E2E4B5BF}">
      <dsp:nvSpPr>
        <dsp:cNvPr id="0" name=""/>
        <dsp:cNvSpPr/>
      </dsp:nvSpPr>
      <dsp:spPr>
        <a:xfrm>
          <a:off x="40" y="677496"/>
          <a:ext cx="3845569" cy="380457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 smtClean="0"/>
            <a:t>Self</a:t>
          </a:r>
          <a:endParaRPr lang="en-GB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 smtClean="0"/>
            <a:t>Great deal of personal control</a:t>
          </a:r>
          <a:endParaRPr lang="en-GB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 smtClean="0"/>
            <a:t>Take responsibility</a:t>
          </a:r>
          <a:endParaRPr lang="en-GB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 smtClean="0"/>
            <a:t>“I made it happen”</a:t>
          </a:r>
          <a:endParaRPr lang="en-GB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 smtClean="0"/>
            <a:t>Failed an exam because </a:t>
          </a:r>
          <a:r>
            <a:rPr lang="en-GB" sz="2500" b="1" kern="1200" dirty="0" smtClean="0"/>
            <a:t>I</a:t>
          </a:r>
          <a:r>
            <a:rPr lang="en-GB" sz="2500" b="0" kern="1200" dirty="0" smtClean="0"/>
            <a:t> didn’t revise</a:t>
          </a:r>
          <a:endParaRPr lang="en-GB" sz="2500" b="0" kern="1200" dirty="0"/>
        </a:p>
      </dsp:txBody>
      <dsp:txXfrm>
        <a:off x="40" y="677496"/>
        <a:ext cx="3845569" cy="3804570"/>
      </dsp:txXfrm>
    </dsp:sp>
    <dsp:sp modelId="{A46A88ED-4129-4305-BDC9-AE05F96BA80C}">
      <dsp:nvSpPr>
        <dsp:cNvPr id="0" name=""/>
        <dsp:cNvSpPr/>
      </dsp:nvSpPr>
      <dsp:spPr>
        <a:xfrm>
          <a:off x="4383989" y="43896"/>
          <a:ext cx="3845569" cy="63360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External Locus of Control</a:t>
          </a:r>
          <a:endParaRPr lang="en-GB" sz="2200" kern="1200" dirty="0"/>
        </a:p>
      </dsp:txBody>
      <dsp:txXfrm>
        <a:off x="4383989" y="43896"/>
        <a:ext cx="3845569" cy="633600"/>
      </dsp:txXfrm>
    </dsp:sp>
    <dsp:sp modelId="{D0BA2145-89C7-49BB-9FEA-D2A0070FE145}">
      <dsp:nvSpPr>
        <dsp:cNvPr id="0" name=""/>
        <dsp:cNvSpPr/>
      </dsp:nvSpPr>
      <dsp:spPr>
        <a:xfrm>
          <a:off x="4383989" y="677496"/>
          <a:ext cx="3845569" cy="3804570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 smtClean="0"/>
            <a:t>Others</a:t>
          </a:r>
          <a:endParaRPr lang="en-GB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 smtClean="0"/>
            <a:t>Behaviour controlled by others/fate/luck</a:t>
          </a:r>
          <a:endParaRPr lang="en-GB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 smtClean="0"/>
            <a:t>Avoid responsibility</a:t>
          </a:r>
          <a:endParaRPr lang="en-GB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 smtClean="0"/>
            <a:t>“I was in the wrong place at the wrong time”</a:t>
          </a:r>
          <a:endParaRPr lang="en-GB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 smtClean="0"/>
            <a:t>Failed an exam because the exam board didn’t ask the right questions</a:t>
          </a:r>
          <a:endParaRPr lang="en-GB" sz="2200" kern="1200" dirty="0"/>
        </a:p>
      </dsp:txBody>
      <dsp:txXfrm>
        <a:off x="4383989" y="677496"/>
        <a:ext cx="3845569" cy="3804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2C8576BC-1799-4D02-906F-46E64FB14A40}" type="datetimeFigureOut">
              <a:rPr lang="en-US" smtClean="0"/>
              <a:pPr/>
              <a:t>3/1/2016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9057" tIns="49528" rIns="99057" bIns="4952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0484F42A-0935-4EF6-9043-290E58C738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055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4F42A-0935-4EF6-9043-290E58C7380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446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4F42A-0935-4EF6-9043-290E58C7380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656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4F42A-0935-4EF6-9043-290E58C7380B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4F42A-0935-4EF6-9043-290E58C7380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995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4F42A-0935-4EF6-9043-290E58C7380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71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4F42A-0935-4EF6-9043-290E58C7380B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092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4F42A-0935-4EF6-9043-290E58C7380B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188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4F42A-0935-4EF6-9043-290E58C7380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730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4F42A-0935-4EF6-9043-290E58C7380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205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4F42A-0935-4EF6-9043-290E58C7380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304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4F42A-0935-4EF6-9043-290E58C7380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555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4F42A-0935-4EF6-9043-290E58C7380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19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4F42A-0935-4EF6-9043-290E58C7380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077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4F42A-0935-4EF6-9043-290E58C7380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017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4F42A-0935-4EF6-9043-290E58C7380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748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E7BB-E0E2-4C18-8810-6848173BF5EB}" type="datetimeFigureOut">
              <a:rPr lang="en-US" smtClean="0"/>
              <a:pPr/>
              <a:t>3/1/2016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A164-2064-490F-9FFB-4546C0091A2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E7BB-E0E2-4C18-8810-6848173BF5EB}" type="datetimeFigureOut">
              <a:rPr lang="en-US" smtClean="0"/>
              <a:pPr/>
              <a:t>3/1/2016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A164-2064-490F-9FFB-4546C0091A2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E7BB-E0E2-4C18-8810-6848173BF5EB}" type="datetimeFigureOut">
              <a:rPr lang="en-US" smtClean="0"/>
              <a:pPr/>
              <a:t>3/1/2016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A164-2064-490F-9FFB-4546C0091A2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E7BB-E0E2-4C18-8810-6848173BF5EB}" type="datetimeFigureOut">
              <a:rPr lang="en-US" smtClean="0"/>
              <a:pPr/>
              <a:t>3/1/2016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A164-2064-490F-9FFB-4546C0091A2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E7BB-E0E2-4C18-8810-6848173BF5EB}" type="datetimeFigureOut">
              <a:rPr lang="en-US" smtClean="0"/>
              <a:pPr/>
              <a:t>3/1/2016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A164-2064-490F-9FFB-4546C0091A2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E7BB-E0E2-4C18-8810-6848173BF5EB}" type="datetimeFigureOut">
              <a:rPr lang="en-US" smtClean="0"/>
              <a:pPr/>
              <a:t>3/1/2016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A164-2064-490F-9FFB-4546C0091A2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E7BB-E0E2-4C18-8810-6848173BF5EB}" type="datetimeFigureOut">
              <a:rPr lang="en-US" smtClean="0"/>
              <a:pPr/>
              <a:t>3/1/2016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A164-2064-490F-9FFB-4546C0091A2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E7BB-E0E2-4C18-8810-6848173BF5EB}" type="datetimeFigureOut">
              <a:rPr lang="en-US" smtClean="0"/>
              <a:pPr/>
              <a:t>3/1/2016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A164-2064-490F-9FFB-4546C0091A2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E7BB-E0E2-4C18-8810-6848173BF5EB}" type="datetimeFigureOut">
              <a:rPr lang="en-US" smtClean="0"/>
              <a:pPr/>
              <a:t>3/1/2016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A164-2064-490F-9FFB-4546C0091A2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E7BB-E0E2-4C18-8810-6848173BF5EB}" type="datetimeFigureOut">
              <a:rPr lang="en-US" smtClean="0"/>
              <a:pPr/>
              <a:t>3/1/2016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A164-2064-490F-9FFB-4546C0091A2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E7BB-E0E2-4C18-8810-6848173BF5EB}" type="datetimeFigureOut">
              <a:rPr lang="en-US" smtClean="0"/>
              <a:pPr/>
              <a:t>3/1/2016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A164-2064-490F-9FFB-4546C0091A2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3E7BB-E0E2-4C18-8810-6848173BF5EB}" type="datetimeFigureOut">
              <a:rPr lang="en-US" smtClean="0"/>
              <a:pPr/>
              <a:t>3/1/2016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5A164-2064-490F-9FFB-4546C0091A2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onformity%20sheep%20cartoon&amp;source=images&amp;cd=&amp;cad=rja&amp;uact=8&amp;docid=N4eHgzizJAWtsM&amp;tbnid=lCogRJmrxLrofM:&amp;ved=0CAUQjRw&amp;url=http://mormonismschism.blogspot.com/2011_04_01_archive.html&amp;ei=fnhfU_ChLIjX0QWs84G4DA&amp;bvm=bv.65397613,d.d2k&amp;psig=AFQjCNGI9byVpj3BBqjn7BiAc7uFEWm5EQ&amp;ust=139885209107864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onformity%20sheep%20cartoon&amp;source=images&amp;cd=&amp;cad=rja&amp;uact=8&amp;docid=N4eHgzizJAWtsM&amp;tbnid=lCogRJmrxLrofM:&amp;ved=0CAUQjRw&amp;url=http://mormonismschism.blogspot.com/2011_04_01_archive.html&amp;ei=fnhfU_ChLIjX0QWs84G4DA&amp;bvm=bv.65397613,d.d2k&amp;psig=AFQjCNGI9byVpj3BBqjn7BiAc7uFEWm5EQ&amp;ust=139885209107864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onformity%20sheep%20cartoon&amp;source=images&amp;cd=&amp;cad=rja&amp;uact=8&amp;docid=N4eHgzizJAWtsM&amp;tbnid=lCogRJmrxLrofM:&amp;ved=0CAUQjRw&amp;url=http://mormonismschism.blogspot.com/2011_04_01_archive.html&amp;ei=fnhfU_ChLIjX0QWs84G4DA&amp;bvm=bv.65397613,d.d2k&amp;psig=AFQjCNGI9byVpj3BBqjn7BiAc7uFEWm5EQ&amp;ust=139885209107864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7772400" cy="1470025"/>
          </a:xfrm>
        </p:spPr>
        <p:txBody>
          <a:bodyPr/>
          <a:lstStyle/>
          <a:p>
            <a:r>
              <a:rPr lang="en-GB" dirty="0" smtClean="0"/>
              <a:t>Resisting conformity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571612"/>
            <a:ext cx="6400800" cy="175260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Social support</a:t>
            </a:r>
          </a:p>
          <a:p>
            <a:r>
              <a:rPr lang="en-GB" dirty="0" smtClean="0"/>
              <a:t>Locus of control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284984"/>
            <a:ext cx="3259999" cy="324036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635896" y="3717032"/>
            <a:ext cx="5400600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For what reasons were some participants able to not conform in Asch’s research?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Internal Vs. External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Who is more likely to obey?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Think about the characteristics of someone with a ‘high internal’ and another with a ‘high external’ Locus of Control</a:t>
            </a:r>
          </a:p>
          <a:p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Which is more likely to obey and which is more likely to display independent behaviour?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1000100" y="1285860"/>
            <a:ext cx="3000396" cy="42862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INTERNAL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- Likely to display independent behaviour</a:t>
            </a:r>
            <a:endParaRPr lang="en-GB" dirty="0"/>
          </a:p>
        </p:txBody>
      </p:sp>
      <p:sp>
        <p:nvSpPr>
          <p:cNvPr id="5" name="Down Arrow 4"/>
          <p:cNvSpPr/>
          <p:nvPr/>
        </p:nvSpPr>
        <p:spPr>
          <a:xfrm>
            <a:off x="4714876" y="1500174"/>
            <a:ext cx="2928958" cy="4286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EXTERNAL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- Likely to obey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Schute</a:t>
            </a:r>
            <a:r>
              <a:rPr lang="en-GB" dirty="0" smtClean="0"/>
              <a:t> (1975) exposed undergraduates to peers who expressed either conservative or liberal attitudes to drug taking and found that undergraduates with an internal LoC conformed less to expressing pro-drug attitudes.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79512" y="332656"/>
            <a:ext cx="1224136" cy="7801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 smtClean="0"/>
              <a:t>A03</a:t>
            </a:r>
            <a:endParaRPr lang="en-GB" sz="2500" b="1" dirty="0"/>
          </a:p>
        </p:txBody>
      </p:sp>
    </p:spTree>
    <p:extLst>
      <p:ext uri="{BB962C8B-B14F-4D97-AF65-F5344CB8AC3E}">
        <p14:creationId xmlns:p14="http://schemas.microsoft.com/office/powerpoint/2010/main" val="2403035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Atgis</a:t>
            </a:r>
            <a:r>
              <a:rPr lang="en-GB" dirty="0" smtClean="0"/>
              <a:t> (1998) carried out meta-analysis of studies looking at the relationship between locus of control and conformity. He found a positive correlation (0.37) between external locus of control and persuasion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79512" y="332656"/>
            <a:ext cx="1224136" cy="7801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 smtClean="0"/>
              <a:t>A03</a:t>
            </a:r>
            <a:endParaRPr lang="en-GB" sz="2500" b="1" dirty="0"/>
          </a:p>
        </p:txBody>
      </p:sp>
    </p:spTree>
    <p:extLst>
      <p:ext uri="{BB962C8B-B14F-4D97-AF65-F5344CB8AC3E}">
        <p14:creationId xmlns:p14="http://schemas.microsoft.com/office/powerpoint/2010/main" val="2294451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Elms &amp; Milgram (1974) set out to investigate the background of disobedient participants by following up and interviewing a sub-sample of those involved in Milgram’s experiments. Milgram found that disobedient participants had </a:t>
            </a:r>
            <a:r>
              <a:rPr lang="en-GB" dirty="0" smtClean="0"/>
              <a:t>an internal </a:t>
            </a:r>
            <a:r>
              <a:rPr lang="en-GB" dirty="0" smtClean="0"/>
              <a:t>locus of control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79512" y="332656"/>
            <a:ext cx="1224136" cy="7801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 smtClean="0"/>
              <a:t>A03</a:t>
            </a:r>
            <a:endParaRPr lang="en-GB" sz="2500" b="1" dirty="0"/>
          </a:p>
        </p:txBody>
      </p:sp>
    </p:spTree>
    <p:extLst>
      <p:ext uri="{BB962C8B-B14F-4D97-AF65-F5344CB8AC3E}">
        <p14:creationId xmlns:p14="http://schemas.microsoft.com/office/powerpoint/2010/main" val="35691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Schurz (1985) found no relationship between LoC and </a:t>
            </a:r>
            <a:r>
              <a:rPr lang="en-GB" dirty="0" smtClean="0"/>
              <a:t>obedience </a:t>
            </a:r>
            <a:r>
              <a:rPr lang="en-GB" dirty="0" smtClean="0"/>
              <a:t>among Austrian participants who </a:t>
            </a:r>
            <a:r>
              <a:rPr lang="en-GB" dirty="0" smtClean="0"/>
              <a:t>gave </a:t>
            </a:r>
            <a:r>
              <a:rPr lang="en-GB" dirty="0" smtClean="0"/>
              <a:t>the highest level of what they believed to be painful, skin-damaging bursts of ultrasound to a learner.  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79512" y="332656"/>
            <a:ext cx="1224136" cy="7801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 smtClean="0"/>
              <a:t>A03</a:t>
            </a:r>
            <a:endParaRPr lang="en-GB" sz="2500" b="1" dirty="0"/>
          </a:p>
        </p:txBody>
      </p:sp>
    </p:spTree>
    <p:extLst>
      <p:ext uri="{BB962C8B-B14F-4D97-AF65-F5344CB8AC3E}">
        <p14:creationId xmlns:p14="http://schemas.microsoft.com/office/powerpoint/2010/main" val="337446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…get by with a little help from my friends…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Conformity is most powerful when the group are unanimous (all in agreement).</a:t>
            </a:r>
          </a:p>
          <a:p>
            <a:pPr marL="0" indent="0">
              <a:buNone/>
            </a:pPr>
            <a:r>
              <a:rPr lang="en-GB" dirty="0" smtClean="0"/>
              <a:t>When someone goes against the crowd (a dissenter) they provide the participant with moral support</a:t>
            </a:r>
            <a:endParaRPr lang="en-GB" dirty="0"/>
          </a:p>
        </p:txBody>
      </p:sp>
      <p:sp>
        <p:nvSpPr>
          <p:cNvPr id="4" name="AutoShape 2" descr="data:image/jpeg;base64,/9j/4AAQSkZJRgABAQAAAQABAAD/2wCEAAkGBxQSEhUSExQVFhUXFx0bGRgWFx4gIBweHx8fHx0iHiEbHSohHRwmHx0dIzEhKCkrLjAuHR8zODMsNyguLysBCgoKBQUFDgUFDisZExkrKysrKysrKysrKysrKysrKysrKysrKysrKysrKysrKysrKysrKysrKysrKysrKysrK//AABEIALMAtAMBIgACEQEDEQH/xAAcAAACAgMBAQAAAAAAAAAAAAAABQQGAQIDBwj/xABCEAACAgEDAgUCAwQGCAYDAAABAgMRBAASIQUxBhMiQVEyYQcUcSNCgZEWM1KUodIVFyRiY3KSsUNTZILR4VSiwf/EABQBAQAAAAAAAAAAAAAAAAAAAAD/xAAUEQEAAAAAAAAAAAAAAAAAAAAA/9oADAMBAAIRAxEAPwD3HRrA1nQGjRo0GjyAdyBfAs+//wA6g9H6vHkhzGW9DlG3KV5B9r7g+xHB1r1/o0eXEYpAK3Kw4BplNqaYEHkdiKOqp4aX8nnSQuqDfFFF+yTYg2eY0RVLbarhpF7mmir94aC/aNa7tZ3aDWaUKpZjQUEk/AHJ0n6R4oxcgoscql3UuIzYcAd9ynlT9jrr4oydmJOQNzGNlVf7TN6VH8WIGlnhHpijdNyxUmGJiAPRHtjLccEuY9xbuQEHZRoLTo0DRoDRrGs6A0aNY0GdUHo7beiYMt0Io8eRj8KpXf8A/rern1OcpDK691jZh+oUkaW+HMJG6djwlR5Zxo1K/ZowD/3OgeDWdIvDWdtxlSeRfMibyZGYhbdTtB5PdxTAe+4aebtBnRrAbRegDo1gn7aNBto0aNAaNGjQYOqr496crRfmCSPKDbmAsiM0Sw+8bqko9/Qa76teqt+JC1hNLfpiZZHUgEOgNMCGIB4NiyBuC6BT1PxB+YhjxvMEc/mrHkwqWEhXkSeTtAYg1uDL+7pi/QIceaOWCOSLYC0jITtZT3Vhu9RFWODQ7e2pON4YxXjgK7yiI20eazApIF3KSWO5CEUUDVCuxOqA/wCJGVD1WXEaMGBnMcIKUykHYCoBG8b79NgkdjoLF4q8Vxu0YhO9VDOkhDeXJNQWBEfbskO995o8eX/K69HwFx4Y4E+mJFQfooq/41evPursz4mZGKZDLC0LmN1AmkltlANGlbYbHNs3HsPTBoNtGjUDqnV4ccKZpFTcaUE8sfhQOWP2AOgn61Lar2Z1TMlG3FxtlmvNyTtCj5Ea27f8p2ahxeDfO9XUJ3y7N+VW2AfG2MWT7csx5FitA1z/ABVhwt5cmREJCLEYa3P6Ktkk/FaXZviyU7fymFPkXRYsDCApvsZF9TA16a+eeNPendJggAWGGOMDtsRRX8hqZWgpz43VcuGSOX8pih0dCUDytTCgR6kAPJ9z7aYtjZxVlWXGjHmHYREzbIhQVQCQC/eyeBxwdWGtZ0FU6j4Aw8lmfJQzOzhiWYjkADgKQBwBfzQvtqbj+EcaNVVFkQLdBZpR379n7fbT7RoEn9F4f7eT/epv8+snwzDxTZAr4yZf8+nWjQJT0VxwmVkqPjcjf4uhP+OjTk6NAkyVzXvY2PAL4LK0pP6gGMLx7W137VzxnxspUZmzYk44Y46hA1++6SyvbiwfvzWusufl2duIlc0WyKJrtwsbVfYcnnv86RxF45RLlYUrkU4dZTNsLmtoj2KPSDQKAmrur5CTL19oSbysKeiQU3eW/wAjkM4Y17BR7fOoeP4uaVQ35nEgZr/ZtE8jCqHpZZVWU2Vvavvq09EzceSIHGaMxjio6AX3ogfSeexo6YaCrdN6lLMR5XUMCUkWQkd0D9JAXI3fzP6duYfjR8xsJ4GjgvICw7klb0tIwS9rR+peSeDdA6tOb0uGUASwxuBdB0U1ferHHYdvgar+J01BmrHEgSHGBO3d/wCJIoA2qbOwJfbaLJ786C04sQVFUXSgAWSTwK7nk/rpTn+GYZZ1yDYYFSQAtMVIKk2CQeBZUiwADdDTiOQEcEH9NbbtBVPxJ9OEZef2MkU1+njy3VrO7uBXYUT20yyusOCfKxpJApNsWVF4+C5tv1qqvn5Y9RxFmieJwdrqVNd6Io199U/p482NYZcTz5MW4iGIWI0FogOBuJWqOz+1XB0HXqniPKVWSsGB6+tswOVF0TsZI7Nci2AOlXSuv48cjSqFmy2qKSSTJiHPcIGX0hBweFHf3YEacY6eUEaLpIUxITGA0Ksu6tyiiQHO1fejQ5411n8QwITHk4s0Si3DPCHT5Lkx7gtX3avfvoJseVmsAwjxK9qmdtwPuGEQqvijfyO+uOR1+eC/PghAABuPKW6ujYlVK45HJ9xYrnjg+GcCQeZi0oKsu/FmKj1EE3saiwPPPyfk6XZnRJcMieNY8xQys4yPLEo2gLaSkAFvf1UOCL50Dbp3jfDlYxmVInAsrI6e5r6lYpfHa704TrGOV3CeIrRNiRSKHc8HSjG8S4MiKTJEpemMT0H3NVBk+oyXXFE9tRsjP6RMTvbCYnklwgN/BLV6h/ZJvjtoJ7+LsbijK276SkErBj8AhOTweB8HXSbxTjINzs6r8tFIBzwDyna+L+dRT0qFU8zFn8kL6rVy8VUfqXdt2HvxXa71w6R1zLyYUaPHQMSwMkrsqHbYDqm3eyNQKg7TR7/INsTxLiSGkyYS39nzAGH6qaI/lptu1WMnpebNtEkmFt7lWxmk2kcDbulG6wTyQK+96X9N8J5eMRJBPjIQCDCkMiwkE9yolNOO9gDuR99Bd70E6pZ6fnIAZWkl2gljBkBCx9iI2jABHsu/b83qRgxrJcYyMyB0W2WUi6J+q3VlYdx6SR3Ggth0ar64+WOIciGVP7U0ZLfcXEyqR/C+dGga5edFFXmSJGCCfWyrYHf6j25/x1Cj8SYjEAZMNkX9Y/x+DQPfnjUqPpEAcyeUhcmyxFmx25NkV9tSZcZGBVkVgTZBAIJ+SD3PA/loK5mdIjyciDIilVUCyBzA5DSg7Ao3IaKLRv3BqiLNxcqGfGyoY4JnMc6utTlpFR0UFSCRuvbutS/qodtpJf5Ph3FkJZseIkkMTsFkgULNWeONQZPCsQ2mItC6uGV1NlVuyihrVUPIqq57aAl6EG3HIyZnt12ftPKocHb+y2hrI+OQa/WE2P0pHaLZjNIGBMaqHcMOBSqCwoA2AKHN99adF6TAXMOTiR/mGjdndlVvNXfTGyzFbJX0k8XQ4Xi2Y+MkaqqKqqopQoqh8Cu2gqMR6VIu6OFGEh4aPGk5P+6yx8Hj90+2tsYdLO4xypGXo2JmjN8jcLYW12Cf56uFDXDJwo5B+0jR+CPUoNBvqAvtfvoFeJghwXgy5iL4IkSRfgjlTfPydck8PxruaWaVpJCu5vNaMEgUAqoQFH25P3OpJ8MYl7xjxq1Ku5Rtal+kArR4utJet+GnXy5IHmkEZswvKSCpNsVZvWHoAD1VVjjcToDwvnsMqXG3TtDsDxnKUowbewZU3KGkjC7efURxZ9Q1bpYVdSrAMp7hgCD+oPB1Vx1RcqAGaCYC+HhDPsbtYpRLG6+4ZARyDfOtun5XUJUWvIQDeDLIkm5tvCt5VpsD96LGq974CH1HDh/OVhIBmCmmaNyqBa9In2qQ24KQqkXySCO+nON4fUlZMhzPIDuJNiO/aotxUUO12fe71G6d4WaIP/tU5Z5GdmARbDEkrQX79+/6alf0bQklpslzuuzOw49lpSBtA4+T7k6BlFhRqAFjRQGLABQKY3ZFDgmzyPk67GBeDtHBscDg+5HwfvpBP4X9StFk5MRVifTIWFH90K9pV82VJ9hWiEZ8G0Hy8lN5B/ckCUSpJJ2O3AFBVu/auQ6ZXg/Cej+XjUgUDGNhr4tKNHkH5BI99QlibBEe7ODRKFVlyigO0cEq6hTfbijZ/XXLL8V/mIVTFMiTSblO6By0VAhjt4VmVqH1AAnvrGHk4WPczRz3uBaeeGQlSfTy7rYAuqHAs/Ogat4sxuNjPLbbR5MTuN3uLVSLHNi+Petcv6ZQbXcpOqo+xi0DgBr20L+o3/Z3akxeI8S9vnItk1vBQMe5ouAG+eCdNYZFYBlIYEcEGwR9iPbQU3r/AIpEzRYmHPEks7tG0jEh4aXdxGQGLlb23QHB5sAuB4VxGB8yJZizBi03rJIquXs0KHHbTPO6ZDMuyWNHXduplBBYdiQeCf8A61XcjwcIhWHLJAOA0SyMI2XkEDg+W3N71F8AdtBPzPCeFI258WEmqsIB/wBtZ1qnhvYAseVlooFV5ob+NyKzf46NB2PTsluXyit91ijQAfG1nDH9Sbv2C6g9Sjlg2E5s/rYoFEMbsxItdtJwQFJJIN/bTbrvVhjQtIVLtXojX6pGokKo7kmv4Cz2Gl3S+imRzkZRWVyyyRLtcCH01Sh278n1bVPJBHsA2xM/MZEAx7bszyOIwa7ttXeygnkLX6kdtc3xOpPR/MY8XPKJAz0t+zu/LV8oBftqyDWN2gSnocm7c2XOaFUBGp/iyRgn9NZ/0IdvGVk7vZ96kjntW3YfjlTrEniON28vGH5iTmwhARQOLZ/pAvjizYPHB1H/AC+fOoZpY8QmrjRBKQL9VyNQLEdqUAe+7QcJfCAln83KkOUgHoSUfSaA+lSI24vnYGBPetQPyj+Yw6ZEsSwPtLM7LE7AHcixgEMB2LgrTfNEGwJ4eUgeZNkSEe7TMP8ACPaP8NcU8JQhSvmZFFi3E7irNkDaRx+vOgjnK6iXEfkY62GPm+c7KtEBQVCKSzA/PG0k/GpC9GllUefkyMSPUsNRqG/3So37R2ALHsSb9s/0Ow/NMxhDMVCncSwajYLBiQxv3N65y+DoAkiRGSEyMSWjdhVmztF7VPxxxoN4vC8IcuWnYlQCDPJTEEncQGALG+/wBrm3hVRGqRz5KupBEpmZn4N/vkryOOVPGuM2RmYiSMyfmolrZR/bkVyNscIViT27fc/FhwsxZUEiG1PyCDwaIIPIIPBB5B0CSTpGXH5hjzHcFbRJY0J3UeC3HpJrihXzrV+vzY5/2yAJHS3PCxdAxNEMCquvNHgMKPJ45ddT6gkEZke6FcAWSSaVVA5LEkAAcknSETdSmG+NYcdWDEJKpZ1KkBQ219pDgsTX0gCi12AsGPnRvH5qyIY6J3hhtodzfbijqldQ8RY8+Q/mTqcSAWyxKzq4dfrldDSItN6SKPc3xqR0Dw0ZPOOZGR/tJdEQlYjRVxIEDsCWblrJ5B/U3AQqLIUAsbPHc0BZ+TQH8hoK/idfxYAMeKOZVjj3KiwSACMEixa8Lwauu3GusfjDDYqPNI3LuW43G4fK+n1D5rT4L76226BQeo4eTsUyY8m7lFcqTfbhW5vuO164HwfhjcY4Eidju8yIbXDe5DDkH/DvxqVkeHMd4vIMSiMkHag29iCOV59tQJ+lZEDSSY89oVWoZY2l9S3dMZQQWsfYbRxoNsjp+ZGzvBkI61awzxk2QO3mh7UE++018HWT4lVbR4pfOQEvFEvmFVAu/RwR8D6j8andE6uuQpr0yIQssZ+qN6B2t/Pg+45GpkWKqF2A5c233IAH/YDQcOmdSSdSy2pVirK1BlYdwfv2P6EHRrzj8SfDOTkZYkgZlXylBppBbAtz6EI7VzftrOgtvUsqP/SESyzLGIomkQb1G8sSrht3IVV2kdidx59JGrBi5SSKGjZXU9mUgg/xHGuE/SIHDBoozucSNaj1OtbWPyRQo/YaSdd6NjQrJOIpBM73ug/rWYjaFUngAjijx76Cc3iINI8cEbTtGwWTy2SkZuwJZhz7mrrSF+qPkzeRlxTwRsgXbGzFS7FrDyxqNvpClRYJDEkDjUnpmL1GKKJI0wI6Cqyqj8DaLYUyiwRWyv8A3e2pY688e050Hkit3mq3mRqQQvqbaPLPqBF+xPPB0D7Cw1ijSJLCIoVRfYAUO/2Gu4GgazoDRo0aA0m6x10RMIo0M87fTEjAED+05PCJ9z39gdTOpdRSBQXJ9R2qqi2Yn2UDkn/+ap3hhsvG8wyYTvJNMXlZJF59NBqZtosKq7V4HuxOgn9U8VSY0crZmG6oqmmhbzVb0kkGlUoKFbiNv3+efSOgZce+ISx40DHei44DNGSACgMibdgILXtslq4A0wfrjpjxyZOOyM7BGiDK3JF8c+rngDgn2FkDTvCyklRZEYMrCww9xoE48OF0Xzsid34LsrlAfkKq8It9q9Q+ddh4Zg3bv2vIAK+dJtNXyV3USb5PvxpzWs6BA/hSLY6iXJBY2HE72nN0lkqo9u3bWknhipBJHlZUYo71WTdvJIq/NDUBzwoXv31YtYrQV4R50P0vHkpvA2uuyTbxZMgYISOTXli+1++pvQOuR5abk3KR9aOpV0J7blPNHuD2I5F6R4MmVlmKbcywuz2qSBDGqml3AozPISDuG5QvajV6YzeF4xIJ1lnjlVSvmBwTtNEht6sGHpHftXGgY5/V4oSokkUMxpV7s3/Kotm4+BqFF18yHbHjZDMKJ3p5YF9uZKBP2Fke9aq3hhsiZGysePFkUszxyTIVkm3Xdujt5RHA5U8fur2FhfxN5UnkTwyibaWAhjeVWUUCylVvgkAgiwa+QSEObEkOT+aTFlSRCA5EqnzUCmlC76KgmxdUb+bLdurT0D+TlNnsHisfr6+B/PUrpnU45wTG10aZWBVlNXTqwDKeexA1OrQVb+mKqzpJC8TI20rJJEt8AgrcnqUg/UOO47g6NP8AI6fFIbeONj2tkUmv1I0aCXpV1/r0GGnmTyBRzQ9zXeh8CxZ7C+SNNCNI+reGUyJWkaRxuREZQEIpGLCt6MVJJ5rvS/Gg06b145UXmQRqWKK6q8qiwxI52biv0nmqNGr0m6lk9QkV43ihVBYdxE8tAKp3IrMu/kkig1baIPc2zp/TY4F2xrQJsmyST8knk/x1LrQQOg4qRY8McTl40jUIxYMWUDgkjvY99MdIMQ/lZhDx5MxJi9tj92j/AEbll/Rx8a06n4yxY6VZUllcDy4UYbpCW2gLZq7+SO19tBYb1F6nnJBE80hIRFLGhZoewA7k9gPk6qP9OZPzkmGMVmkjieTaHFkWvlj7EgknvVAC9Y634kxMm4RIC0L75oJVZLRbB37l9I9QYX9u2gedE6cxb81kj/aGWgt2IUPIRPa+29hyxHwFAkdZ69DjBQ7XI/EcS8vIfYKvc/r2HuRqkT+McWCV0WbGxS4QO4k85iBaBVA/ZoVFd2IUNdc6tKx4CRujyQFWsyNJIu5qbaWZiQTTGr7DsK7aBfidFmzUefKbYZVAjh2EiJaIZXD15m6xuBUfSKIoEN/C3R5cVJElmEu6UshCkbVIHBtiSbBJYkk3Z515di/iZhpnQmKXKSBlIl807lsspBHmMSoHrDEXxtr316nN4hiIiEBE7zLuiVHFFa+on91Pv88AXoHW7UfNz4oV3SyJGt1udgos9hbGr0mfpOTkBvzE5iU8CPFaqFD6pCu5mu+RtFe186m4fh3FicSJBErgEbgov1Gzz35Og4N4qxaBSQyAnaDDG8gZh3CsilWPfgH2PxqOfFSkSFMbKfy22keVtO7igAxBrkHdW2vfg6sEcIUUAAPgDjnk62I0FJzp5g5mgxsuGQkBgFjeNye26MSc+1yKVqxZocc+odazJYpIDF+Xk8tlLNBLKruVNLHt7cUSx3Dmhuo1etujboFfhbHEeJjoG3hYlAb1c0AP3iT/AD0o/EDDPlLkxq7SQOHAiB8xlFgopVWPIP6D31bANVbxfjnImx8Jtwgm8wykAc+WFZUs3RPPtyA3IrQNeh4cSr50VkzKrM7MWZhVrZJJoAmh2FnTXWiLVAAADih7a30Bo0aNAaNcVmBJUMCV7i+Rfa/jXObOjR0jZ1DyXsUkBm28ttHc1Yv9RoEP4gdcOFjGcTpFVgb4vM3N+6KDKf5X3uuNb+GPE3nw47zKEaeMMjLexzVkAnlWHPpbkgEgmjVA/HLFfNmxsaFdxjDySSAiol4DeZ6bFAbvqHAPB4ItMBQnpmFtDKI5DID2HlRIpVh27yg17EaDb8QcOWTCzVmaPyAjMlKd1bOAb/eWQXu9warjnxvwp0A4WTBmS0Y0m3Ar9DKA3IdgFLXtoX+tGtej9b8S4uJHGuR58rLIdyKzFU2yMoPqcDuoFW1V21Cj/FOExrHHbyTFbKoY0iBIUkKZSxNk2FcfPHuEtY5Zepx9Rx4QhC7ZlaRfXC6gwkCyyykXxVGhyOdU7xXBLF1ZM+aJY4ZJAJQsgYNETtYke42fUF3AFTyNWRvxUgLNvhkVVkiYSmO7IDBm2rIPTSUvrYkk96rTvqfX8bMxspYZQZjEYoY2YK+6VfSojoc/Dcmi3wdBTvxm8HxoUOINpRGeSPcedxAXYD+9Ubk+5CDvo/EpFaPFyHWOES47RMNm2pKuSwCKZWTaFNi2X769P63iB81F9RE0Skhdn/gTK374IIImNjvQ451UPxE6MMvpMz2Q2PlTvYo9ndSD9uR/LQeL+HeinKyceAttEzbQx/dqz7jk9jQ+QLF3r6p8K+HIsDHTHiHCjltqgsfltoFnXkv4TeH9nVJZkaIweWzxWSWMcjEJsuuVC0x5qwPfXtJzUEnk7h5m3ftAPC3Vn2AJ4F96NdjoJVazo0aA0aNGgNGjRoDSHxQdpxnAJK5MfA7nfaH+QYsfsp0+1U/E+fWbhQKrPIfMlCbtqEKtWxo8hmFfqeDxoLVesb9ebjxfmzY2dPEcdGwpJImURtIJChBLj1AoALoersb+NePYnjDqGQ6x7y5MSQHhhuTdal2X1Cmay1j9dB9Vg6NUDI8QCBYhPkZnmPErsIkQgbrof1XBr2/TRoNfFrZeFNFk4+3ImyJFxzG0aqCoEjoSV9Vr675Fgj45jZ0s/wCdxWkk2vLNLj/s1JEShC42Bjt3kd5GBPAoAXfbH8WR5+XjweVJFJBkbmVypv8AZyDja18WDyPi9T8mBfzQD/XFmpMo+VliaMHt8hxx7qNBt0zoqyYjRunmyM8iTlmZfNcEIWfaCDuCJ7cDjWJvBMM3J8yLj6kIRyGIaRJFAKOrEC7HO4j5JcYcvlZbxH6Zx5sZv95aWVfsfocfO5/jTTLiLxsquUZlIDgcqSKBo96POgqPWfA2E5eSeR7c7pWeRRvqu9gVwKBXbWoeB4K6LK4aDyXcBv6qYHhgQQwRqPc0SPjTTE6d5IG7p6u/AMgdHJrgMWmIf+fOl3inqsDwywTY6QuVFGQwltrGnZAjkhlWyC1AmuToFnVej9MQGMT7irKD5cPmBSSPLVzjqpDlhSgsCbNarcfhWWBymNlZKtEiWTisGjXnkmNvLJ2luH9YB4qyT7D0DpkUUEaxgVtX1eWELUAASoAo19tMwmg8W6V0nLnMXk9SxMgxIxi8yN1b1m93dS5JABPI+RqywdB6pFFkRf7JP56hBuZ0RBTeY5XaS7uXJJ3C6Grh1/o0c8LqVXdsKoxRCVB77d4odhz9tVzwhmZkmMrJNBkbCUYMe5WvonjtXHYFjHyd3btoOPh+KSLLxVlTyi+PMCnoH0unLeojcbsmOrv1KABpzExXqjhA21saMy1VBg0gTcWNixuAC/DXVDS3xX1NqgkeF4ZoZlZC67o23Hy2BkQMEBDk2dp41tPln/SsTvFKFMZhDFWAV9zMOx2yIygtuPC7a4LVoLuNGtQdayShRbEADuSeP56Dpo1oXGkub4rxYmCNIL80xGv3XCbzf/tI7XyyjuRoHl6N2qmviiaSWGKLGKGRZGK5J8pqUqBtUjcfqs8cD76j9KmyB1AJlbS/5VQpiUsp9beY18eTZCDad27ij6ToLV1PNWCJ5n+mNSx/gLofc9hqj/kMjKyJcmPakqeZCEkchow8URQhgrAMpLsVAo7u/GpX4guJHgjb0rBLBkPIewAmCAH4H1MSeKU/wXZPjaOKbIlxyk0b7GJ3gKpRmie2HALUhVuxFfawnYPgRwuUGn8r8y+6T8uO5JLE/tdxDbmYccbdoINWZef4Zx8bGMOPHsaYJjmQcuUJo2x5NLuOqfL+JmcqkrDBPS2GgjldWN9vQzBL9rOovX/xLmMeNOcIlkZmIVnpXMZRSWMdAje3p5v5FaD0Hp+GJpcpnCmsjav2VY4xX87/AMNGqd4Q8cgRyO8eRIZZA+6KFpBflRq1mMEAl1Y7e/I+dGgt2R4XaOdMjEaNSI3Spd5VS22nCqQCQFIri9x9XYDSfwpM0kLtlbvIH7N3it2JKkiUq6h0tQQFCntyeb4ZX4nYIRjGzuwHpXypBZ9he3j9dKcfxfgyIBlZU8jmi4SOVY7BulVVFpf9qyR3J0E9fy8Th3z/ADn88yLDH5W0ytaBY7tlB3EEb/fuNPJmzJpFSjjRFWJkRkd742r6lKp3JsB7r294SfiFgAAK0hA7bceSh/JNZ/1i4XzP/d5f8mgmN4aLipsmeUbw1EqAVHZGVV2EfJABP20y6b0aHHLmJAnmEFwvYkCga7XXH8vjSD/WLhf8f+7y/wCTWR+IuF8z/wB3l/yaC2gaNVE/iPhfM/8Ad5f8usj8RcL5n/u8v+TQP+qdTSALv3etwihELEsew9INfqeNV/w7G3T4nXJB9cjSPLGCYwWPahbRoAABusD3Okni7xhi5GOyxtlCRaZAIZFVmBBXdcZtQRde9VqNH42kjZ1GV5iDbtabAm3Hht4PlFBYIUg12P2vQemBlkWxtZGH6gg/4EaoPUOhvFEYmSKRsiJokCkgRyIkjReWWto4zukO0k7DwCQaCjB8TKkvGTPHG3mM64+I+xG/ZhAqyxuRfrLUQO1Ac33i8TQNLjzTzZcjRSO1fl5FVRTqtKkYBJBW911zVXoLNB1d8F48bKJdCreXOLYmpEQeYEjCxgCRbYmu+ts2A9SZ4t4OAVUPS8yuGJPluG/q622aN9ge+k0PjjD/ADM8spmKFUijU48hAUAs5+j95moj/hjTRPxGwfbz6HasaX/JoGf9Esay1Sbiwct5r2XFUx9X10AL+Bpjg9Kih/q41U+7Aeo/8zd2/UnVe/1j4X/qP7tL/k0f6xsP/wBR/dpf8ug79exVmy4BuaMxQzSNLG21kVtigXyPUQW5/wDK/XVVg6WDHiTSzZBdcVslnaRdyJEFaNaVdhFvfqVrKn40dQ8WwSDMIOQHyAkKn8vL6YgCCwBStwMkp/6dc8rxLjSPkH9sFkMEQX8vLQgjJZgPR6Sxd1I+NugvHhnoawxF5NzzzqjTs53W1cjngICWpQKFn51Mz+lQyAK6ilBC0StA1dba+BpF/rFwx/8Ak/3WX/JpP4n8Z4mVjvCv5hSxU2cWb2YHghLVuOGFle47aCzx+G8W9mwFlIY8+oWbF++0kHv3o/fUqLoMCtuEYvjvZArtV9v/AK15JivjoyAZ/UfSGthhyFmdgQWZyp3bbpQQdo4786k40uArK0mV1eYrtUAxSAEL2DBYxvF8896r5sPYUgUCgq0OOw1nXm3h7xbg4cRiX/SEgLbrfHlJ+lV7kcn02fuT27aNB6dWsVrbRoKX4o8ayYBubFfyySI3VwxdhZraoJA2Bms8CtbJ48jKgiKW2IAsem2pgCfZvLYN2961a8rDSSg6qwHI3C6NEcfwJH8TqG3QMYuJDBEXChQ2wXtHYX8fb9NAhg8a/wCyS5bwMiwyKsi7gSE9O5uBztDE7R3rUTp34lRSIHeGZCfqWrKAFVctdfS7bfcmjxq4L0yII8flpse967RTWKNj31yyOh48hUvDGxVi6llBpibJHHcnQVrwp45bMlEZxzGCjtu37h6BEaHH/F7/AKd744t+I8aLG0kTDzYYHQKbt5llYIbqq8ojd9+2rfjdKhjIMcaKQCBSgfVtv+e1b/QfGosHhjEQKq40ICEMoCLQI3URx39bf9R+dBX+m/iPjynZ5c3mhUJjVbNsFJUdrrcOTX299TsnxggOOUjkkjyITIjL3J3IqqAfc+YLJNDjS3rvW4cHNWL8tGVeFGBQDzSwfYAi95KAB2rzxqAniuHI6eZxggLHNHjiGRQbV2j4SuLoqK9mUfGgf5/jrHiigmIlZZ0eRdqWQqbdxYWKouorUWT8Q4PMMKJJ5wAJRxVNu2lCefUOe1jjvpF1Xx5A0YWDDWZhG3lg7SlBYmZfT2FuFPtaEe3DHxD4hiizGx0w1kkVVZ3IA3I25yFPswI3c/fQX/cPnSHxj4j/ACMAn8syrv2sFPILA7KABJJfYtDtuv21S838Tsf9sx6fkNtETklALPBUvf0bb9JPf21NPjZJSI4MUeY8yFhJR2ndEN0qqbRqcFSe+w6Cf0n8RoJpceApIr5ALR8Eiua3ccE7W45+nXSXx9GMgwJDM49ahgB63SQRlUB7gNuBYkdh3u9POl9IUCN5YYFmjDKpiXhVJ7KTyNbzeHMVzIWx4iZf6wlB6+QfVxz2H8tBWn/EeF42fHjllIRnAI2BhGqNJTN7qrqaNX7XqR1HxwsLwI0Tft44HDAkhfOkEZ3ELShbuyRfbVkHR4P/ACo+zD6R2YBWH8QoB+wHxoyekQyAq8UbKVCEFQfSDYH6A81oKZ038TEnUMkL+t3jjBJG5wV8oH0+nzI23g/7r99p1JwvHhbBhzpIGRJJQpG5vShsl7KDcAAfpFH2OrYOmRBt4jTd6edov0ghf+kMwHxZ1zxuiwRxiJIY1QNuCBRtvvddr0Efw715MxGdEdNrBWWQURahweCQQVZT/Gu4Om+onTemQ467IY0jWydqKALPc0Pc6maDFaNZ0aA0aNGgNGjRoDWNGjQZ0aNGg4OgJBIFjsa5GtJcVGADKCAwYAj94Gwf1vm9GjQbrGLqh7+33F62eMd6F6NGg1aMc8Dkc8d67X865xYcaFtqKu5tzUByTySfk3o0aCSnbW2jRoDRo0aA0aNGgNGjRoDRo0aD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4300" y="-1020763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014" y="201568"/>
            <a:ext cx="1146104" cy="113919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9512" y="332656"/>
            <a:ext cx="1224136" cy="7801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 smtClean="0"/>
              <a:t>A01</a:t>
            </a:r>
            <a:endParaRPr lang="en-GB" sz="2500" b="1" dirty="0"/>
          </a:p>
        </p:txBody>
      </p:sp>
    </p:spTree>
    <p:extLst>
      <p:ext uri="{BB962C8B-B14F-4D97-AF65-F5344CB8AC3E}">
        <p14:creationId xmlns:p14="http://schemas.microsoft.com/office/powerpoint/2010/main" val="358932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516582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 dissenter makes independence an option for the participant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Where did we see this in Asch’s research?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When the participant had a dissenter conformity rates dropped from 37% to 5%</a:t>
            </a:r>
            <a:endParaRPr lang="en-GB" dirty="0"/>
          </a:p>
        </p:txBody>
      </p:sp>
      <p:sp>
        <p:nvSpPr>
          <p:cNvPr id="4" name="AutoShape 2" descr="data:image/jpeg;base64,/9j/4AAQSkZJRgABAQAAAQABAAD/2wCEAAkGBxQSEhUSExQVFhUXFx0bGRgWFx4gIBweHx8fHx0iHiEbHSohHRwmHx0dIzEhKCkrLjAuHR8zODMsNyguLysBCgoKBQUFDgUFDisZExkrKysrKysrKysrKysrKysrKysrKysrKysrKysrKysrKysrKysrKysrKysrKysrKysrK//AABEIALMAtAMBIgACEQEDEQH/xAAcAAACAgMBAQAAAAAAAAAAAAAABQQGAQIDBwj/xABCEAACAgEDAgUCAwQGCAYDAAABAgMRBAASIQUxBhMiQVEyYQcUcSNCgZEWM1KUodIVFyRiY3KSsUNTZILR4VSiwf/EABQBAQAAAAAAAAAAAAAAAAAAAAD/xAAUEQEAAAAAAAAAAAAAAAAAAAAA/9oADAMBAAIRAxEAPwD3HRrA1nQGjRo0GjyAdyBfAs+//wA6g9H6vHkhzGW9DlG3KV5B9r7g+xHB1r1/o0eXEYpAK3Kw4BplNqaYEHkdiKOqp4aX8nnSQuqDfFFF+yTYg2eY0RVLbarhpF7mmir94aC/aNa7tZ3aDWaUKpZjQUEk/AHJ0n6R4oxcgoscql3UuIzYcAd9ynlT9jrr4oydmJOQNzGNlVf7TN6VH8WIGlnhHpijdNyxUmGJiAPRHtjLccEuY9xbuQEHZRoLTo0DRoDRrGs6A0aNY0GdUHo7beiYMt0Io8eRj8KpXf8A/rern1OcpDK691jZh+oUkaW+HMJG6djwlR5Zxo1K/ZowD/3OgeDWdIvDWdtxlSeRfMibyZGYhbdTtB5PdxTAe+4aebtBnRrAbRegDo1gn7aNBto0aNAaNGjQYOqr496crRfmCSPKDbmAsiM0Sw+8bqko9/Qa76teqt+JC1hNLfpiZZHUgEOgNMCGIB4NiyBuC6BT1PxB+YhjxvMEc/mrHkwqWEhXkSeTtAYg1uDL+7pi/QIceaOWCOSLYC0jITtZT3Vhu9RFWODQ7e2pON4YxXjgK7yiI20eazApIF3KSWO5CEUUDVCuxOqA/wCJGVD1WXEaMGBnMcIKUykHYCoBG8b79NgkdjoLF4q8Vxu0YhO9VDOkhDeXJNQWBEfbskO995o8eX/K69HwFx4Y4E+mJFQfooq/41evPursz4mZGKZDLC0LmN1AmkltlANGlbYbHNs3HsPTBoNtGjUDqnV4ccKZpFTcaUE8sfhQOWP2AOgn61Lar2Z1TMlG3FxtlmvNyTtCj5Ea27f8p2ahxeDfO9XUJ3y7N+VW2AfG2MWT7csx5FitA1z/ABVhwt5cmREJCLEYa3P6Ktkk/FaXZviyU7fymFPkXRYsDCApvsZF9TA16a+eeNPendJggAWGGOMDtsRRX8hqZWgpz43VcuGSOX8pih0dCUDytTCgR6kAPJ9z7aYtjZxVlWXGjHmHYREzbIhQVQCQC/eyeBxwdWGtZ0FU6j4Aw8lmfJQzOzhiWYjkADgKQBwBfzQvtqbj+EcaNVVFkQLdBZpR379n7fbT7RoEn9F4f7eT/epv8+snwzDxTZAr4yZf8+nWjQJT0VxwmVkqPjcjf4uhP+OjTk6NAkyVzXvY2PAL4LK0pP6gGMLx7W137VzxnxspUZmzYk44Y46hA1++6SyvbiwfvzWusufl2duIlc0WyKJrtwsbVfYcnnv86RxF45RLlYUrkU4dZTNsLmtoj2KPSDQKAmrur5CTL19oSbysKeiQU3eW/wAjkM4Y17BR7fOoeP4uaVQ35nEgZr/ZtE8jCqHpZZVWU2Vvavvq09EzceSIHGaMxjio6AX3ogfSeexo6YaCrdN6lLMR5XUMCUkWQkd0D9JAXI3fzP6duYfjR8xsJ4GjgvICw7klb0tIwS9rR+peSeDdA6tOb0uGUASwxuBdB0U1ferHHYdvgar+J01BmrHEgSHGBO3d/wCJIoA2qbOwJfbaLJ786C04sQVFUXSgAWSTwK7nk/rpTn+GYZZ1yDYYFSQAtMVIKk2CQeBZUiwADdDTiOQEcEH9NbbtBVPxJ9OEZef2MkU1+njy3VrO7uBXYUT20yyusOCfKxpJApNsWVF4+C5tv1qqvn5Y9RxFmieJwdrqVNd6Io199U/p482NYZcTz5MW4iGIWI0FogOBuJWqOz+1XB0HXqniPKVWSsGB6+tswOVF0TsZI7Nci2AOlXSuv48cjSqFmy2qKSSTJiHPcIGX0hBweFHf3YEacY6eUEaLpIUxITGA0Ksu6tyiiQHO1fejQ5411n8QwITHk4s0Si3DPCHT5Lkx7gtX3avfvoJseVmsAwjxK9qmdtwPuGEQqvijfyO+uOR1+eC/PghAABuPKW6ujYlVK45HJ9xYrnjg+GcCQeZi0oKsu/FmKj1EE3saiwPPPyfk6XZnRJcMieNY8xQys4yPLEo2gLaSkAFvf1UOCL50Dbp3jfDlYxmVInAsrI6e5r6lYpfHa704TrGOV3CeIrRNiRSKHc8HSjG8S4MiKTJEpemMT0H3NVBk+oyXXFE9tRsjP6RMTvbCYnklwgN/BLV6h/ZJvjtoJ7+LsbijK276SkErBj8AhOTweB8HXSbxTjINzs6r8tFIBzwDyna+L+dRT0qFU8zFn8kL6rVy8VUfqXdt2HvxXa71w6R1zLyYUaPHQMSwMkrsqHbYDqm3eyNQKg7TR7/INsTxLiSGkyYS39nzAGH6qaI/lptu1WMnpebNtEkmFt7lWxmk2kcDbulG6wTyQK+96X9N8J5eMRJBPjIQCDCkMiwkE9yolNOO9gDuR99Bd70E6pZ6fnIAZWkl2gljBkBCx9iI2jABHsu/b83qRgxrJcYyMyB0W2WUi6J+q3VlYdx6SR3Ggth0ar64+WOIciGVP7U0ZLfcXEyqR/C+dGga5edFFXmSJGCCfWyrYHf6j25/x1Cj8SYjEAZMNkX9Y/x+DQPfnjUqPpEAcyeUhcmyxFmx25NkV9tSZcZGBVkVgTZBAIJ+SD3PA/loK5mdIjyciDIilVUCyBzA5DSg7Ao3IaKLRv3BqiLNxcqGfGyoY4JnMc6utTlpFR0UFSCRuvbutS/qodtpJf5Ph3FkJZseIkkMTsFkgULNWeONQZPCsQ2mItC6uGV1NlVuyihrVUPIqq57aAl6EG3HIyZnt12ftPKocHb+y2hrI+OQa/WE2P0pHaLZjNIGBMaqHcMOBSqCwoA2AKHN99adF6TAXMOTiR/mGjdndlVvNXfTGyzFbJX0k8XQ4Xi2Y+MkaqqKqqopQoqh8Cu2gqMR6VIu6OFGEh4aPGk5P+6yx8Hj90+2tsYdLO4xypGXo2JmjN8jcLYW12Cf56uFDXDJwo5B+0jR+CPUoNBvqAvtfvoFeJghwXgy5iL4IkSRfgjlTfPydck8PxruaWaVpJCu5vNaMEgUAqoQFH25P3OpJ8MYl7xjxq1Ku5Rtal+kArR4utJet+GnXy5IHmkEZswvKSCpNsVZvWHoAD1VVjjcToDwvnsMqXG3TtDsDxnKUowbewZU3KGkjC7efURxZ9Q1bpYVdSrAMp7hgCD+oPB1Vx1RcqAGaCYC+HhDPsbtYpRLG6+4ZARyDfOtun5XUJUWvIQDeDLIkm5tvCt5VpsD96LGq974CH1HDh/OVhIBmCmmaNyqBa9In2qQ24KQqkXySCO+nON4fUlZMhzPIDuJNiO/aotxUUO12fe71G6d4WaIP/tU5Z5GdmARbDEkrQX79+/6alf0bQklpslzuuzOw49lpSBtA4+T7k6BlFhRqAFjRQGLABQKY3ZFDgmzyPk67GBeDtHBscDg+5HwfvpBP4X9StFk5MRVifTIWFH90K9pV82VJ9hWiEZ8G0Hy8lN5B/ckCUSpJJ2O3AFBVu/auQ6ZXg/Cej+XjUgUDGNhr4tKNHkH5BI99QlibBEe7ODRKFVlyigO0cEq6hTfbijZ/XXLL8V/mIVTFMiTSblO6By0VAhjt4VmVqH1AAnvrGHk4WPczRz3uBaeeGQlSfTy7rYAuqHAs/Ogat4sxuNjPLbbR5MTuN3uLVSLHNi+Petcv6ZQbXcpOqo+xi0DgBr20L+o3/Z3akxeI8S9vnItk1vBQMe5ouAG+eCdNYZFYBlIYEcEGwR9iPbQU3r/AIpEzRYmHPEks7tG0jEh4aXdxGQGLlb23QHB5sAuB4VxGB8yJZizBi03rJIquXs0KHHbTPO6ZDMuyWNHXduplBBYdiQeCf8A61XcjwcIhWHLJAOA0SyMI2XkEDg+W3N71F8AdtBPzPCeFI258WEmqsIB/wBtZ1qnhvYAseVlooFV5ob+NyKzf46NB2PTsluXyit91ijQAfG1nDH9Sbv2C6g9Sjlg2E5s/rYoFEMbsxItdtJwQFJJIN/bTbrvVhjQtIVLtXojX6pGokKo7kmv4Cz2Gl3S+imRzkZRWVyyyRLtcCH01Sh278n1bVPJBHsA2xM/MZEAx7bszyOIwa7ttXeygnkLX6kdtc3xOpPR/MY8XPKJAz0t+zu/LV8oBftqyDWN2gSnocm7c2XOaFUBGp/iyRgn9NZ/0IdvGVk7vZ96kjntW3YfjlTrEniON28vGH5iTmwhARQOLZ/pAvjizYPHB1H/AC+fOoZpY8QmrjRBKQL9VyNQLEdqUAe+7QcJfCAln83KkOUgHoSUfSaA+lSI24vnYGBPetQPyj+Yw6ZEsSwPtLM7LE7AHcixgEMB2LgrTfNEGwJ4eUgeZNkSEe7TMP8ACPaP8NcU8JQhSvmZFFi3E7irNkDaRx+vOgjnK6iXEfkY62GPm+c7KtEBQVCKSzA/PG0k/GpC9GllUefkyMSPUsNRqG/3So37R2ALHsSb9s/0Ow/NMxhDMVCncSwajYLBiQxv3N65y+DoAkiRGSEyMSWjdhVmztF7VPxxxoN4vC8IcuWnYlQCDPJTEEncQGALG+/wBrm3hVRGqRz5KupBEpmZn4N/vkryOOVPGuM2RmYiSMyfmolrZR/bkVyNscIViT27fc/FhwsxZUEiG1PyCDwaIIPIIPBB5B0CSTpGXH5hjzHcFbRJY0J3UeC3HpJrihXzrV+vzY5/2yAJHS3PCxdAxNEMCquvNHgMKPJ45ddT6gkEZke6FcAWSSaVVA5LEkAAcknSETdSmG+NYcdWDEJKpZ1KkBQ219pDgsTX0gCi12AsGPnRvH5qyIY6J3hhtodzfbijqldQ8RY8+Q/mTqcSAWyxKzq4dfrldDSItN6SKPc3xqR0Dw0ZPOOZGR/tJdEQlYjRVxIEDsCWblrJ5B/U3AQqLIUAsbPHc0BZ+TQH8hoK/idfxYAMeKOZVjj3KiwSACMEixa8Lwauu3GusfjDDYqPNI3LuW43G4fK+n1D5rT4L76226BQeo4eTsUyY8m7lFcqTfbhW5vuO164HwfhjcY4Eidju8yIbXDe5DDkH/DvxqVkeHMd4vIMSiMkHag29iCOV59tQJ+lZEDSSY89oVWoZY2l9S3dMZQQWsfYbRxoNsjp+ZGzvBkI61awzxk2QO3mh7UE++018HWT4lVbR4pfOQEvFEvmFVAu/RwR8D6j8andE6uuQpr0yIQssZ+qN6B2t/Pg+45GpkWKqF2A5c233IAH/YDQcOmdSSdSy2pVirK1BlYdwfv2P6EHRrzj8SfDOTkZYkgZlXylBppBbAtz6EI7VzftrOgtvUsqP/SESyzLGIomkQb1G8sSrht3IVV2kdidx59JGrBi5SSKGjZXU9mUgg/xHGuE/SIHDBoozucSNaj1OtbWPyRQo/YaSdd6NjQrJOIpBM73ug/rWYjaFUngAjijx76Cc3iINI8cEbTtGwWTy2SkZuwJZhz7mrrSF+qPkzeRlxTwRsgXbGzFS7FrDyxqNvpClRYJDEkDjUnpmL1GKKJI0wI6Cqyqj8DaLYUyiwRWyv8A3e2pY688e050Hkit3mq3mRqQQvqbaPLPqBF+xPPB0D7Cw1ijSJLCIoVRfYAUO/2Gu4GgazoDRo0aA0m6x10RMIo0M87fTEjAED+05PCJ9z39gdTOpdRSBQXJ9R2qqi2Yn2UDkn/+ap3hhsvG8wyYTvJNMXlZJF59NBqZtosKq7V4HuxOgn9U8VSY0crZmG6oqmmhbzVb0kkGlUoKFbiNv3+efSOgZce+ISx40DHei44DNGSACgMibdgILXtslq4A0wfrjpjxyZOOyM7BGiDK3JF8c+rngDgn2FkDTvCyklRZEYMrCww9xoE48OF0Xzsid34LsrlAfkKq8It9q9Q+ddh4Zg3bv2vIAK+dJtNXyV3USb5PvxpzWs6BA/hSLY6iXJBY2HE72nN0lkqo9u3bWknhipBJHlZUYo71WTdvJIq/NDUBzwoXv31YtYrQV4R50P0vHkpvA2uuyTbxZMgYISOTXli+1++pvQOuR5abk3KR9aOpV0J7blPNHuD2I5F6R4MmVlmKbcywuz2qSBDGqml3AozPISDuG5QvajV6YzeF4xIJ1lnjlVSvmBwTtNEht6sGHpHftXGgY5/V4oSokkUMxpV7s3/Kotm4+BqFF18yHbHjZDMKJ3p5YF9uZKBP2Fke9aq3hhsiZGysePFkUszxyTIVkm3Xdujt5RHA5U8fur2FhfxN5UnkTwyibaWAhjeVWUUCylVvgkAgiwa+QSEObEkOT+aTFlSRCA5EqnzUCmlC76KgmxdUb+bLdurT0D+TlNnsHisfr6+B/PUrpnU45wTG10aZWBVlNXTqwDKeexA1OrQVb+mKqzpJC8TI20rJJEt8AgrcnqUg/UOO47g6NP8AI6fFIbeONj2tkUmv1I0aCXpV1/r0GGnmTyBRzQ9zXeh8CxZ7C+SNNCNI+reGUyJWkaRxuREZQEIpGLCt6MVJJ5rvS/Gg06b145UXmQRqWKK6q8qiwxI52biv0nmqNGr0m6lk9QkV43ihVBYdxE8tAKp3IrMu/kkig1baIPc2zp/TY4F2xrQJsmyST8knk/x1LrQQOg4qRY8McTl40jUIxYMWUDgkjvY99MdIMQ/lZhDx5MxJi9tj92j/AEbll/Rx8a06n4yxY6VZUllcDy4UYbpCW2gLZq7+SO19tBYb1F6nnJBE80hIRFLGhZoewA7k9gPk6qP9OZPzkmGMVmkjieTaHFkWvlj7EgknvVAC9Y634kxMm4RIC0L75oJVZLRbB37l9I9QYX9u2gedE6cxb81kj/aGWgt2IUPIRPa+29hyxHwFAkdZ69DjBQ7XI/EcS8vIfYKvc/r2HuRqkT+McWCV0WbGxS4QO4k85iBaBVA/ZoVFd2IUNdc6tKx4CRujyQFWsyNJIu5qbaWZiQTTGr7DsK7aBfidFmzUefKbYZVAjh2EiJaIZXD15m6xuBUfSKIoEN/C3R5cVJElmEu6UshCkbVIHBtiSbBJYkk3Z515di/iZhpnQmKXKSBlIl807lsspBHmMSoHrDEXxtr316nN4hiIiEBE7zLuiVHFFa+on91Pv88AXoHW7UfNz4oV3SyJGt1udgos9hbGr0mfpOTkBvzE5iU8CPFaqFD6pCu5mu+RtFe186m4fh3FicSJBErgEbgov1Gzz35Og4N4qxaBSQyAnaDDG8gZh3CsilWPfgH2PxqOfFSkSFMbKfy22keVtO7igAxBrkHdW2vfg6sEcIUUAAPgDjnk62I0FJzp5g5mgxsuGQkBgFjeNye26MSc+1yKVqxZocc+odazJYpIDF+Xk8tlLNBLKruVNLHt7cUSx3Dmhuo1etujboFfhbHEeJjoG3hYlAb1c0AP3iT/AD0o/EDDPlLkxq7SQOHAiB8xlFgopVWPIP6D31bANVbxfjnImx8Jtwgm8wykAc+WFZUs3RPPtyA3IrQNeh4cSr50VkzKrM7MWZhVrZJJoAmh2FnTXWiLVAAADih7a30Bo0aNAaNcVmBJUMCV7i+Rfa/jXObOjR0jZ1DyXsUkBm28ttHc1Yv9RoEP4gdcOFjGcTpFVgb4vM3N+6KDKf5X3uuNb+GPE3nw47zKEaeMMjLexzVkAnlWHPpbkgEgmjVA/HLFfNmxsaFdxjDySSAiol4DeZ6bFAbvqHAPB4ItMBQnpmFtDKI5DID2HlRIpVh27yg17EaDb8QcOWTCzVmaPyAjMlKd1bOAb/eWQXu9warjnxvwp0A4WTBmS0Y0m3Ar9DKA3IdgFLXtoX+tGtej9b8S4uJHGuR58rLIdyKzFU2yMoPqcDuoFW1V21Cj/FOExrHHbyTFbKoY0iBIUkKZSxNk2FcfPHuEtY5Zepx9Rx4QhC7ZlaRfXC6gwkCyyykXxVGhyOdU7xXBLF1ZM+aJY4ZJAJQsgYNETtYke42fUF3AFTyNWRvxUgLNvhkVVkiYSmO7IDBm2rIPTSUvrYkk96rTvqfX8bMxspYZQZjEYoY2YK+6VfSojoc/Dcmi3wdBTvxm8HxoUOINpRGeSPcedxAXYD+9Ubk+5CDvo/EpFaPFyHWOES47RMNm2pKuSwCKZWTaFNi2X769P63iB81F9RE0Skhdn/gTK374IIImNjvQ451UPxE6MMvpMz2Q2PlTvYo9ndSD9uR/LQeL+HeinKyceAttEzbQx/dqz7jk9jQ+QLF3r6p8K+HIsDHTHiHCjltqgsfltoFnXkv4TeH9nVJZkaIweWzxWSWMcjEJsuuVC0x5qwPfXtJzUEnk7h5m3ftAPC3Vn2AJ4F96NdjoJVazo0aA0aNGgNGjRoDSHxQdpxnAJK5MfA7nfaH+QYsfsp0+1U/E+fWbhQKrPIfMlCbtqEKtWxo8hmFfqeDxoLVesb9ebjxfmzY2dPEcdGwpJImURtIJChBLj1AoALoersb+NePYnjDqGQ6x7y5MSQHhhuTdal2X1Cmay1j9dB9Vg6NUDI8QCBYhPkZnmPErsIkQgbrof1XBr2/TRoNfFrZeFNFk4+3ImyJFxzG0aqCoEjoSV9Vr675Fgj45jZ0s/wCdxWkk2vLNLj/s1JEShC42Bjt3kd5GBPAoAXfbH8WR5+XjweVJFJBkbmVypv8AZyDja18WDyPi9T8mBfzQD/XFmpMo+VliaMHt8hxx7qNBt0zoqyYjRunmyM8iTlmZfNcEIWfaCDuCJ7cDjWJvBMM3J8yLj6kIRyGIaRJFAKOrEC7HO4j5JcYcvlZbxH6Zx5sZv95aWVfsfocfO5/jTTLiLxsquUZlIDgcqSKBo96POgqPWfA2E5eSeR7c7pWeRRvqu9gVwKBXbWoeB4K6LK4aDyXcBv6qYHhgQQwRqPc0SPjTTE6d5IG7p6u/AMgdHJrgMWmIf+fOl3inqsDwywTY6QuVFGQwltrGnZAjkhlWyC1AmuToFnVej9MQGMT7irKD5cPmBSSPLVzjqpDlhSgsCbNarcfhWWBymNlZKtEiWTisGjXnkmNvLJ2luH9YB4qyT7D0DpkUUEaxgVtX1eWELUAASoAo19tMwmg8W6V0nLnMXk9SxMgxIxi8yN1b1m93dS5JABPI+RqywdB6pFFkRf7JP56hBuZ0RBTeY5XaS7uXJJ3C6Grh1/o0c8LqVXdsKoxRCVB77d4odhz9tVzwhmZkmMrJNBkbCUYMe5WvonjtXHYFjHyd3btoOPh+KSLLxVlTyi+PMCnoH0unLeojcbsmOrv1KABpzExXqjhA21saMy1VBg0gTcWNixuAC/DXVDS3xX1NqgkeF4ZoZlZC67o23Hy2BkQMEBDk2dp41tPln/SsTvFKFMZhDFWAV9zMOx2yIygtuPC7a4LVoLuNGtQdayShRbEADuSeP56Dpo1oXGkub4rxYmCNIL80xGv3XCbzf/tI7XyyjuRoHl6N2qmviiaSWGKLGKGRZGK5J8pqUqBtUjcfqs8cD76j9KmyB1AJlbS/5VQpiUsp9beY18eTZCDad27ij6ToLV1PNWCJ5n+mNSx/gLofc9hqj/kMjKyJcmPakqeZCEkchow8URQhgrAMpLsVAo7u/GpX4guJHgjb0rBLBkPIewAmCAH4H1MSeKU/wXZPjaOKbIlxyk0b7GJ3gKpRmie2HALUhVuxFfawnYPgRwuUGn8r8y+6T8uO5JLE/tdxDbmYccbdoINWZef4Zx8bGMOPHsaYJjmQcuUJo2x5NLuOqfL+JmcqkrDBPS2GgjldWN9vQzBL9rOovX/xLmMeNOcIlkZmIVnpXMZRSWMdAje3p5v5FaD0Hp+GJpcpnCmsjav2VY4xX87/AMNGqd4Q8cgRyO8eRIZZA+6KFpBflRq1mMEAl1Y7e/I+dGgt2R4XaOdMjEaNSI3Spd5VS22nCqQCQFIri9x9XYDSfwpM0kLtlbvIH7N3it2JKkiUq6h0tQQFCntyeb4ZX4nYIRjGzuwHpXypBZ9he3j9dKcfxfgyIBlZU8jmi4SOVY7BulVVFpf9qyR3J0E9fy8Th3z/ADn88yLDH5W0ytaBY7tlB3EEb/fuNPJmzJpFSjjRFWJkRkd742r6lKp3JsB7r294SfiFgAAK0hA7bceSh/JNZ/1i4XzP/d5f8mgmN4aLipsmeUbw1EqAVHZGVV2EfJABP20y6b0aHHLmJAnmEFwvYkCga7XXH8vjSD/WLhf8f+7y/wCTWR+IuF8z/wB3l/yaC2gaNVE/iPhfM/8Ad5f8usj8RcL5n/u8v+TQP+qdTSALv3etwihELEsew9INfqeNV/w7G3T4nXJB9cjSPLGCYwWPahbRoAABusD3Okni7xhi5GOyxtlCRaZAIZFVmBBXdcZtQRde9VqNH42kjZ1GV5iDbtabAm3Hht4PlFBYIUg12P2vQemBlkWxtZGH6gg/4EaoPUOhvFEYmSKRsiJokCkgRyIkjReWWto4zukO0k7DwCQaCjB8TKkvGTPHG3mM64+I+xG/ZhAqyxuRfrLUQO1Ac33i8TQNLjzTzZcjRSO1fl5FVRTqtKkYBJBW911zVXoLNB1d8F48bKJdCreXOLYmpEQeYEjCxgCRbYmu+ts2A9SZ4t4OAVUPS8yuGJPluG/q622aN9ge+k0PjjD/ADM8spmKFUijU48hAUAs5+j95moj/hjTRPxGwfbz6HasaX/JoGf9Esay1Sbiwct5r2XFUx9X10AL+Bpjg9Kih/q41U+7Aeo/8zd2/UnVe/1j4X/qP7tL/k0f6xsP/wBR/dpf8ug79exVmy4BuaMxQzSNLG21kVtigXyPUQW5/wDK/XVVg6WDHiTSzZBdcVslnaRdyJEFaNaVdhFvfqVrKn40dQ8WwSDMIOQHyAkKn8vL6YgCCwBStwMkp/6dc8rxLjSPkH9sFkMEQX8vLQgjJZgPR6Sxd1I+NugvHhnoawxF5NzzzqjTs53W1cjngICWpQKFn51Mz+lQyAK6ilBC0StA1dba+BpF/rFwx/8Ak/3WX/JpP4n8Z4mVjvCv5hSxU2cWb2YHghLVuOGFle47aCzx+G8W9mwFlIY8+oWbF++0kHv3o/fUqLoMCtuEYvjvZArtV9v/AK15JivjoyAZ/UfSGthhyFmdgQWZyp3bbpQQdo4786k40uArK0mV1eYrtUAxSAEL2DBYxvF8896r5sPYUgUCgq0OOw1nXm3h7xbg4cRiX/SEgLbrfHlJ+lV7kcn02fuT27aNB6dWsVrbRoKX4o8ayYBubFfyySI3VwxdhZraoJA2Bms8CtbJ48jKgiKW2IAsem2pgCfZvLYN2961a8rDSSg6qwHI3C6NEcfwJH8TqG3QMYuJDBEXChQ2wXtHYX8fb9NAhg8a/wCyS5bwMiwyKsi7gSE9O5uBztDE7R3rUTp34lRSIHeGZCfqWrKAFVctdfS7bfcmjxq4L0yII8flpse967RTWKNj31yyOh48hUvDGxVi6llBpibJHHcnQVrwp45bMlEZxzGCjtu37h6BEaHH/F7/AKd744t+I8aLG0kTDzYYHQKbt5llYIbqq8ojd9+2rfjdKhjIMcaKQCBSgfVtv+e1b/QfGosHhjEQKq40ICEMoCLQI3URx39bf9R+dBX+m/iPjynZ5c3mhUJjVbNsFJUdrrcOTX299TsnxggOOUjkkjyITIjL3J3IqqAfc+YLJNDjS3rvW4cHNWL8tGVeFGBQDzSwfYAi95KAB2rzxqAniuHI6eZxggLHNHjiGRQbV2j4SuLoqK9mUfGgf5/jrHiigmIlZZ0eRdqWQqbdxYWKouorUWT8Q4PMMKJJ5wAJRxVNu2lCefUOe1jjvpF1Xx5A0YWDDWZhG3lg7SlBYmZfT2FuFPtaEe3DHxD4hiizGx0w1kkVVZ3IA3I25yFPswI3c/fQX/cPnSHxj4j/ACMAn8syrv2sFPILA7KABJJfYtDtuv21S838Tsf9sx6fkNtETklALPBUvf0bb9JPf21NPjZJSI4MUeY8yFhJR2ndEN0qqbRqcFSe+w6Cf0n8RoJpceApIr5ALR8Eiua3ccE7W45+nXSXx9GMgwJDM49ahgB63SQRlUB7gNuBYkdh3u9POl9IUCN5YYFmjDKpiXhVJ7KTyNbzeHMVzIWx4iZf6wlB6+QfVxz2H8tBWn/EeF42fHjllIRnAI2BhGqNJTN7qrqaNX7XqR1HxwsLwI0Tft44HDAkhfOkEZ3ELShbuyRfbVkHR4P/ACo+zD6R2YBWH8QoB+wHxoyekQyAq8UbKVCEFQfSDYH6A81oKZ038TEnUMkL+t3jjBJG5wV8oH0+nzI23g/7r99p1JwvHhbBhzpIGRJJQpG5vShsl7KDcAAfpFH2OrYOmRBt4jTd6edov0ghf+kMwHxZ1zxuiwRxiJIY1QNuCBRtvvddr0Efw715MxGdEdNrBWWQURahweCQQVZT/Gu4Om+onTemQ467IY0jWydqKALPc0Pc6maDFaNZ0aA0aNGgNGjRoDWNGjQZ0aNGg4OgJBIFjsa5GtJcVGADKCAwYAj94Gwf1vm9GjQbrGLqh7+33F62eMd6F6NGg1aMc8Dkc8d67X865xYcaFtqKu5tzUByTySfk3o0aCSnbW2jRoDRo0aA0aNGgNGjRoDRo0aD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4300" y="-1020763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014" y="201568"/>
            <a:ext cx="1146104" cy="113919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9512" y="332656"/>
            <a:ext cx="1224136" cy="7801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 smtClean="0"/>
              <a:t>A01</a:t>
            </a:r>
            <a:endParaRPr lang="en-GB" sz="2500" b="1" dirty="0"/>
          </a:p>
        </p:txBody>
      </p:sp>
    </p:spTree>
    <p:extLst>
      <p:ext uri="{BB962C8B-B14F-4D97-AF65-F5344CB8AC3E}">
        <p14:creationId xmlns:p14="http://schemas.microsoft.com/office/powerpoint/2010/main" val="218412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Asch - independent behaviour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152077"/>
            <a:ext cx="8496944" cy="6373267"/>
          </a:xfrm>
        </p:spPr>
      </p:pic>
    </p:spTree>
    <p:extLst>
      <p:ext uri="{BB962C8B-B14F-4D97-AF65-F5344CB8AC3E}">
        <p14:creationId xmlns:p14="http://schemas.microsoft.com/office/powerpoint/2010/main" val="327193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98785"/>
            <a:ext cx="8516582" cy="5270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Allen &amp; Levine – replicated Asch’s research with some variations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They found that there was a significant drop in conformity in conditions 1 &amp; </a:t>
            </a:r>
            <a:r>
              <a:rPr lang="en-GB" dirty="0" smtClean="0"/>
              <a:t>2.</a:t>
            </a:r>
          </a:p>
        </p:txBody>
      </p:sp>
      <p:sp>
        <p:nvSpPr>
          <p:cNvPr id="4" name="AutoShape 2" descr="data:image/jpeg;base64,/9j/4AAQSkZJRgABAQAAAQABAAD/2wCEAAkGBxQSEhUSExQVFhUXFx0bGRgWFx4gIBweHx8fHx0iHiEbHSohHRwmHx0dIzEhKCkrLjAuHR8zODMsNyguLysBCgoKBQUFDgUFDisZExkrKysrKysrKysrKysrKysrKysrKysrKysrKysrKysrKysrKysrKysrKysrKysrKysrK//AABEIALMAtAMBIgACEQEDEQH/xAAcAAACAgMBAQAAAAAAAAAAAAAABQQGAQIDBwj/xABCEAACAgEDAgUCAwQGCAYDAAABAgMRBAASIQUxBhMiQVEyYQcUcSNCgZEWM1KUodIVFyRiY3KSsUNTZILR4VSiwf/EABQBAQAAAAAAAAAAAAAAAAAAAAD/xAAUEQEAAAAAAAAAAAAAAAAAAAAA/9oADAMBAAIRAxEAPwD3HRrA1nQGjRo0GjyAdyBfAs+//wA6g9H6vHkhzGW9DlG3KV5B9r7g+xHB1r1/o0eXEYpAK3Kw4BplNqaYEHkdiKOqp4aX8nnSQuqDfFFF+yTYg2eY0RVLbarhpF7mmir94aC/aNa7tZ3aDWaUKpZjQUEk/AHJ0n6R4oxcgoscql3UuIzYcAd9ynlT9jrr4oydmJOQNzGNlVf7TN6VH8WIGlnhHpijdNyxUmGJiAPRHtjLccEuY9xbuQEHZRoLTo0DRoDRrGs6A0aNY0GdUHo7beiYMt0Io8eRj8KpXf8A/rern1OcpDK691jZh+oUkaW+HMJG6djwlR5Zxo1K/ZowD/3OgeDWdIvDWdtxlSeRfMibyZGYhbdTtB5PdxTAe+4aebtBnRrAbRegDo1gn7aNBto0aNAaNGjQYOqr496crRfmCSPKDbmAsiM0Sw+8bqko9/Qa76teqt+JC1hNLfpiZZHUgEOgNMCGIB4NiyBuC6BT1PxB+YhjxvMEc/mrHkwqWEhXkSeTtAYg1uDL+7pi/QIceaOWCOSLYC0jITtZT3Vhu9RFWODQ7e2pON4YxXjgK7yiI20eazApIF3KSWO5CEUUDVCuxOqA/wCJGVD1WXEaMGBnMcIKUykHYCoBG8b79NgkdjoLF4q8Vxu0YhO9VDOkhDeXJNQWBEfbskO995o8eX/K69HwFx4Y4E+mJFQfooq/41evPursz4mZGKZDLC0LmN1AmkltlANGlbYbHNs3HsPTBoNtGjUDqnV4ccKZpFTcaUE8sfhQOWP2AOgn61Lar2Z1TMlG3FxtlmvNyTtCj5Ea27f8p2ahxeDfO9XUJ3y7N+VW2AfG2MWT7csx5FitA1z/ABVhwt5cmREJCLEYa3P6Ktkk/FaXZviyU7fymFPkXRYsDCApvsZF9TA16a+eeNPendJggAWGGOMDtsRRX8hqZWgpz43VcuGSOX8pih0dCUDytTCgR6kAPJ9z7aYtjZxVlWXGjHmHYREzbIhQVQCQC/eyeBxwdWGtZ0FU6j4Aw8lmfJQzOzhiWYjkADgKQBwBfzQvtqbj+EcaNVVFkQLdBZpR379n7fbT7RoEn9F4f7eT/epv8+snwzDxTZAr4yZf8+nWjQJT0VxwmVkqPjcjf4uhP+OjTk6NAkyVzXvY2PAL4LK0pP6gGMLx7W137VzxnxspUZmzYk44Y46hA1++6SyvbiwfvzWusufl2duIlc0WyKJrtwsbVfYcnnv86RxF45RLlYUrkU4dZTNsLmtoj2KPSDQKAmrur5CTL19oSbysKeiQU3eW/wAjkM4Y17BR7fOoeP4uaVQ35nEgZr/ZtE8jCqHpZZVWU2Vvavvq09EzceSIHGaMxjio6AX3ogfSeexo6YaCrdN6lLMR5XUMCUkWQkd0D9JAXI3fzP6duYfjR8xsJ4GjgvICw7klb0tIwS9rR+peSeDdA6tOb0uGUASwxuBdB0U1ferHHYdvgar+J01BmrHEgSHGBO3d/wCJIoA2qbOwJfbaLJ786C04sQVFUXSgAWSTwK7nk/rpTn+GYZZ1yDYYFSQAtMVIKk2CQeBZUiwADdDTiOQEcEH9NbbtBVPxJ9OEZef2MkU1+njy3VrO7uBXYUT20yyusOCfKxpJApNsWVF4+C5tv1qqvn5Y9RxFmieJwdrqVNd6Io199U/p482NYZcTz5MW4iGIWI0FogOBuJWqOz+1XB0HXqniPKVWSsGB6+tswOVF0TsZI7Nci2AOlXSuv48cjSqFmy2qKSSTJiHPcIGX0hBweFHf3YEacY6eUEaLpIUxITGA0Ksu6tyiiQHO1fejQ5411n8QwITHk4s0Si3DPCHT5Lkx7gtX3avfvoJseVmsAwjxK9qmdtwPuGEQqvijfyO+uOR1+eC/PghAABuPKW6ujYlVK45HJ9xYrnjg+GcCQeZi0oKsu/FmKj1EE3saiwPPPyfk6XZnRJcMieNY8xQys4yPLEo2gLaSkAFvf1UOCL50Dbp3jfDlYxmVInAsrI6e5r6lYpfHa704TrGOV3CeIrRNiRSKHc8HSjG8S4MiKTJEpemMT0H3NVBk+oyXXFE9tRsjP6RMTvbCYnklwgN/BLV6h/ZJvjtoJ7+LsbijK276SkErBj8AhOTweB8HXSbxTjINzs6r8tFIBzwDyna+L+dRT0qFU8zFn8kL6rVy8VUfqXdt2HvxXa71w6R1zLyYUaPHQMSwMkrsqHbYDqm3eyNQKg7TR7/INsTxLiSGkyYS39nzAGH6qaI/lptu1WMnpebNtEkmFt7lWxmk2kcDbulG6wTyQK+96X9N8J5eMRJBPjIQCDCkMiwkE9yolNOO9gDuR99Bd70E6pZ6fnIAZWkl2gljBkBCx9iI2jABHsu/b83qRgxrJcYyMyB0W2WUi6J+q3VlYdx6SR3Ggth0ar64+WOIciGVP7U0ZLfcXEyqR/C+dGga5edFFXmSJGCCfWyrYHf6j25/x1Cj8SYjEAZMNkX9Y/x+DQPfnjUqPpEAcyeUhcmyxFmx25NkV9tSZcZGBVkVgTZBAIJ+SD3PA/loK5mdIjyciDIilVUCyBzA5DSg7Ao3IaKLRv3BqiLNxcqGfGyoY4JnMc6utTlpFR0UFSCRuvbutS/qodtpJf5Ph3FkJZseIkkMTsFkgULNWeONQZPCsQ2mItC6uGV1NlVuyihrVUPIqq57aAl6EG3HIyZnt12ftPKocHb+y2hrI+OQa/WE2P0pHaLZjNIGBMaqHcMOBSqCwoA2AKHN99adF6TAXMOTiR/mGjdndlVvNXfTGyzFbJX0k8XQ4Xi2Y+MkaqqKqqopQoqh8Cu2gqMR6VIu6OFGEh4aPGk5P+6yx8Hj90+2tsYdLO4xypGXo2JmjN8jcLYW12Cf56uFDXDJwo5B+0jR+CPUoNBvqAvtfvoFeJghwXgy5iL4IkSRfgjlTfPydck8PxruaWaVpJCu5vNaMEgUAqoQFH25P3OpJ8MYl7xjxq1Ku5Rtal+kArR4utJet+GnXy5IHmkEZswvKSCpNsVZvWHoAD1VVjjcToDwvnsMqXG3TtDsDxnKUowbewZU3KGkjC7efURxZ9Q1bpYVdSrAMp7hgCD+oPB1Vx1RcqAGaCYC+HhDPsbtYpRLG6+4ZARyDfOtun5XUJUWvIQDeDLIkm5tvCt5VpsD96LGq974CH1HDh/OVhIBmCmmaNyqBa9In2qQ24KQqkXySCO+nON4fUlZMhzPIDuJNiO/aotxUUO12fe71G6d4WaIP/tU5Z5GdmARbDEkrQX79+/6alf0bQklpslzuuzOw49lpSBtA4+T7k6BlFhRqAFjRQGLABQKY3ZFDgmzyPk67GBeDtHBscDg+5HwfvpBP4X9StFk5MRVifTIWFH90K9pV82VJ9hWiEZ8G0Hy8lN5B/ckCUSpJJ2O3AFBVu/auQ6ZXg/Cej+XjUgUDGNhr4tKNHkH5BI99QlibBEe7ODRKFVlyigO0cEq6hTfbijZ/XXLL8V/mIVTFMiTSblO6By0VAhjt4VmVqH1AAnvrGHk4WPczRz3uBaeeGQlSfTy7rYAuqHAs/Ogat4sxuNjPLbbR5MTuN3uLVSLHNi+Petcv6ZQbXcpOqo+xi0DgBr20L+o3/Z3akxeI8S9vnItk1vBQMe5ouAG+eCdNYZFYBlIYEcEGwR9iPbQU3r/AIpEzRYmHPEks7tG0jEh4aXdxGQGLlb23QHB5sAuB4VxGB8yJZizBi03rJIquXs0KHHbTPO6ZDMuyWNHXduplBBYdiQeCf8A61XcjwcIhWHLJAOA0SyMI2XkEDg+W3N71F8AdtBPzPCeFI258WEmqsIB/wBtZ1qnhvYAseVlooFV5ob+NyKzf46NB2PTsluXyit91ijQAfG1nDH9Sbv2C6g9Sjlg2E5s/rYoFEMbsxItdtJwQFJJIN/bTbrvVhjQtIVLtXojX6pGokKo7kmv4Cz2Gl3S+imRzkZRWVyyyRLtcCH01Sh278n1bVPJBHsA2xM/MZEAx7bszyOIwa7ttXeygnkLX6kdtc3xOpPR/MY8XPKJAz0t+zu/LV8oBftqyDWN2gSnocm7c2XOaFUBGp/iyRgn9NZ/0IdvGVk7vZ96kjntW3YfjlTrEniON28vGH5iTmwhARQOLZ/pAvjizYPHB1H/AC+fOoZpY8QmrjRBKQL9VyNQLEdqUAe+7QcJfCAln83KkOUgHoSUfSaA+lSI24vnYGBPetQPyj+Yw6ZEsSwPtLM7LE7AHcixgEMB2LgrTfNEGwJ4eUgeZNkSEe7TMP8ACPaP8NcU8JQhSvmZFFi3E7irNkDaRx+vOgjnK6iXEfkY62GPm+c7KtEBQVCKSzA/PG0k/GpC9GllUefkyMSPUsNRqG/3So37R2ALHsSb9s/0Ow/NMxhDMVCncSwajYLBiQxv3N65y+DoAkiRGSEyMSWjdhVmztF7VPxxxoN4vC8IcuWnYlQCDPJTEEncQGALG+/wBrm3hVRGqRz5KupBEpmZn4N/vkryOOVPGuM2RmYiSMyfmolrZR/bkVyNscIViT27fc/FhwsxZUEiG1PyCDwaIIPIIPBB5B0CSTpGXH5hjzHcFbRJY0J3UeC3HpJrihXzrV+vzY5/2yAJHS3PCxdAxNEMCquvNHgMKPJ45ddT6gkEZke6FcAWSSaVVA5LEkAAcknSETdSmG+NYcdWDEJKpZ1KkBQ219pDgsTX0gCi12AsGPnRvH5qyIY6J3hhtodzfbijqldQ8RY8+Q/mTqcSAWyxKzq4dfrldDSItN6SKPc3xqR0Dw0ZPOOZGR/tJdEQlYjRVxIEDsCWblrJ5B/U3AQqLIUAsbPHc0BZ+TQH8hoK/idfxYAMeKOZVjj3KiwSACMEixa8Lwauu3GusfjDDYqPNI3LuW43G4fK+n1D5rT4L76226BQeo4eTsUyY8m7lFcqTfbhW5vuO164HwfhjcY4Eidju8yIbXDe5DDkH/DvxqVkeHMd4vIMSiMkHag29iCOV59tQJ+lZEDSSY89oVWoZY2l9S3dMZQQWsfYbRxoNsjp+ZGzvBkI61awzxk2QO3mh7UE++018HWT4lVbR4pfOQEvFEvmFVAu/RwR8D6j8andE6uuQpr0yIQssZ+qN6B2t/Pg+45GpkWKqF2A5c233IAH/YDQcOmdSSdSy2pVirK1BlYdwfv2P6EHRrzj8SfDOTkZYkgZlXylBppBbAtz6EI7VzftrOgtvUsqP/SESyzLGIomkQb1G8sSrht3IVV2kdidx59JGrBi5SSKGjZXU9mUgg/xHGuE/SIHDBoozucSNaj1OtbWPyRQo/YaSdd6NjQrJOIpBM73ug/rWYjaFUngAjijx76Cc3iINI8cEbTtGwWTy2SkZuwJZhz7mrrSF+qPkzeRlxTwRsgXbGzFS7FrDyxqNvpClRYJDEkDjUnpmL1GKKJI0wI6Cqyqj8DaLYUyiwRWyv8A3e2pY688e050Hkit3mq3mRqQQvqbaPLPqBF+xPPB0D7Cw1ijSJLCIoVRfYAUO/2Gu4GgazoDRo0aA0m6x10RMIo0M87fTEjAED+05PCJ9z39gdTOpdRSBQXJ9R2qqi2Yn2UDkn/+ap3hhsvG8wyYTvJNMXlZJF59NBqZtosKq7V4HuxOgn9U8VSY0crZmG6oqmmhbzVb0kkGlUoKFbiNv3+efSOgZce+ISx40DHei44DNGSACgMibdgILXtslq4A0wfrjpjxyZOOyM7BGiDK3JF8c+rngDgn2FkDTvCyklRZEYMrCww9xoE48OF0Xzsid34LsrlAfkKq8It9q9Q+ddh4Zg3bv2vIAK+dJtNXyV3USb5PvxpzWs6BA/hSLY6iXJBY2HE72nN0lkqo9u3bWknhipBJHlZUYo71WTdvJIq/NDUBzwoXv31YtYrQV4R50P0vHkpvA2uuyTbxZMgYISOTXli+1++pvQOuR5abk3KR9aOpV0J7blPNHuD2I5F6R4MmVlmKbcywuz2qSBDGqml3AozPISDuG5QvajV6YzeF4xIJ1lnjlVSvmBwTtNEht6sGHpHftXGgY5/V4oSokkUMxpV7s3/Kotm4+BqFF18yHbHjZDMKJ3p5YF9uZKBP2Fke9aq3hhsiZGysePFkUszxyTIVkm3Xdujt5RHA5U8fur2FhfxN5UnkTwyibaWAhjeVWUUCylVvgkAgiwa+QSEObEkOT+aTFlSRCA5EqnzUCmlC76KgmxdUb+bLdurT0D+TlNnsHisfr6+B/PUrpnU45wTG10aZWBVlNXTqwDKeexA1OrQVb+mKqzpJC8TI20rJJEt8AgrcnqUg/UOO47g6NP8AI6fFIbeONj2tkUmv1I0aCXpV1/r0GGnmTyBRzQ9zXeh8CxZ7C+SNNCNI+reGUyJWkaRxuREZQEIpGLCt6MVJJ5rvS/Gg06b145UXmQRqWKK6q8qiwxI52biv0nmqNGr0m6lk9QkV43ihVBYdxE8tAKp3IrMu/kkig1baIPc2zp/TY4F2xrQJsmyST8knk/x1LrQQOg4qRY8McTl40jUIxYMWUDgkjvY99MdIMQ/lZhDx5MxJi9tj92j/AEbll/Rx8a06n4yxY6VZUllcDy4UYbpCW2gLZq7+SO19tBYb1F6nnJBE80hIRFLGhZoewA7k9gPk6qP9OZPzkmGMVmkjieTaHFkWvlj7EgknvVAC9Y634kxMm4RIC0L75oJVZLRbB37l9I9QYX9u2gedE6cxb81kj/aGWgt2IUPIRPa+29hyxHwFAkdZ69DjBQ7XI/EcS8vIfYKvc/r2HuRqkT+McWCV0WbGxS4QO4k85iBaBVA/ZoVFd2IUNdc6tKx4CRujyQFWsyNJIu5qbaWZiQTTGr7DsK7aBfidFmzUefKbYZVAjh2EiJaIZXD15m6xuBUfSKIoEN/C3R5cVJElmEu6UshCkbVIHBtiSbBJYkk3Z515di/iZhpnQmKXKSBlIl807lsspBHmMSoHrDEXxtr316nN4hiIiEBE7zLuiVHFFa+on91Pv88AXoHW7UfNz4oV3SyJGt1udgos9hbGr0mfpOTkBvzE5iU8CPFaqFD6pCu5mu+RtFe186m4fh3FicSJBErgEbgov1Gzz35Og4N4qxaBSQyAnaDDG8gZh3CsilWPfgH2PxqOfFSkSFMbKfy22keVtO7igAxBrkHdW2vfg6sEcIUUAAPgDjnk62I0FJzp5g5mgxsuGQkBgFjeNye26MSc+1yKVqxZocc+odazJYpIDF+Xk8tlLNBLKruVNLHt7cUSx3Dmhuo1etujboFfhbHEeJjoG3hYlAb1c0AP3iT/AD0o/EDDPlLkxq7SQOHAiB8xlFgopVWPIP6D31bANVbxfjnImx8Jtwgm8wykAc+WFZUs3RPPtyA3IrQNeh4cSr50VkzKrM7MWZhVrZJJoAmh2FnTXWiLVAAADih7a30Bo0aNAaNcVmBJUMCV7i+Rfa/jXObOjR0jZ1DyXsUkBm28ttHc1Yv9RoEP4gdcOFjGcTpFVgb4vM3N+6KDKf5X3uuNb+GPE3nw47zKEaeMMjLexzVkAnlWHPpbkgEgmjVA/HLFfNmxsaFdxjDySSAiol4DeZ6bFAbvqHAPB4ItMBQnpmFtDKI5DID2HlRIpVh27yg17EaDb8QcOWTCzVmaPyAjMlKd1bOAb/eWQXu9warjnxvwp0A4WTBmS0Y0m3Ar9DKA3IdgFLXtoX+tGtej9b8S4uJHGuR58rLIdyKzFU2yMoPqcDuoFW1V21Cj/FOExrHHbyTFbKoY0iBIUkKZSxNk2FcfPHuEtY5Zepx9Rx4QhC7ZlaRfXC6gwkCyyykXxVGhyOdU7xXBLF1ZM+aJY4ZJAJQsgYNETtYke42fUF3AFTyNWRvxUgLNvhkVVkiYSmO7IDBm2rIPTSUvrYkk96rTvqfX8bMxspYZQZjEYoY2YK+6VfSojoc/Dcmi3wdBTvxm8HxoUOINpRGeSPcedxAXYD+9Ubk+5CDvo/EpFaPFyHWOES47RMNm2pKuSwCKZWTaFNi2X769P63iB81F9RE0Skhdn/gTK374IIImNjvQ451UPxE6MMvpMz2Q2PlTvYo9ndSD9uR/LQeL+HeinKyceAttEzbQx/dqz7jk9jQ+QLF3r6p8K+HIsDHTHiHCjltqgsfltoFnXkv4TeH9nVJZkaIweWzxWSWMcjEJsuuVC0x5qwPfXtJzUEnk7h5m3ftAPC3Vn2AJ4F96NdjoJVazo0aA0aNGgNGjRoDSHxQdpxnAJK5MfA7nfaH+QYsfsp0+1U/E+fWbhQKrPIfMlCbtqEKtWxo8hmFfqeDxoLVesb9ebjxfmzY2dPEcdGwpJImURtIJChBLj1AoALoersb+NePYnjDqGQ6x7y5MSQHhhuTdal2X1Cmay1j9dB9Vg6NUDI8QCBYhPkZnmPErsIkQgbrof1XBr2/TRoNfFrZeFNFk4+3ImyJFxzG0aqCoEjoSV9Vr675Fgj45jZ0s/wCdxWkk2vLNLj/s1JEShC42Bjt3kd5GBPAoAXfbH8WR5+XjweVJFJBkbmVypv8AZyDja18WDyPi9T8mBfzQD/XFmpMo+VliaMHt8hxx7qNBt0zoqyYjRunmyM8iTlmZfNcEIWfaCDuCJ7cDjWJvBMM3J8yLj6kIRyGIaRJFAKOrEC7HO4j5JcYcvlZbxH6Zx5sZv95aWVfsfocfO5/jTTLiLxsquUZlIDgcqSKBo96POgqPWfA2E5eSeR7c7pWeRRvqu9gVwKBXbWoeB4K6LK4aDyXcBv6qYHhgQQwRqPc0SPjTTE6d5IG7p6u/AMgdHJrgMWmIf+fOl3inqsDwywTY6QuVFGQwltrGnZAjkhlWyC1AmuToFnVej9MQGMT7irKD5cPmBSSPLVzjqpDlhSgsCbNarcfhWWBymNlZKtEiWTisGjXnkmNvLJ2luH9YB4qyT7D0DpkUUEaxgVtX1eWELUAASoAo19tMwmg8W6V0nLnMXk9SxMgxIxi8yN1b1m93dS5JABPI+RqywdB6pFFkRf7JP56hBuZ0RBTeY5XaS7uXJJ3C6Grh1/o0c8LqVXdsKoxRCVB77d4odhz9tVzwhmZkmMrJNBkbCUYMe5WvonjtXHYFjHyd3btoOPh+KSLLxVlTyi+PMCnoH0unLeojcbsmOrv1KABpzExXqjhA21saMy1VBg0gTcWNixuAC/DXVDS3xX1NqgkeF4ZoZlZC67o23Hy2BkQMEBDk2dp41tPln/SsTvFKFMZhDFWAV9zMOx2yIygtuPC7a4LVoLuNGtQdayShRbEADuSeP56Dpo1oXGkub4rxYmCNIL80xGv3XCbzf/tI7XyyjuRoHl6N2qmviiaSWGKLGKGRZGK5J8pqUqBtUjcfqs8cD76j9KmyB1AJlbS/5VQpiUsp9beY18eTZCDad27ij6ToLV1PNWCJ5n+mNSx/gLofc9hqj/kMjKyJcmPakqeZCEkchow8URQhgrAMpLsVAo7u/GpX4guJHgjb0rBLBkPIewAmCAH4H1MSeKU/wXZPjaOKbIlxyk0b7GJ3gKpRmie2HALUhVuxFfawnYPgRwuUGn8r8y+6T8uO5JLE/tdxDbmYccbdoINWZef4Zx8bGMOPHsaYJjmQcuUJo2x5NLuOqfL+JmcqkrDBPS2GgjldWN9vQzBL9rOovX/xLmMeNOcIlkZmIVnpXMZRSWMdAje3p5v5FaD0Hp+GJpcpnCmsjav2VY4xX87/AMNGqd4Q8cgRyO8eRIZZA+6KFpBflRq1mMEAl1Y7e/I+dGgt2R4XaOdMjEaNSI3Spd5VS22nCqQCQFIri9x9XYDSfwpM0kLtlbvIH7N3it2JKkiUq6h0tQQFCntyeb4ZX4nYIRjGzuwHpXypBZ9he3j9dKcfxfgyIBlZU8jmi4SOVY7BulVVFpf9qyR3J0E9fy8Th3z/ADn88yLDH5W0ytaBY7tlB3EEb/fuNPJmzJpFSjjRFWJkRkd742r6lKp3JsB7r294SfiFgAAK0hA7bceSh/JNZ/1i4XzP/d5f8mgmN4aLipsmeUbw1EqAVHZGVV2EfJABP20y6b0aHHLmJAnmEFwvYkCga7XXH8vjSD/WLhf8f+7y/wCTWR+IuF8z/wB3l/yaC2gaNVE/iPhfM/8Ad5f8usj8RcL5n/u8v+TQP+qdTSALv3etwihELEsew9INfqeNV/w7G3T4nXJB9cjSPLGCYwWPahbRoAABusD3Okni7xhi5GOyxtlCRaZAIZFVmBBXdcZtQRde9VqNH42kjZ1GV5iDbtabAm3Hht4PlFBYIUg12P2vQemBlkWxtZGH6gg/4EaoPUOhvFEYmSKRsiJokCkgRyIkjReWWto4zukO0k7DwCQaCjB8TKkvGTPHG3mM64+I+xG/ZhAqyxuRfrLUQO1Ac33i8TQNLjzTzZcjRSO1fl5FVRTqtKkYBJBW911zVXoLNB1d8F48bKJdCreXOLYmpEQeYEjCxgCRbYmu+ts2A9SZ4t4OAVUPS8yuGJPluG/q622aN9ge+k0PjjD/ADM8spmKFUijU48hAUAs5+j95moj/hjTRPxGwfbz6HasaX/JoGf9Esay1Sbiwct5r2XFUx9X10AL+Bpjg9Kih/q41U+7Aeo/8zd2/UnVe/1j4X/qP7tL/k0f6xsP/wBR/dpf8ug79exVmy4BuaMxQzSNLG21kVtigXyPUQW5/wDK/XVVg6WDHiTSzZBdcVslnaRdyJEFaNaVdhFvfqVrKn40dQ8WwSDMIOQHyAkKn8vL6YgCCwBStwMkp/6dc8rxLjSPkH9sFkMEQX8vLQgjJZgPR6Sxd1I+NugvHhnoawxF5NzzzqjTs53W1cjngICWpQKFn51Mz+lQyAK6ilBC0StA1dba+BpF/rFwx/8Ak/3WX/JpP4n8Z4mVjvCv5hSxU2cWb2YHghLVuOGFle47aCzx+G8W9mwFlIY8+oWbF++0kHv3o/fUqLoMCtuEYvjvZArtV9v/AK15JivjoyAZ/UfSGthhyFmdgQWZyp3bbpQQdo4786k40uArK0mV1eYrtUAxSAEL2DBYxvF8896r5sPYUgUCgq0OOw1nXm3h7xbg4cRiX/SEgLbrfHlJ+lV7kcn02fuT27aNB6dWsVrbRoKX4o8ayYBubFfyySI3VwxdhZraoJA2Bms8CtbJ48jKgiKW2IAsem2pgCfZvLYN2961a8rDSSg6qwHI3C6NEcfwJH8TqG3QMYuJDBEXChQ2wXtHYX8fb9NAhg8a/wCyS5bwMiwyKsi7gSE9O5uBztDE7R3rUTp34lRSIHeGZCfqWrKAFVctdfS7bfcmjxq4L0yII8flpse967RTWKNj31yyOh48hUvDGxVi6llBpibJHHcnQVrwp45bMlEZxzGCjtu37h6BEaHH/F7/AKd744t+I8aLG0kTDzYYHQKbt5llYIbqq8ojd9+2rfjdKhjIMcaKQCBSgfVtv+e1b/QfGosHhjEQKq40ICEMoCLQI3URx39bf9R+dBX+m/iPjynZ5c3mhUJjVbNsFJUdrrcOTX299TsnxggOOUjkkjyITIjL3J3IqqAfc+YLJNDjS3rvW4cHNWL8tGVeFGBQDzSwfYAi95KAB2rzxqAniuHI6eZxggLHNHjiGRQbV2j4SuLoqK9mUfGgf5/jrHiigmIlZZ0eRdqWQqbdxYWKouorUWT8Q4PMMKJJ5wAJRxVNu2lCefUOe1jjvpF1Xx5A0YWDDWZhG3lg7SlBYmZfT2FuFPtaEe3DHxD4hiizGx0w1kkVVZ3IA3I25yFPswI3c/fQX/cPnSHxj4j/ACMAn8syrv2sFPILA7KABJJfYtDtuv21S838Tsf9sx6fkNtETklALPBUvf0bb9JPf21NPjZJSI4MUeY8yFhJR2ndEN0qqbRqcFSe+w6Cf0n8RoJpceApIr5ALR8Eiua3ccE7W45+nXSXx9GMgwJDM49ahgB63SQRlUB7gNuBYkdh3u9POl9IUCN5YYFmjDKpiXhVJ7KTyNbzeHMVzIWx4iZf6wlB6+QfVxz2H8tBWn/EeF42fHjllIRnAI2BhGqNJTN7qrqaNX7XqR1HxwsLwI0Tft44HDAkhfOkEZ3ELShbuyRfbVkHR4P/ACo+zD6R2YBWH8QoB+wHxoyekQyAq8UbKVCEFQfSDYH6A81oKZ038TEnUMkL+t3jjBJG5wV8oH0+nzI23g/7r99p1JwvHhbBhzpIGRJJQpG5vShsl7KDcAAfpFH2OrYOmRBt4jTd6edov0ghf+kMwHxZ1zxuiwRxiJIY1QNuCBRtvvddr0Efw715MxGdEdNrBWWQURahweCQQVZT/Gu4Om+onTemQ467IY0jWydqKALPc0Pc6maDFaNZ0aA0aNGgNGjRoDWNGjQZ0aNGg4OgJBIFjsa5GtJcVGADKCAwYAj94Gwf1vm9GjQbrGLqh7+33F62eMd6F6NGg1aMc8Dkc8d67X865xYcaFtqKu5tzUByTySfk3o0aCSnbW2jRoDRo0aA0aNGgNGjRoDRo0aD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4300" y="-1020763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014" y="201568"/>
            <a:ext cx="1146104" cy="113919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9512" y="332656"/>
            <a:ext cx="1224136" cy="7801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 smtClean="0"/>
              <a:t>A03</a:t>
            </a:r>
            <a:endParaRPr lang="en-GB" sz="25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835289"/>
              </p:ext>
            </p:extLst>
          </p:nvPr>
        </p:nvGraphicFramePr>
        <p:xfrm>
          <a:off x="551924" y="2590848"/>
          <a:ext cx="7787142" cy="2062288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442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5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r>
                        <a:rPr lang="en-GB" b="1" dirty="0" smtClean="0"/>
                        <a:t>Condition</a:t>
                      </a:r>
                      <a:r>
                        <a:rPr lang="en-GB" b="1" baseline="0" dirty="0" smtClean="0"/>
                        <a:t> 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A dissenter with </a:t>
                      </a:r>
                      <a:r>
                        <a:rPr lang="en-GB" b="0" baseline="0" dirty="0" smtClean="0"/>
                        <a:t>extremely poor vision (evident from glasses being worn) was present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096">
                <a:tc>
                  <a:txBody>
                    <a:bodyPr/>
                    <a:lstStyle/>
                    <a:p>
                      <a:r>
                        <a:rPr lang="en-GB" b="1" dirty="0" smtClean="0"/>
                        <a:t>Condition</a:t>
                      </a:r>
                      <a:r>
                        <a:rPr lang="en-GB" b="1" baseline="0" dirty="0" smtClean="0"/>
                        <a:t> 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dissenter with normal vision was present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096">
                <a:tc>
                  <a:txBody>
                    <a:bodyPr/>
                    <a:lstStyle/>
                    <a:p>
                      <a:r>
                        <a:rPr lang="en-GB" b="1" dirty="0" smtClean="0"/>
                        <a:t>Condition 3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 dissenter</a:t>
                      </a:r>
                      <a:r>
                        <a:rPr lang="en-GB" baseline="0" dirty="0" smtClean="0"/>
                        <a:t> present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34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Who’s to blame?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A student forgets their football kit for an important match</a:t>
            </a:r>
          </a:p>
          <a:p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A man ‘snoozes’ his alarm and is late for work</a:t>
            </a:r>
          </a:p>
          <a:p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A student doesn’t do as well as expected in an exam</a:t>
            </a:r>
          </a:p>
          <a:p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A student misses their bus because their teacher kept them behind after lesson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Complete the Locus of Control questionnaire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89240"/>
            <a:ext cx="1146104" cy="11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7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Locus of Control – </a:t>
            </a:r>
            <a:r>
              <a:rPr lang="en-GB" dirty="0" err="1" smtClean="0"/>
              <a:t>Rotter</a:t>
            </a:r>
            <a:r>
              <a:rPr lang="en-GB" dirty="0" smtClean="0"/>
              <a:t> 1966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12776"/>
            <a:ext cx="8786874" cy="4525963"/>
          </a:xfrm>
        </p:spPr>
        <p:txBody>
          <a:bodyPr>
            <a:normAutofit lnSpcReduction="10000"/>
          </a:bodyPr>
          <a:lstStyle/>
          <a:p>
            <a:r>
              <a:rPr lang="en-GB" sz="3000" dirty="0" smtClean="0"/>
              <a:t>The extent to which an individual feels they are in control of their own behaviour</a:t>
            </a:r>
          </a:p>
          <a:p>
            <a:endParaRPr lang="en-GB" sz="3000" dirty="0" smtClean="0"/>
          </a:p>
          <a:p>
            <a:r>
              <a:rPr lang="en-GB" sz="3000" dirty="0" smtClean="0"/>
              <a:t>Ranges from ‘Internal’ to ‘External’</a:t>
            </a:r>
          </a:p>
          <a:p>
            <a:endParaRPr lang="en-GB" sz="3000" dirty="0"/>
          </a:p>
          <a:p>
            <a:r>
              <a:rPr lang="en-GB" sz="3000" dirty="0" smtClean="0"/>
              <a:t>Internals </a:t>
            </a:r>
            <a:r>
              <a:rPr lang="en-GB" sz="3000" b="1" dirty="0" smtClean="0"/>
              <a:t>take personal responsibility for their behaviour</a:t>
            </a:r>
          </a:p>
          <a:p>
            <a:r>
              <a:rPr lang="en-GB" sz="3000" dirty="0" smtClean="0"/>
              <a:t>Externals </a:t>
            </a:r>
            <a:r>
              <a:rPr lang="en-GB" sz="3000" b="1" dirty="0" smtClean="0"/>
              <a:t>believe they’re controlled by luck and fate</a:t>
            </a:r>
            <a:endParaRPr lang="en-GB" sz="3000" dirty="0"/>
          </a:p>
        </p:txBody>
      </p:sp>
      <p:sp>
        <p:nvSpPr>
          <p:cNvPr id="17410" name="AutoShape 2" descr="https://www.mindtools.com/media/Diagrams/LocusofContro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12" name="AutoShape 4" descr="https://www.mindtools.com/media/Diagrams/LocusofContro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18801"/>
            <a:ext cx="1146104" cy="113919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596336" y="5840756"/>
            <a:ext cx="1224136" cy="7801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 smtClean="0"/>
              <a:t>A01</a:t>
            </a:r>
            <a:endParaRPr lang="en-GB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90" y="1340768"/>
            <a:ext cx="8848106" cy="3744416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267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2442</TotalTime>
  <Words>548</Words>
  <Application>Microsoft Office PowerPoint</Application>
  <PresentationFormat>On-screen Show (4:3)</PresentationFormat>
  <Paragraphs>95</Paragraphs>
  <Slides>15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Comic Sans MS</vt:lpstr>
      <vt:lpstr>Office Theme</vt:lpstr>
      <vt:lpstr>Resisting conformity</vt:lpstr>
      <vt:lpstr>Social support</vt:lpstr>
      <vt:lpstr>Social support</vt:lpstr>
      <vt:lpstr>PowerPoint Presentation</vt:lpstr>
      <vt:lpstr>Social support</vt:lpstr>
      <vt:lpstr>Who’s to blame?</vt:lpstr>
      <vt:lpstr>Complete the Locus of Control questionnaire</vt:lpstr>
      <vt:lpstr>Locus of Control – Rotter 1966</vt:lpstr>
      <vt:lpstr>PowerPoint Presentation</vt:lpstr>
      <vt:lpstr>Internal Vs. External</vt:lpstr>
      <vt:lpstr>Who is more likely to obey?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Individual Differences in Independent Behaviour</dc:title>
  <cp:revision>84</cp:revision>
  <cp:lastPrinted>2016-03-01T09:49:34Z</cp:lastPrinted>
  <dcterms:created xsi:type="dcterms:W3CDTF">2010-02-03T14:21:05Z</dcterms:created>
  <dcterms:modified xsi:type="dcterms:W3CDTF">2016-03-01T10:21:56Z</dcterms:modified>
</cp:coreProperties>
</file>