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DD6C3-B6F5-4C81-BE2F-60609BA8DAF6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23757-2FCF-4DF7-8C70-8C47CECAC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4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23757-2FCF-4DF7-8C70-8C47CECAC7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7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23757-2FCF-4DF7-8C70-8C47CECAC7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7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1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3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4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4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8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3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15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5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E572C-A071-42F1-9472-3F6AC4314D9F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9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png"/><Relationship Id="rId18" Type="http://schemas.openxmlformats.org/officeDocument/2006/relationships/image" Target="../media/image31.jpe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6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png"/><Relationship Id="rId5" Type="http://schemas.openxmlformats.org/officeDocument/2006/relationships/image" Target="../media/image18.jpeg"/><Relationship Id="rId15" Type="http://schemas.openxmlformats.org/officeDocument/2006/relationships/image" Target="../media/image28.png"/><Relationship Id="rId10" Type="http://schemas.openxmlformats.org/officeDocument/2006/relationships/image" Target="../media/image23.jpe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jpeg"/><Relationship Id="rId14" Type="http://schemas.openxmlformats.org/officeDocument/2006/relationships/image" Target="../media/image2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2D050"/>
                </a:solidFill>
                <a:latin typeface="Comic Sans MS" pitchFamily="66" charset="0"/>
              </a:rPr>
              <a:t>Animal Research and Attachment</a:t>
            </a:r>
            <a:endParaRPr lang="en-GB" dirty="0">
              <a:solidFill>
                <a:srgbClr val="92D05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Users\catherine.molyneux\AppData\Local\Microsoft\Windows\Temporary Internet Files\Content.IE5\K3G5CHPA\Cartoon-Monke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67436"/>
            <a:ext cx="1868245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atherine.molyneux\AppData\Local\Microsoft\Windows\Temporary Internet Files\Content.IE5\D13Z76OU\clipart002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1734277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951236" cy="139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9" y="116633"/>
            <a:ext cx="7772400" cy="216024"/>
          </a:xfrm>
        </p:spPr>
        <p:txBody>
          <a:bodyPr>
            <a:normAutofit fontScale="90000"/>
          </a:bodyPr>
          <a:lstStyle/>
          <a:p>
            <a:r>
              <a:rPr lang="en-GB" sz="1200" b="1" u="sng" dirty="0" smtClean="0">
                <a:latin typeface="Comic Sans MS" pitchFamily="66" charset="0"/>
              </a:rPr>
              <a:t>Harlow’s Research</a:t>
            </a:r>
            <a:endParaRPr lang="en-GB" sz="1200" b="1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8348" y="548681"/>
            <a:ext cx="244827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u="sng" dirty="0" smtClean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Aim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6" name="Picture 2" descr="C:\Users\catherine.molyneux\AppData\Local\Microsoft\Windows\Temporary Internet Files\Content.IE5\KA9OE396\bullseye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2383"/>
            <a:ext cx="590509" cy="7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3678" y="487937"/>
            <a:ext cx="3354706" cy="1212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u="sng" dirty="0" smtClean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 smtClean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 smtClean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 smtClean="0">
              <a:latin typeface="Comic Sans MS" pitchFamily="66" charset="0"/>
            </a:endParaRPr>
          </a:p>
          <a:p>
            <a:r>
              <a:rPr lang="en-GB" sz="1200" b="1" u="sng" dirty="0" smtClean="0">
                <a:latin typeface="Comic Sans MS" pitchFamily="66" charset="0"/>
              </a:rPr>
              <a:t>Procedure:</a:t>
            </a:r>
            <a:endParaRPr lang="en-GB" sz="1200" dirty="0" smtClean="0">
              <a:latin typeface="Comic Sans MS" pitchFamily="66" charset="0"/>
            </a:endParaRPr>
          </a:p>
          <a:p>
            <a:r>
              <a:rPr lang="en-GB" sz="1100" dirty="0" smtClean="0">
                <a:latin typeface="Comic Sans MS" pitchFamily="66" charset="0"/>
              </a:rPr>
              <a:t>__ types of surrogate mothers were used.</a:t>
            </a:r>
          </a:p>
          <a:p>
            <a:r>
              <a:rPr lang="en-GB" sz="1100" dirty="0" smtClean="0">
                <a:latin typeface="Comic Sans MS" pitchFamily="66" charset="0"/>
              </a:rPr>
              <a:t>A harsh ___ monkey and a monkey with a ____ towelling fabric.</a:t>
            </a:r>
          </a:p>
          <a:p>
            <a:r>
              <a:rPr lang="en-GB" sz="1100" dirty="0" smtClean="0">
                <a:latin typeface="Comic Sans MS" pitchFamily="66" charset="0"/>
              </a:rPr>
              <a:t>___ baby rhesus monkeys were used.</a:t>
            </a:r>
          </a:p>
          <a:p>
            <a:r>
              <a:rPr lang="en-GB" sz="1100" dirty="0" smtClean="0">
                <a:latin typeface="Comic Sans MS" pitchFamily="66" charset="0"/>
              </a:rPr>
              <a:t>___ in each condition</a:t>
            </a: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236" y="1838948"/>
            <a:ext cx="1728192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1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0882" y="1827759"/>
            <a:ext cx="1763753" cy="1817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2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2614" y="1826622"/>
            <a:ext cx="1728192" cy="181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3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6351" y="1838947"/>
            <a:ext cx="1763753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4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8" name="Picture 4" descr="http://www1.appstate.edu/~kms/classes/psy3214/images/Harlow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6" y="2248545"/>
            <a:ext cx="973932" cy="122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hatthefreud.com/wp-content/uploads/2013/05/monkey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78" y="2233359"/>
            <a:ext cx="1440160" cy="11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ges.uoregon.edu/adoption/images/pgillus/HarryHarlow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37" y="2239330"/>
            <a:ext cx="1107145" cy="10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ages.uoregon.edu/adoption/images/pgillus/HarryHarlow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501" y="2239330"/>
            <a:ext cx="875451" cy="120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452320" y="1826622"/>
            <a:ext cx="1584176" cy="1818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dirty="0" smtClean="0">
                <a:latin typeface="Comic Sans MS" pitchFamily="66" charset="0"/>
              </a:rPr>
              <a:t>The amount of _____ spent with each ________ was recorded. The monkeys were also tested with _____ _____ to see which mother they would cling to during times of stress.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36" y="3717032"/>
            <a:ext cx="8962260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 smtClean="0">
                <a:latin typeface="Comic Sans MS" pitchFamily="66" charset="0"/>
              </a:rPr>
              <a:t>Findings</a:t>
            </a:r>
            <a:endParaRPr lang="en-GB" sz="1400" b="1" u="sng" dirty="0">
              <a:latin typeface="Comic Sans MS" pitchFamily="66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Monkeys preferred contact with __________________________ regardless of ___________________________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The monkeys even _______________________________________ whilst still clinging to the 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Monkeys with only the _____ ____________ suffered from diarrhoea ( a sign of _________)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When frightened by a loud noise, monkeys clung to the ______________ mother (when available)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In the larger cage conditions, monkeys with the ________________ mother explored more and visited the surrogate more.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36" y="5815757"/>
            <a:ext cx="8962260" cy="908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r>
              <a:rPr lang="en-GB" sz="1400" b="1" u="sng" dirty="0" smtClean="0">
                <a:latin typeface="Comic Sans MS" pitchFamily="66" charset="0"/>
              </a:rPr>
              <a:t>Conclusion</a:t>
            </a:r>
          </a:p>
          <a:p>
            <a:pPr algn="ctr"/>
            <a:r>
              <a:rPr lang="en-GB" sz="1200" dirty="0" smtClean="0">
                <a:latin typeface="Comic Sans MS" pitchFamily="66" charset="0"/>
              </a:rPr>
              <a:t>Rhesus monkeys have an _____, unlearned need for contact and comfort suggesting that attachment concerns _________ security more than ______. Contact comfort is associated with lower levels of _______ and a willingness to ________, indicating emotional ___________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9" y="116633"/>
            <a:ext cx="7772400" cy="216024"/>
          </a:xfrm>
        </p:spPr>
        <p:txBody>
          <a:bodyPr>
            <a:normAutofit fontScale="90000"/>
          </a:bodyPr>
          <a:lstStyle/>
          <a:p>
            <a:r>
              <a:rPr lang="en-GB" sz="1200" b="1" u="sng" dirty="0" smtClean="0">
                <a:latin typeface="Comic Sans MS" pitchFamily="66" charset="0"/>
              </a:rPr>
              <a:t>Harlow’s Research</a:t>
            </a:r>
            <a:endParaRPr lang="en-GB" sz="1200" b="1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8348" y="548681"/>
            <a:ext cx="244827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u="sng" dirty="0" smtClean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Aim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6" name="Picture 2" descr="C:\Users\catherine.molyneux\AppData\Local\Microsoft\Windows\Temporary Internet Files\Content.IE5\KA9OE396\bullseye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2383"/>
            <a:ext cx="590509" cy="7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3678" y="487937"/>
            <a:ext cx="3354706" cy="1212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u="sng" dirty="0" smtClean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 smtClean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 smtClean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 smtClean="0">
              <a:latin typeface="Comic Sans MS" pitchFamily="66" charset="0"/>
            </a:endParaRPr>
          </a:p>
          <a:p>
            <a:r>
              <a:rPr lang="en-GB" sz="1200" b="1" u="sng" dirty="0" smtClean="0">
                <a:latin typeface="Comic Sans MS" pitchFamily="66" charset="0"/>
              </a:rPr>
              <a:t>Procedure:</a:t>
            </a:r>
            <a:endParaRPr lang="en-GB" sz="1200" dirty="0" smtClean="0">
              <a:latin typeface="Comic Sans MS" pitchFamily="66" charset="0"/>
            </a:endParaRPr>
          </a:p>
          <a:p>
            <a:r>
              <a:rPr lang="en-GB" sz="1100" dirty="0" smtClean="0">
                <a:latin typeface="Comic Sans MS" pitchFamily="66" charset="0"/>
              </a:rPr>
              <a:t>__ types of surrogate mothers were used.</a:t>
            </a:r>
          </a:p>
          <a:p>
            <a:r>
              <a:rPr lang="en-GB" sz="1100" dirty="0" smtClean="0">
                <a:latin typeface="Comic Sans MS" pitchFamily="66" charset="0"/>
              </a:rPr>
              <a:t>A harsh ___ monkey and a monkey with a ____ towelling fabric.</a:t>
            </a:r>
          </a:p>
          <a:p>
            <a:r>
              <a:rPr lang="en-GB" sz="1100" dirty="0" smtClean="0">
                <a:latin typeface="Comic Sans MS" pitchFamily="66" charset="0"/>
              </a:rPr>
              <a:t>___ baby rhesus monkeys were used.</a:t>
            </a:r>
          </a:p>
          <a:p>
            <a:r>
              <a:rPr lang="en-GB" sz="1100" dirty="0" smtClean="0">
                <a:latin typeface="Comic Sans MS" pitchFamily="66" charset="0"/>
              </a:rPr>
              <a:t>___ in each condition</a:t>
            </a: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236" y="1838948"/>
            <a:ext cx="1728192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1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0882" y="1827759"/>
            <a:ext cx="1763753" cy="1817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2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2614" y="1826622"/>
            <a:ext cx="1728192" cy="181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3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6351" y="1838947"/>
            <a:ext cx="1763753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Condition 4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8" name="Picture 4" descr="http://www1.appstate.edu/~kms/classes/psy3214/images/Harlow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6" y="2248545"/>
            <a:ext cx="973932" cy="122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hatthefreud.com/wp-content/uploads/2013/05/monkey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78" y="2233359"/>
            <a:ext cx="1440160" cy="11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ges.uoregon.edu/adoption/images/pgillus/HarryHarlow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37" y="2239330"/>
            <a:ext cx="1107145" cy="10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ages.uoregon.edu/adoption/images/pgillus/HarryHarlow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501" y="2239330"/>
            <a:ext cx="875451" cy="120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452320" y="1826622"/>
            <a:ext cx="1584176" cy="1818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dirty="0" smtClean="0">
                <a:latin typeface="Comic Sans MS" pitchFamily="66" charset="0"/>
              </a:rPr>
              <a:t>The amount of _____ spent with each ________ was recorded. The monkeys were also tested with _____ _____ to see which mother they would cling to during times of stress.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36" y="3717032"/>
            <a:ext cx="8962260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 smtClean="0">
                <a:latin typeface="Comic Sans MS" pitchFamily="66" charset="0"/>
              </a:rPr>
              <a:t>Findings</a:t>
            </a:r>
            <a:endParaRPr lang="en-GB" sz="1400" b="1" u="sng" dirty="0">
              <a:latin typeface="Comic Sans MS" pitchFamily="66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Monkeys preferred contact with __________________________ regardless of ___________________________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The monkeys even _______________________________________ whilst still clinging to the 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Monkeys with only the _____ ____________ suffered from diarrhoea ( a sign of _________)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When frightened by a loud noise, monkeys clung to the ______________ mother (when available)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In the larger cage conditions, monkeys with the ________________ mother explored more and visited the surrogate more.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36" y="5815757"/>
            <a:ext cx="8962260" cy="908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r>
              <a:rPr lang="en-GB" sz="1400" b="1" u="sng" dirty="0" smtClean="0">
                <a:latin typeface="Comic Sans MS" pitchFamily="66" charset="0"/>
              </a:rPr>
              <a:t>Conclusion</a:t>
            </a:r>
          </a:p>
          <a:p>
            <a:pPr algn="ctr"/>
            <a:r>
              <a:rPr lang="en-GB" sz="1200" dirty="0" smtClean="0">
                <a:latin typeface="Comic Sans MS" pitchFamily="66" charset="0"/>
              </a:rPr>
              <a:t>Rhesus monkeys have an _____, unlearned need for contact and comfort suggesting that attachment concerns _________ security more than ______. Contact comfort is associated with lower levels of _______ and a willingness to ________, indicating emotional ___________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 smtClean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0221" y="548681"/>
            <a:ext cx="1713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To test the Learning Theory to see if infants prefer comfort or food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13" name="Picture 2" descr="C:\Users\catherine.molyneux\AppData\Local\Microsoft\Windows\Temporary Internet Files\Content.IE5\D13Z76OU\Ethniki_Odos_number_2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78" y="487937"/>
            <a:ext cx="421675" cy="4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therine.molyneux\AppData\Local\Microsoft\Windows\Temporary Internet Files\Content.IE5\IWYQ4GJH\The_Wire_logo[1]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29"/>
          <a:stretch/>
        </p:blipFill>
        <p:spPr bwMode="auto">
          <a:xfrm>
            <a:off x="5110633" y="842494"/>
            <a:ext cx="934941" cy="25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catherine.molyneux\AppData\Local\Microsoft\Windows\Temporary Internet Files\Content.IE5\U1D1FDDW\Soft_Rock_logo[1]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42" b="48240"/>
          <a:stretch/>
        </p:blipFill>
        <p:spPr bwMode="auto">
          <a:xfrm>
            <a:off x="7445909" y="855105"/>
            <a:ext cx="770979" cy="25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therine.molyneux\AppData\Local\Microsoft\Windows\Temporary Internet Files\Content.IE5\K3G5CHPA\16_cinema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34" y="1108896"/>
            <a:ext cx="347119" cy="3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catherine.molyneux\AppData\Local\Microsoft\Windows\Temporary Internet Files\Content.IE5\E4QN31JU\number-150793_640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557" y="1343569"/>
            <a:ext cx="312796" cy="41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74236" y="3473704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Wire monkey – milk, cloth monkey no milk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66572" y="3473704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Wire monkey- no milk, cloth monkey- milk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762614" y="3289830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Wire monkey - milk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621912" y="3509690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Soft monkey - milk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5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Harlow’s Research Evaluation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b="1" i="1" dirty="0" smtClean="0">
                <a:latin typeface="Comic Sans MS" pitchFamily="66" charset="0"/>
              </a:rPr>
              <a:t>(1) A strength is that this research was conducted in a lab… </a:t>
            </a:r>
            <a:r>
              <a:rPr lang="en-GB" sz="2800" dirty="0" smtClean="0">
                <a:latin typeface="Comic Sans MS" pitchFamily="66" charset="0"/>
              </a:rPr>
              <a:t>what elements of this study could be controlled to ensure that the researchers could establish cause and effect?</a:t>
            </a: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i="1" dirty="0" smtClean="0">
                <a:latin typeface="Comic Sans MS" pitchFamily="66" charset="0"/>
              </a:rPr>
              <a:t>(2) A weakness of this study is that it was conducted in an artificial setting…</a:t>
            </a:r>
            <a:r>
              <a:rPr lang="en-GB" sz="2800" dirty="0" smtClean="0">
                <a:latin typeface="Comic Sans MS" pitchFamily="66" charset="0"/>
              </a:rPr>
              <a:t> give an example as to why is this a problem. Do animals and humans act normally when they are being observed in controlled settings?</a:t>
            </a:r>
          </a:p>
          <a:p>
            <a:pPr marL="0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i="1" dirty="0" smtClean="0">
                <a:latin typeface="Comic Sans MS" pitchFamily="66" charset="0"/>
              </a:rPr>
              <a:t>(3) This study can be seen to be unethical…</a:t>
            </a:r>
            <a:r>
              <a:rPr lang="en-GB" sz="2800" dirty="0" smtClean="0">
                <a:latin typeface="Comic Sans MS" pitchFamily="66" charset="0"/>
              </a:rPr>
              <a:t> give an example why? Would the animals be able to live a normal life after this study? Where there any long lasting effects?</a:t>
            </a:r>
            <a:endParaRPr lang="en-GB" sz="2800" b="1" i="1" dirty="0">
              <a:latin typeface="Comic Sans MS" pitchFamily="66" charset="0"/>
            </a:endParaRPr>
          </a:p>
        </p:txBody>
      </p:sp>
      <p:pic>
        <p:nvPicPr>
          <p:cNvPr id="3074" name="Picture 2" descr="C:\Users\catherine.molyneux\AppData\Local\Microsoft\Windows\Temporary Internet Files\Content.IE5\D13Z76OU\large-Question-Mark-66.6-1507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00808"/>
            <a:ext cx="576064" cy="10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atherine.molyneux\AppData\Local\Microsoft\Windows\Temporary Internet Files\Content.IE5\U1D1FDDW\large-Question-Mark-166.6-15073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448" y="4005064"/>
            <a:ext cx="49792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3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1" descr="C:\Users\catherine.molyneux\AppData\Local\Microsoft\Windows\Temporary Internet Files\Content.IE5\E9BBCQRM\jonata-Open-Bo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89719" y="2945750"/>
            <a:ext cx="1679885" cy="11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24" y="0"/>
            <a:ext cx="8229600" cy="274042"/>
          </a:xfrm>
        </p:spPr>
        <p:txBody>
          <a:bodyPr>
            <a:noAutofit/>
          </a:bodyPr>
          <a:lstStyle/>
          <a:p>
            <a:r>
              <a:rPr lang="en-GB" sz="1400" b="1" u="sng" dirty="0" smtClean="0">
                <a:latin typeface="Comic Sans MS" pitchFamily="66" charset="0"/>
              </a:rPr>
              <a:t>Lorenz’s Research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355" y="313034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 descr="C:\Users\catherine.molyneux\AppData\Local\Microsoft\Windows\Temporary Internet Files\Content.IE5\KA9OE396\bullseye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5" y="1532316"/>
            <a:ext cx="590509" cy="7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67698" y="334049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C:\Users\catherine.molyneux\AppData\Local\Microsoft\Windows\Temporary Internet Files\Content.IE5\IWYQ4GJH\uova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847" y="453960"/>
            <a:ext cx="1872208" cy="166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atherine.molyneux\AppData\Local\Microsoft\Windows\Temporary Internet Files\Content.IE5\E4QN31JU\two-706896_640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05" y="356524"/>
            <a:ext cx="1175792" cy="117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26694" y="313034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0" name="Picture 4" descr="C:\Users\catherine.molyneux\AppData\Local\Microsoft\Windows\Temporary Internet Files\Content.IE5\D13Z76OU\mother_goose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577" y="415985"/>
            <a:ext cx="1514475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876256" y="334049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1" name="Picture 5" descr="C:\Users\catherine.molyneux\AppData\Local\Microsoft\Windows\Temporary Internet Files\Content.IE5\U1D1FDDW\stick-man-tired-11590-larg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1643"/>
            <a:ext cx="864096" cy="157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829" y="1334053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3641" y="2533603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40984" y="2554618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90596" y="2554618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849542" y="2554618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6" name="Picture 10" descr="C:\Users\catherine.molyneux\AppData\Local\Microsoft\Windows\Temporary Internet Files\Content.IE5\IWYQ4GJH\219460-Purple-Man-Drawing-A-Line-With-A-Large-Black-Calligraphy-Ink-Pen-Poster-Art-Print[1]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4"/>
          <a:stretch/>
        </p:blipFill>
        <p:spPr bwMode="auto">
          <a:xfrm>
            <a:off x="886382" y="2560480"/>
            <a:ext cx="1309279" cy="15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93" y="3601552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catherine.molyneux\AppData\Local\Microsoft\Windows\Temporary Internet Files\Content.IE5\E9BBCQRM\jonata-Open-Bo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07875" y="2754087"/>
            <a:ext cx="1679885" cy="11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580" y="3638074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catherine.molyneux\AppData\Local\Microsoft\Windows\Temporary Internet Files\Content.IE5\D13Z76OU\mother_goose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79" y="2630545"/>
            <a:ext cx="826453" cy="94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805" y="3459504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catherine.molyneux\AppData\Local\Microsoft\Windows\Temporary Internet Files\Content.IE5\U1D1FDDW\stick-man-tired-11590-large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359" y="2754087"/>
            <a:ext cx="541214" cy="9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24" y="3601050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catherine.molyneux\AppData\Local\Microsoft\Windows\Temporary Internet Files\Content.IE5\D13Z76OU\mother_goose[1]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307" y="2630545"/>
            <a:ext cx="826453" cy="94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catherine.molyneux\AppData\Local\Microsoft\Windows\Temporary Internet Files\Content.IE5\U1D1FDDW\stick-man-tired-11590-large[1].pn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087" y="2754087"/>
            <a:ext cx="541214" cy="9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53642" y="4653136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340985" y="4674151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652579" y="4674151"/>
            <a:ext cx="4357204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8" name="Picture 12" descr="C:\Users\catherine.molyneux\AppData\Local\Microsoft\Windows\Temporary Internet Files\Content.IE5\D13Z76OU\knot-30531_640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7" y="5140988"/>
            <a:ext cx="1679848" cy="96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Users\catherine.molyneux\AppData\Local\Microsoft\Windows\Temporary Internet Files\Content.IE5\Q10KEOCG\No_sign_Right.svg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19" y="5048563"/>
            <a:ext cx="1145512" cy="114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catherine.molyneux\AppData\Local\Microsoft\Windows\Temporary Internet Files\Content.IE5\IWYQ4GJH\irreversible[1].gif"/>
          <p:cNvPicPr>
            <a:picLocks noChangeAspect="1" noChangeArrowheads="1" noCrop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20" y="5917046"/>
            <a:ext cx="1561096" cy="5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C:\Users\catherine.molyneux\AppData\Local\Microsoft\Windows\Temporary Internet Files\Content.IE5\Q10KEOCG\number-4[1]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95" y="4683968"/>
            <a:ext cx="917805" cy="91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C:\Users\catherine.molyneux\AppData\Local\Microsoft\Windows\Temporary Internet Files\Content.IE5\IWYQ4GJH\Bundesstrasse_25_Oesterreich[1]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9565">
            <a:off x="3558697" y="4775588"/>
            <a:ext cx="811354" cy="81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C:\Users\catherine.molyneux\AppData\Local\Microsoft\Windows\Temporary Internet Files\Content.IE5\E9BBCQRM\uhr[1]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165" y="5301716"/>
            <a:ext cx="1230660" cy="123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C:\Users\catherine.molyneux\AppData\Local\Microsoft\Windows\Temporary Internet Files\Content.IE5\IWYQ4GJH\conclusion_imagen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06557"/>
            <a:ext cx="1091184" cy="86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1" descr="C:\Users\catherine.molyneux\AppData\Local\Microsoft\Windows\Temporary Internet Files\Content.IE5\E9BBCQRM\jonata-Open-Box[1]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69446" y="3032731"/>
            <a:ext cx="1059550" cy="70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7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sz="3500" dirty="0" smtClean="0">
                <a:latin typeface="Comic Sans MS" pitchFamily="66" charset="0"/>
              </a:rPr>
              <a:t>Lorenz - Evaluation</a:t>
            </a:r>
            <a:endParaRPr lang="en-GB" sz="35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>
            <a:normAutofit/>
          </a:bodyPr>
          <a:lstStyle/>
          <a:p>
            <a:r>
              <a:rPr lang="en-GB" sz="2800" b="1" i="1" dirty="0" smtClean="0">
                <a:latin typeface="Comic Sans MS" pitchFamily="66" charset="0"/>
              </a:rPr>
              <a:t>Lorenz’s findings have been highly influential within the field of developmental psychology.</a:t>
            </a:r>
          </a:p>
          <a:p>
            <a:pPr marL="0" indent="0">
              <a:buNone/>
            </a:pPr>
            <a:endParaRPr lang="en-GB" sz="2800" b="1" i="1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For example, the fact that imprinting is seen to be irreversible suggests that attachment formation is under biological control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569</Words>
  <Application>Microsoft Office PowerPoint</Application>
  <PresentationFormat>On-screen Show (4:3)</PresentationFormat>
  <Paragraphs>163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Animal Research and Attachment</vt:lpstr>
      <vt:lpstr>Harlow’s Research</vt:lpstr>
      <vt:lpstr>Harlow’s Research</vt:lpstr>
      <vt:lpstr>Harlow’s Research Evaluation</vt:lpstr>
      <vt:lpstr>Lorenz’s Research</vt:lpstr>
      <vt:lpstr>Lorenz - Evaluation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Harlow’s Research – Say What You See!</dc:title>
  <dc:creator>Catherine Molyneux</dc:creator>
  <cp:lastModifiedBy>Lydia Phillip</cp:lastModifiedBy>
  <cp:revision>13</cp:revision>
  <cp:lastPrinted>2016-12-05T12:16:37Z</cp:lastPrinted>
  <dcterms:created xsi:type="dcterms:W3CDTF">2015-12-17T16:26:23Z</dcterms:created>
  <dcterms:modified xsi:type="dcterms:W3CDTF">2016-12-06T14:23:58Z</dcterms:modified>
</cp:coreProperties>
</file>