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8" r:id="rId3"/>
    <p:sldId id="257" r:id="rId4"/>
    <p:sldId id="258" r:id="rId5"/>
    <p:sldId id="267" r:id="rId6"/>
    <p:sldId id="269" r:id="rId7"/>
    <p:sldId id="259" r:id="rId8"/>
    <p:sldId id="270" r:id="rId9"/>
    <p:sldId id="271" r:id="rId10"/>
    <p:sldId id="272" r:id="rId11"/>
    <p:sldId id="273" r:id="rId12"/>
    <p:sldId id="274" r:id="rId13"/>
    <p:sldId id="260" r:id="rId14"/>
    <p:sldId id="262" r:id="rId15"/>
    <p:sldId id="263" r:id="rId16"/>
    <p:sldId id="264" r:id="rId17"/>
    <p:sldId id="265" r:id="rId18"/>
    <p:sldId id="266" r:id="rId19"/>
    <p:sldId id="277" r:id="rId20"/>
    <p:sldId id="275" r:id="rId21"/>
    <p:sldId id="276"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99"/>
    <a:srgbClr val="000000"/>
    <a:srgbClr val="7D7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p:cViewPr>
        <p:scale>
          <a:sx n="70" d="100"/>
          <a:sy n="70" d="100"/>
        </p:scale>
        <p:origin x="1428"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188F7FF-E6C6-4C0E-8D3D-07E0797BFFDC}" type="datetimeFigureOut">
              <a:rPr lang="en-GB" smtClean="0"/>
              <a:pPr/>
              <a:t>29/03/2020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864B5C3-ECEF-43C7-9B23-073B4CB5CA60}" type="slidenum">
              <a:rPr lang="en-GB" smtClean="0"/>
              <a:pPr/>
              <a:t>‹#›</a:t>
            </a:fld>
            <a:endParaRPr lang="en-GB"/>
          </a:p>
        </p:txBody>
      </p:sp>
    </p:spTree>
    <p:extLst>
      <p:ext uri="{BB962C8B-B14F-4D97-AF65-F5344CB8AC3E}">
        <p14:creationId xmlns:p14="http://schemas.microsoft.com/office/powerpoint/2010/main" val="127924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7296F7-6525-4D1F-9B44-B59D14106B12}" type="datetime1">
              <a:rPr lang="en-GB" smtClean="0"/>
              <a:pPr/>
              <a:t>29/03/2020</a:t>
            </a:fld>
            <a:endParaRPr lang="en-GB"/>
          </a:p>
        </p:txBody>
      </p:sp>
      <p:sp>
        <p:nvSpPr>
          <p:cNvPr id="5" name="Footer Placeholder 4"/>
          <p:cNvSpPr>
            <a:spLocks noGrp="1"/>
          </p:cNvSpPr>
          <p:nvPr>
            <p:ph type="ftr" sz="quarter" idx="11"/>
          </p:nvPr>
        </p:nvSpPr>
        <p:spPr/>
        <p:txBody>
          <a:bodyPr/>
          <a:lstStyle/>
          <a:p>
            <a:r>
              <a:rPr lang="en-GB"/>
              <a:t>www.psychbug.co.uk</a:t>
            </a:r>
          </a:p>
        </p:txBody>
      </p:sp>
      <p:sp>
        <p:nvSpPr>
          <p:cNvPr id="6" name="Slide Number Placeholder 5"/>
          <p:cNvSpPr>
            <a:spLocks noGrp="1"/>
          </p:cNvSpPr>
          <p:nvPr>
            <p:ph type="sldNum" sz="quarter" idx="12"/>
          </p:nvPr>
        </p:nvSpPr>
        <p:spPr/>
        <p:txBody>
          <a:bodyPr/>
          <a:lstStyle/>
          <a:p>
            <a:fld id="{607B628B-ED93-4161-8D93-AC9E090202C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DE1912-4F98-4985-A2BD-DD9B668BA433}" type="datetime1">
              <a:rPr lang="en-GB" smtClean="0"/>
              <a:pPr/>
              <a:t>29/03/2020</a:t>
            </a:fld>
            <a:endParaRPr lang="en-GB"/>
          </a:p>
        </p:txBody>
      </p:sp>
      <p:sp>
        <p:nvSpPr>
          <p:cNvPr id="5" name="Footer Placeholder 4"/>
          <p:cNvSpPr>
            <a:spLocks noGrp="1"/>
          </p:cNvSpPr>
          <p:nvPr>
            <p:ph type="ftr" sz="quarter" idx="11"/>
          </p:nvPr>
        </p:nvSpPr>
        <p:spPr/>
        <p:txBody>
          <a:bodyPr/>
          <a:lstStyle/>
          <a:p>
            <a:r>
              <a:rPr lang="en-GB"/>
              <a:t>www.psychbug.co.uk</a:t>
            </a:r>
          </a:p>
        </p:txBody>
      </p:sp>
      <p:sp>
        <p:nvSpPr>
          <p:cNvPr id="6" name="Slide Number Placeholder 5"/>
          <p:cNvSpPr>
            <a:spLocks noGrp="1"/>
          </p:cNvSpPr>
          <p:nvPr>
            <p:ph type="sldNum" sz="quarter" idx="12"/>
          </p:nvPr>
        </p:nvSpPr>
        <p:spPr/>
        <p:txBody>
          <a:bodyPr/>
          <a:lstStyle/>
          <a:p>
            <a:fld id="{607B628B-ED93-4161-8D93-AC9E090202C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95412-D153-4CDB-888A-EF9D069265C8}" type="datetime1">
              <a:rPr lang="en-GB" smtClean="0"/>
              <a:pPr/>
              <a:t>29/03/2020</a:t>
            </a:fld>
            <a:endParaRPr lang="en-GB"/>
          </a:p>
        </p:txBody>
      </p:sp>
      <p:sp>
        <p:nvSpPr>
          <p:cNvPr id="5" name="Footer Placeholder 4"/>
          <p:cNvSpPr>
            <a:spLocks noGrp="1"/>
          </p:cNvSpPr>
          <p:nvPr>
            <p:ph type="ftr" sz="quarter" idx="11"/>
          </p:nvPr>
        </p:nvSpPr>
        <p:spPr/>
        <p:txBody>
          <a:bodyPr/>
          <a:lstStyle/>
          <a:p>
            <a:r>
              <a:rPr lang="en-GB"/>
              <a:t>www.psychbug.co.uk</a:t>
            </a:r>
          </a:p>
        </p:txBody>
      </p:sp>
      <p:sp>
        <p:nvSpPr>
          <p:cNvPr id="6" name="Slide Number Placeholder 5"/>
          <p:cNvSpPr>
            <a:spLocks noGrp="1"/>
          </p:cNvSpPr>
          <p:nvPr>
            <p:ph type="sldNum" sz="quarter" idx="12"/>
          </p:nvPr>
        </p:nvSpPr>
        <p:spPr/>
        <p:txBody>
          <a:bodyPr/>
          <a:lstStyle/>
          <a:p>
            <a:fld id="{607B628B-ED93-4161-8D93-AC9E090202C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68A56C-6F0F-457D-88F3-6E510CEDB7CF}" type="datetime1">
              <a:rPr lang="en-GB" smtClean="0"/>
              <a:pPr/>
              <a:t>29/03/2020</a:t>
            </a:fld>
            <a:endParaRPr lang="en-GB"/>
          </a:p>
        </p:txBody>
      </p:sp>
      <p:sp>
        <p:nvSpPr>
          <p:cNvPr id="5" name="Footer Placeholder 4"/>
          <p:cNvSpPr>
            <a:spLocks noGrp="1"/>
          </p:cNvSpPr>
          <p:nvPr>
            <p:ph type="ftr" sz="quarter" idx="11"/>
          </p:nvPr>
        </p:nvSpPr>
        <p:spPr/>
        <p:txBody>
          <a:bodyPr/>
          <a:lstStyle/>
          <a:p>
            <a:r>
              <a:rPr lang="en-GB"/>
              <a:t>www.psychbug.co.uk</a:t>
            </a:r>
          </a:p>
        </p:txBody>
      </p:sp>
      <p:sp>
        <p:nvSpPr>
          <p:cNvPr id="6" name="Slide Number Placeholder 5"/>
          <p:cNvSpPr>
            <a:spLocks noGrp="1"/>
          </p:cNvSpPr>
          <p:nvPr>
            <p:ph type="sldNum" sz="quarter" idx="12"/>
          </p:nvPr>
        </p:nvSpPr>
        <p:spPr/>
        <p:txBody>
          <a:bodyPr/>
          <a:lstStyle/>
          <a:p>
            <a:fld id="{607B628B-ED93-4161-8D93-AC9E090202C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2BB298-D22B-4F23-8E9C-03B4EA0D6F5C}" type="datetime1">
              <a:rPr lang="en-GB" smtClean="0"/>
              <a:pPr/>
              <a:t>29/03/2020</a:t>
            </a:fld>
            <a:endParaRPr lang="en-GB"/>
          </a:p>
        </p:txBody>
      </p:sp>
      <p:sp>
        <p:nvSpPr>
          <p:cNvPr id="5" name="Footer Placeholder 4"/>
          <p:cNvSpPr>
            <a:spLocks noGrp="1"/>
          </p:cNvSpPr>
          <p:nvPr>
            <p:ph type="ftr" sz="quarter" idx="11"/>
          </p:nvPr>
        </p:nvSpPr>
        <p:spPr/>
        <p:txBody>
          <a:bodyPr/>
          <a:lstStyle/>
          <a:p>
            <a:r>
              <a:rPr lang="en-GB"/>
              <a:t>www.psychbug.co.uk</a:t>
            </a:r>
          </a:p>
        </p:txBody>
      </p:sp>
      <p:sp>
        <p:nvSpPr>
          <p:cNvPr id="6" name="Slide Number Placeholder 5"/>
          <p:cNvSpPr>
            <a:spLocks noGrp="1"/>
          </p:cNvSpPr>
          <p:nvPr>
            <p:ph type="sldNum" sz="quarter" idx="12"/>
          </p:nvPr>
        </p:nvSpPr>
        <p:spPr/>
        <p:txBody>
          <a:bodyPr/>
          <a:lstStyle/>
          <a:p>
            <a:fld id="{607B628B-ED93-4161-8D93-AC9E090202C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4F4001-1683-463C-BEC7-9845A0E4DD58}" type="datetime1">
              <a:rPr lang="en-GB" smtClean="0"/>
              <a:pPr/>
              <a:t>29/03/2020</a:t>
            </a:fld>
            <a:endParaRPr lang="en-GB"/>
          </a:p>
        </p:txBody>
      </p:sp>
      <p:sp>
        <p:nvSpPr>
          <p:cNvPr id="6" name="Footer Placeholder 5"/>
          <p:cNvSpPr>
            <a:spLocks noGrp="1"/>
          </p:cNvSpPr>
          <p:nvPr>
            <p:ph type="ftr" sz="quarter" idx="11"/>
          </p:nvPr>
        </p:nvSpPr>
        <p:spPr/>
        <p:txBody>
          <a:bodyPr/>
          <a:lstStyle/>
          <a:p>
            <a:r>
              <a:rPr lang="en-GB"/>
              <a:t>www.psychbug.co.uk</a:t>
            </a:r>
          </a:p>
        </p:txBody>
      </p:sp>
      <p:sp>
        <p:nvSpPr>
          <p:cNvPr id="7" name="Slide Number Placeholder 6"/>
          <p:cNvSpPr>
            <a:spLocks noGrp="1"/>
          </p:cNvSpPr>
          <p:nvPr>
            <p:ph type="sldNum" sz="quarter" idx="12"/>
          </p:nvPr>
        </p:nvSpPr>
        <p:spPr/>
        <p:txBody>
          <a:bodyPr/>
          <a:lstStyle/>
          <a:p>
            <a:fld id="{607B628B-ED93-4161-8D93-AC9E090202C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A6AB3C-E6DF-4601-BD4E-3A45AF09DF2C}" type="datetime1">
              <a:rPr lang="en-GB" smtClean="0"/>
              <a:pPr/>
              <a:t>29/03/2020</a:t>
            </a:fld>
            <a:endParaRPr lang="en-GB"/>
          </a:p>
        </p:txBody>
      </p:sp>
      <p:sp>
        <p:nvSpPr>
          <p:cNvPr id="8" name="Footer Placeholder 7"/>
          <p:cNvSpPr>
            <a:spLocks noGrp="1"/>
          </p:cNvSpPr>
          <p:nvPr>
            <p:ph type="ftr" sz="quarter" idx="11"/>
          </p:nvPr>
        </p:nvSpPr>
        <p:spPr/>
        <p:txBody>
          <a:bodyPr/>
          <a:lstStyle/>
          <a:p>
            <a:r>
              <a:rPr lang="en-GB"/>
              <a:t>www.psychbug.co.uk</a:t>
            </a:r>
          </a:p>
        </p:txBody>
      </p:sp>
      <p:sp>
        <p:nvSpPr>
          <p:cNvPr id="9" name="Slide Number Placeholder 8"/>
          <p:cNvSpPr>
            <a:spLocks noGrp="1"/>
          </p:cNvSpPr>
          <p:nvPr>
            <p:ph type="sldNum" sz="quarter" idx="12"/>
          </p:nvPr>
        </p:nvSpPr>
        <p:spPr/>
        <p:txBody>
          <a:bodyPr/>
          <a:lstStyle/>
          <a:p>
            <a:fld id="{607B628B-ED93-4161-8D93-AC9E090202C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98F084-115E-4506-BBB3-38EB57E328EC}" type="datetime1">
              <a:rPr lang="en-GB" smtClean="0"/>
              <a:pPr/>
              <a:t>29/03/2020</a:t>
            </a:fld>
            <a:endParaRPr lang="en-GB"/>
          </a:p>
        </p:txBody>
      </p:sp>
      <p:sp>
        <p:nvSpPr>
          <p:cNvPr id="4" name="Footer Placeholder 3"/>
          <p:cNvSpPr>
            <a:spLocks noGrp="1"/>
          </p:cNvSpPr>
          <p:nvPr>
            <p:ph type="ftr" sz="quarter" idx="11"/>
          </p:nvPr>
        </p:nvSpPr>
        <p:spPr/>
        <p:txBody>
          <a:bodyPr/>
          <a:lstStyle/>
          <a:p>
            <a:r>
              <a:rPr lang="en-GB"/>
              <a:t>www.psychbug.co.uk</a:t>
            </a:r>
          </a:p>
        </p:txBody>
      </p:sp>
      <p:sp>
        <p:nvSpPr>
          <p:cNvPr id="5" name="Slide Number Placeholder 4"/>
          <p:cNvSpPr>
            <a:spLocks noGrp="1"/>
          </p:cNvSpPr>
          <p:nvPr>
            <p:ph type="sldNum" sz="quarter" idx="12"/>
          </p:nvPr>
        </p:nvSpPr>
        <p:spPr/>
        <p:txBody>
          <a:bodyPr/>
          <a:lstStyle/>
          <a:p>
            <a:fld id="{607B628B-ED93-4161-8D93-AC9E090202C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DF327-71C8-41C8-B043-E65950D1DC26}" type="datetime1">
              <a:rPr lang="en-GB" smtClean="0"/>
              <a:pPr/>
              <a:t>29/03/2020</a:t>
            </a:fld>
            <a:endParaRPr lang="en-GB"/>
          </a:p>
        </p:txBody>
      </p:sp>
      <p:sp>
        <p:nvSpPr>
          <p:cNvPr id="3" name="Footer Placeholder 2"/>
          <p:cNvSpPr>
            <a:spLocks noGrp="1"/>
          </p:cNvSpPr>
          <p:nvPr>
            <p:ph type="ftr" sz="quarter" idx="11"/>
          </p:nvPr>
        </p:nvSpPr>
        <p:spPr/>
        <p:txBody>
          <a:bodyPr/>
          <a:lstStyle/>
          <a:p>
            <a:r>
              <a:rPr lang="en-GB"/>
              <a:t>www.psychbug.co.uk</a:t>
            </a:r>
          </a:p>
        </p:txBody>
      </p:sp>
      <p:sp>
        <p:nvSpPr>
          <p:cNvPr id="4" name="Slide Number Placeholder 3"/>
          <p:cNvSpPr>
            <a:spLocks noGrp="1"/>
          </p:cNvSpPr>
          <p:nvPr>
            <p:ph type="sldNum" sz="quarter" idx="12"/>
          </p:nvPr>
        </p:nvSpPr>
        <p:spPr/>
        <p:txBody>
          <a:bodyPr/>
          <a:lstStyle/>
          <a:p>
            <a:fld id="{607B628B-ED93-4161-8D93-AC9E090202C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45175-112E-496D-85EB-B1F159F099FF}" type="datetime1">
              <a:rPr lang="en-GB" smtClean="0"/>
              <a:pPr/>
              <a:t>29/03/2020</a:t>
            </a:fld>
            <a:endParaRPr lang="en-GB"/>
          </a:p>
        </p:txBody>
      </p:sp>
      <p:sp>
        <p:nvSpPr>
          <p:cNvPr id="6" name="Footer Placeholder 5"/>
          <p:cNvSpPr>
            <a:spLocks noGrp="1"/>
          </p:cNvSpPr>
          <p:nvPr>
            <p:ph type="ftr" sz="quarter" idx="11"/>
          </p:nvPr>
        </p:nvSpPr>
        <p:spPr/>
        <p:txBody>
          <a:bodyPr/>
          <a:lstStyle/>
          <a:p>
            <a:r>
              <a:rPr lang="en-GB"/>
              <a:t>www.psychbug.co.uk</a:t>
            </a:r>
          </a:p>
        </p:txBody>
      </p:sp>
      <p:sp>
        <p:nvSpPr>
          <p:cNvPr id="7" name="Slide Number Placeholder 6"/>
          <p:cNvSpPr>
            <a:spLocks noGrp="1"/>
          </p:cNvSpPr>
          <p:nvPr>
            <p:ph type="sldNum" sz="quarter" idx="12"/>
          </p:nvPr>
        </p:nvSpPr>
        <p:spPr/>
        <p:txBody>
          <a:bodyPr/>
          <a:lstStyle/>
          <a:p>
            <a:fld id="{607B628B-ED93-4161-8D93-AC9E090202C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1EF50E-AEDB-4235-B526-B24AB9962EFE}" type="datetime1">
              <a:rPr lang="en-GB" smtClean="0"/>
              <a:pPr/>
              <a:t>29/03/2020</a:t>
            </a:fld>
            <a:endParaRPr lang="en-GB"/>
          </a:p>
        </p:txBody>
      </p:sp>
      <p:sp>
        <p:nvSpPr>
          <p:cNvPr id="6" name="Footer Placeholder 5"/>
          <p:cNvSpPr>
            <a:spLocks noGrp="1"/>
          </p:cNvSpPr>
          <p:nvPr>
            <p:ph type="ftr" sz="quarter" idx="11"/>
          </p:nvPr>
        </p:nvSpPr>
        <p:spPr/>
        <p:txBody>
          <a:bodyPr/>
          <a:lstStyle/>
          <a:p>
            <a:r>
              <a:rPr lang="en-GB"/>
              <a:t>www.psychbug.co.uk</a:t>
            </a:r>
          </a:p>
        </p:txBody>
      </p:sp>
      <p:sp>
        <p:nvSpPr>
          <p:cNvPr id="7" name="Slide Number Placeholder 6"/>
          <p:cNvSpPr>
            <a:spLocks noGrp="1"/>
          </p:cNvSpPr>
          <p:nvPr>
            <p:ph type="sldNum" sz="quarter" idx="12"/>
          </p:nvPr>
        </p:nvSpPr>
        <p:spPr/>
        <p:txBody>
          <a:bodyPr/>
          <a:lstStyle/>
          <a:p>
            <a:fld id="{607B628B-ED93-4161-8D93-AC9E090202C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B881A-525E-4E97-9C32-0C9D5B748ED2}" type="datetime1">
              <a:rPr lang="en-GB" smtClean="0"/>
              <a:pPr/>
              <a:t>29/03/2020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www.psychbug.co.uk</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B628B-ED93-4161-8D93-AC9E090202C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IrTvrWHi8kCFcdOFAod3wMHgA&amp;url=http://www.123rf.com/photo_38208457_stock-vector-conclusion-grunge-rubber-stamp-on-white-background-vector-illustration.html&amp;psig=AFQjCNFL8Os5N7usuJyuHiUrqU3UCjVVKg&amp;ust=1447423572775467"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92696"/>
            <a:ext cx="5256584" cy="1470025"/>
          </a:xfrm>
        </p:spPr>
        <p:txBody>
          <a:bodyPr>
            <a:normAutofit/>
          </a:bodyPr>
          <a:lstStyle/>
          <a:p>
            <a:r>
              <a:rPr lang="en-GB" sz="8000" b="1" dirty="0"/>
              <a:t>Forgetting </a:t>
            </a:r>
          </a:p>
        </p:txBody>
      </p:sp>
      <p:sp>
        <p:nvSpPr>
          <p:cNvPr id="3" name="Subtitle 2"/>
          <p:cNvSpPr>
            <a:spLocks noGrp="1"/>
          </p:cNvSpPr>
          <p:nvPr>
            <p:ph type="subTitle" idx="1"/>
          </p:nvPr>
        </p:nvSpPr>
        <p:spPr>
          <a:xfrm>
            <a:off x="323528" y="3429000"/>
            <a:ext cx="8568952" cy="2880320"/>
          </a:xfrm>
        </p:spPr>
        <p:txBody>
          <a:bodyPr>
            <a:normAutofit fontScale="92500" lnSpcReduction="10000"/>
          </a:bodyPr>
          <a:lstStyle/>
          <a:p>
            <a:r>
              <a:rPr lang="en-GB" sz="2500" b="1" u="sng" dirty="0"/>
              <a:t>Lesson Objectives:</a:t>
            </a:r>
          </a:p>
          <a:p>
            <a:pPr algn="l"/>
            <a:r>
              <a:rPr lang="en-GB" sz="2500" dirty="0"/>
              <a:t>By the end of the lesson you will be able to…</a:t>
            </a:r>
          </a:p>
          <a:p>
            <a:pPr marL="342900" indent="-342900" algn="l">
              <a:buFont typeface="Arial" pitchFamily="34" charset="0"/>
              <a:buChar char="•"/>
            </a:pPr>
            <a:r>
              <a:rPr lang="en-GB" sz="2500" dirty="0"/>
              <a:t>Be able to define the terms ‘forgetting’, ‘proactive’ and ‘retroactive’ inference</a:t>
            </a:r>
          </a:p>
          <a:p>
            <a:pPr marL="342900" indent="-342900" algn="l">
              <a:buFont typeface="Arial" pitchFamily="34" charset="0"/>
              <a:buChar char="•"/>
            </a:pPr>
            <a:r>
              <a:rPr lang="en-GB" sz="2500" dirty="0"/>
              <a:t>Describe and evaluate research into retroactive inference</a:t>
            </a:r>
          </a:p>
          <a:p>
            <a:pPr marL="342900" indent="-342900" algn="l">
              <a:buFont typeface="Arial" pitchFamily="34" charset="0"/>
              <a:buChar char="•"/>
            </a:pPr>
            <a:r>
              <a:rPr lang="en-GB" sz="2500" dirty="0"/>
              <a:t>Describe and evaluate ‘cue dependent forgetting.’</a:t>
            </a:r>
          </a:p>
          <a:p>
            <a:pPr marL="342900" indent="-342900" algn="l">
              <a:buFont typeface="Arial" pitchFamily="34" charset="0"/>
              <a:buChar char="•"/>
            </a:pPr>
            <a:r>
              <a:rPr lang="en-GB" sz="2500" dirty="0"/>
              <a:t>Describe and evaluate ‘state dependent failure.’</a:t>
            </a:r>
          </a:p>
        </p:txBody>
      </p:sp>
      <p:pic>
        <p:nvPicPr>
          <p:cNvPr id="11266" name="Picture 2" descr="http://forgettingtaskmaddiegullick.weebly.com/uploads/2/0/4/7/20476154/19064_orig.jpg"/>
          <p:cNvPicPr>
            <a:picLocks noChangeAspect="1" noChangeArrowheads="1"/>
          </p:cNvPicPr>
          <p:nvPr/>
        </p:nvPicPr>
        <p:blipFill>
          <a:blip r:embed="rId2" cstate="print"/>
          <a:srcRect/>
          <a:stretch>
            <a:fillRect/>
          </a:stretch>
        </p:blipFill>
        <p:spPr bwMode="auto">
          <a:xfrm>
            <a:off x="5832318" y="-15984"/>
            <a:ext cx="3295650" cy="32956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ocadvisoryboards.wikispaces.com/file/view/findings.jpg/402859610/find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 y="260648"/>
            <a:ext cx="1844204" cy="92210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850146" y="116632"/>
            <a:ext cx="7114341" cy="1800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dirty="0"/>
              <a:t>There was a positive association between the number of times participants had moved house outside the </a:t>
            </a:r>
            <a:r>
              <a:rPr lang="en-GB" sz="2300" dirty="0" err="1"/>
              <a:t>Molenberg</a:t>
            </a:r>
            <a:r>
              <a:rPr lang="en-GB" sz="2300" dirty="0"/>
              <a:t> neighbourhood and the number of street names they had forgotten.</a:t>
            </a:r>
          </a:p>
        </p:txBody>
      </p:sp>
      <p:sp>
        <p:nvSpPr>
          <p:cNvPr id="5" name="AutoShape 4" descr="data:image/jpeg;base64,/9j/4AAQSkZJRgABAQAAAQABAAD/2wCEAAkGBxQTERIUExMVFhQXGBgYGBcYGRweFxgbGBgeHhkYGxwaHCggHBwlIB0WITEhJikrLi4uGB8zODMsNygtLisBCgoKDg0OGxAQGywmICY3LDIsLDQsLi8sLDQtNCw0LCwsLCwvLSwsLCwsLCwsLCwsLC0sLCwsLCwsLCwsLCwsLP/AABEIAKsBJgMBEQACEQEDEQH/xAAcAAEAAQUBAQAAAAAAAAAAAAAABwIDBAUGAQj/xABHEAACAQIDBQUDCQUFBwUAAAABAgMAEQQSIQUGBzFBEyJRYXEygZEUI0JSYnKhscEzgpKiskPC0eHwFRYXJCVTo0Rjg9Lx/8QAGgEBAAIDAQAAAAAAAAAAAAAAAAMEAgUGAf/EADkRAAIBAwAGCAYCAgIBBQAAAAABAgMEEQUSITFBURNhcYGRobHRFCIyweHwI0IV8VKSMyQ0Q3KC/9oADAMBAAIRAxEAPwCcaAUAoBQHgNAe0AoBQCgFAKAUAoBQCgFAKAUAoBQCgFAKAUAoAKAUAoBQCgFAKAUAoBQCgFAKAUAoChmoBGKAroBQCgFAKAUAoDxjQFOY+FAVA0B7QCgFAKAUAoBQCgFAW3N9KArUaUB7QCgFAKAUAoBQFJagPM/lQFdAKAUAoChmoCkCgLii1Ae0AoBQCgFAKA8JoCkCgPaA8J8KAroBQCgFAKAUAoBQFtmoAq3oC4KAUAoBQCgFAKA8Y0B4BQD1oDxeelAV0AoChnoCkCgLii1Ae0AoBQCgFAKAUANAUL4UAI8aAqAoD2gFAKAUAoBQCgLbNegCigLgoBQCgFAKAUAoBQFLjSgHOgPBQFQFAe0AoC3l6UBWotQHtAKAUAoBQCgFAKAUB4y0B4BQFVAKAUAoBQCgFAeMLigLYW/lQFwsBz0oDGl2jCvtSxr6uo/M15rJGapTe5PwMOXefBr7WLw4/wDlT/GsXUguKJVaV3uhLwZhy787PXni4vcSfyBrzpocyVaOun/RmHLxJ2cP7dj6Ryf/AFtWPTw5kq0TdP8Ar5r3MbEcUsCoFjK9xeypy1IscxFjpf3ivHcQM46GuXvwu8wZOLuFHKGfp7WQc+ujnT/Gsfio8iVaDrf8l5+xhycYFJtHg2b1lAPwCNWPxXJEq0E0vmqY7vyiluJ+LYgR7PN29kXdibEC4AQEjUfEeNPiJcInq0RQW2VX09wd8dssLrgAo8WikH9TinS1f+I+AsI76vmvsmVQbwbWdZG+YVlKjswEB73Us7lRqCLHX8L+qdVoxla2MZJbcPO3b6JZPXw+8Dn9qiXF7Awi38pOnKmK74hS0XFbm/H3Rn7h7x4o4ybA4xg8kals4te6kXXRQCLMLG19D46ZUqktZwkRX9pRVGNxR2J8P3PIkGrBphQCgFAKAUAoBQCgFAUNIBzIHqaHqTZjS7VgX2p4h6uo/WvNZczNUaj3RfgYMu9mBXnjMP7pFJ/A1j0kOaJlZXD3U5eDMWbfvZ6i5xSEfZDN/Sp8DWPTQ5kkdG3UnjUfkvUwpOJmzxyldvSKT9VFefEQJVoi6f8AVeK9zDxPFjBKbBJ28wqAai/0pBWLuYIkjoW4fGK737GHJxfw/wBHDyn7zIPyJrH4qPIlWgqvGS8zHbixI37PAMf3yf6Y6fEvhEz/AMLBfVVXh+Tw8RdoMR2ezjryusp/JR5V508+ER/irVfVW9PcttvjtlmVVwaKW9kGNrnrfvSDTzp0tXkZKxsEsuo9nWvYSbV2+TYxrHcgXKxAXPIXZyLmmtWCo6MSzlvx9j2eHbzEZp1jubaGMAHwJVDb40arczyMtGJbIt+P3aMKfB7SaQRnaQFwRdZXBBBIIIRdDcH3AeNY4qN41iWNSzjHWVHyX3ZfwG5OKxESyHacmVr8zISbMQecguLj8a9VKUlnWMKmkKFKTiqKyuz2MPEcPYlBaXG5iDa2VVJ1toXc3GhJPlXjoLiyWOlZt4hTx3+yRgYnd3Z0WTNiXkzAXVWhVgbMT3jdNMoGpHPQ8hWLp01x9CaN3dTziCX/AGfLhvLccOzVmhAzmJwO0dpe/EeuiLYjpcG/Pyv5/HlGTlduEnxW5Y2Pxfr/AKyYoNkKbmUPZWuuXEWLdCpAFl+JsT15e4pL9ZG5Xz3LH/X9yYwxuzlUfN5mAIOWM2N30YdobXCi1upbmK8zTM+ju29+F29XV1/6N4N8dkr7OzAfvRQ/4m1SdLS/4+hV+AvnvrecjHi4jIjSFMGgUnuACNcqhQLGyEk3ub3HPlXnTpcDN6JlJJOfbvf3Rh/7/v2sUnYBmRWHzjhs2cczljW1gW0+0ax6d5zgk/xcdVx1sZ5Ll3su4niXOXVlgwwZQwBs5sGILAd4dVU+6vXXlyR5HRNJJpylh9nt1mBtLiBjJk7NjEEupsqEA5GDAG7HS4FweYrF15NYJaWjKFOWss57efcayTebE2A7RQoDAKI48oDaEWKcrAW8OlYdJIsKzo5zjb2v3PX3uxjc8VLe1rhrNbmRcW9a96WT4hWNBboI33C/GM21VZnZ2kSQFmJLNZQbkkn6tZ0H/IU9K01G0aSxhrZ+9pOFXzlDV7xbehwcJlmJtfKqqLszH6Kjx0PPTSsJzUFlli2tp3E9SH+jh5OMEV7JhZG9XUH8L1B8UuRtVoKpxmvBlr/ipM2kez2a/LvsfwWOvPiHwiZf4amvqq+S9yw/EjaBvlwIFgTqsp0X2j00Fxc+dOnnyM1om2W+p6fksw777Xl/ZwRc7aRnna/05PAg14q1V7kZS0fYw+qT8fZGS2J3he2ioDbUfJ7a6DmWNe5rv9RGoaLj1/8Ab8GAsm2HljibFMjSEhTdQpsubUqmmhGvmPfj/K3jJNiwjBzUMpdv3Zcxm7W01F5dosLsF0mmy62JPIDQEm3M2IFHTqcZep5C7s39FLyj+TITh1iJL9ptK46HvvcDmdZBaxuOvIeNhl0EnvkYPStKP00fRfYxpOHuHSS0uOUrkJLdwEEMAB3mPME+mU1i6EU9rM1pSrKPyU+7b9jE2XsLZodGONyK0RLAyRZxmNijZVZQbE3W9z8a8jCnneSVbm8cWujy0+Tx2rc+8rxuB2JGLLNJIxBsQzMoPTNkC3B8qNUVxPIVNIz2uKXck/PJg7MfZaqDMWdjcsMs2jG9hoQrAAj3qeh08j0fH7ktVXreIbF/+f8AZk7E23sqGCNZcI00oHfcxqSSQL2zMNL3t4C1exnTS2rJhXt72pUbhPVXBZf2PcVvphQx7DZ8Ea6WYwxZ9LWOmnO55nkKOrHhER0fXa/kqt97weR8QEHaD5DFlbNYBrZc985vlN73OnIcuVOm6g9FyeP5Hw4ct3EzhxamAsuGiAtYXZiOXkBpWXxL5EX+Ehvc34GDieKOMY+xhxbl3GNvPV7X91Yu4n1EsdD264y8V7Grl31xZYMHRLDuhEAVLBgSo1sSGOvn0rDpZFhaPoJYw32va9xT/vtjz/6ptNdFTTzFkp0s+Z7/AI+2X9PN+5jzbz42S6/Kpzfortrrr7BF/wDXrXnSTfEzjZ28duovD3LccGMbNZMU2bmcspvc3PTXx9a8xLrPXKgt7j4o1zQvmyFXz3y5CDmuTbLl53vpascPcTqUcayaxz++Tt8DwmxTxhneGJiLhDdiPJiosD6XqdW0mjVVNN0YyxFNrn+/g2WyOE2eEGeZo5rsCqhWQWchSDzIKgHpzrONtlbXtIK2m9WeKcU47O3d7nIbG3TmxOJmw8TJmiZgzMSBZXykgAE8+nnUEabk2kbKte06NONSSe37rJ0+D4TYkMC80FgeQzm48L2Uj3VKraXFlCem6WMRi/L8nLb4bvHBYjsi4e6CS4FhZiwsLk8spqKpDUeDYWV0rinr4xtx6F7cvdKTHyGxyQpbPIRfn9FR1br5cz0B9pU3NmF7ewto7dsnuX3fV6koQcMcABZkkdurNIwPwSyj4VaVvA0MtMXLexpdy++Tkd9eHHyeNpsKWeNRd421dVHMqeoHUHXzNQ1aGqsxNjY6V6WSp1dj4Ph3mp4Z7Fw+LxMkeIUuBFmUBmXUMAfZIvzrChCMpYZZ0ncVaFJSpvG3bs9zv9tcNcG2HlXDxdnNlujF3PeGoBzMRY8j61ZlQjjZvNPR0tXVROpLMeOxfZHPcIsBE7YuOfDoZIzGfnEBdb5gR3hcch+FRW8U8pouaYqzioSpyeHnc9nDkSlFhI19mNF9FA/IVbwjn3OT3sifDxmPeU2Ghla5tp38Pf8AMiqi2V/3kdFJqWi+70kS/Vw5sjfjcB8nw31u1NhfpkNzbqOXxFVrncjeaDz0suz7nLbP4gtFb/lkcAqy5mtlZYlQkWXrYtb7XvqFV8cC/U0Wp/3x3deef7gvJxNxKg9nDCupOuYgXPLS3gf4j5V78RLgjH/EUm/mk/3xOcxW8kryCQrFfXTKStyACcrMRew/1pUTm28l2FpCMdVN+P4KItvYhLlJMl+iqLMcuUtYgi9hqfOmvJbjJ21KWySz395eG9+NCBBipAgFgBl5euW9e9LPG8x+Bt3LW1FnvK432lIoZflzKBoyrKQAfAqOWg+Ap/I+Zi1aQeHqLwMCTFzO4SaaYEMAc7OSv7rNzHurHLe9kyhTjHMIruS9QNkyM7pCjYjJpmiR3AHQ2C3F9eYHI01W3hbR08VFSm9XPNpHmL2DiIk7SXDSxpcDM8ZUXPIajSjhJLLR7C5pTlqxmm+pmZsDdXFYxWaCMMqnKWLqoBte1ib8iOlZQpynuIri9o27SqPa+o30XCvHHmYF9Xb9ENSfDz6im9M2y/5eH5OQxuFaGWWJwpZGaM+FwbXBNviahaw8GyhNVIKa3PadZu7w3xGKiSUusKtewZSWI+iwAI0OvUaAHW9SwoSksmuudLUqM3BLLXX+7jdbK4UETOuJkJiy3SSIhTmvqGDKbaetSRttu0q1dNfInTW3in+MGBtPcSHD7RwUDSO8GILCx0cZR7OZedyV1sKxlRUZpcGTUtJTq21SoliUcdm3tO3Thps8f2Ln1lk/Rqn+HhyNU9LXX/JeC9jleJe6GFwuFSTDxlG7VVJLu11KtpZ2IGoGtQ1qUYxyjYaMvq1aq4VHlY5JcuSNRwr2RBicTMmIiEgWMMoa9gQ1joDrzHOsKEVJtMs6Wr1KNOMqbxtJcwm7mEj/AGeFgU+IjW/xteripxW5HOTuq8/qm33s0Gw4Fj21j1AADwwOABa2UZTb/XWo4rFV9xbryc7Gm3wcl9zs6nNYRhu9ssNvDjWYX7K8i/ecJY/BmqrCP8zN9c1mtHU0uOzwySVicQkal5GVEHNmICj1J0FWW0t5o4xlJ4issuKwIBBuDyNemJEW5G0YoNsbQM0qRqWnALsFFxiOV2IF7X08qp0pJVJZ6/U6S+ozqWdLUTb+Xcs/1JdJq4c2QXxR23h8TiY5MO+cJHkZrEDRiRYkC/M61QrzjKWUdboq3q0aTjUWMvKJa3L2UMNgoI7WbKHfzd9WPxNvQCrdKOrFI5y9rOtXlLw7FuLu1t5MLhnVJ50jduSk62PU29keZsK9lUjHY2Y0rStWTlCLaNorBgCLEEaHmCD+YrMg2pkO4cxbJ21J2hKwFGK2BNlksVAA1sGUr7qpLFKrt3HSy176xWrtllZ7V+Hkl/CzrIiOuquoYejC4q4nlZOblFxk4vgRbxDTEbOxTYzCNkXEjLIcqsBIuvJgbZgL+obxqrW1qctaPE3+jXSu6SoVllx3b9z7ORI00zPg2dSQzQllYcwWS4I99Wc5iaSMVGth7k/uQVujtB32lhJJHZ2aVLsxuSWGW5vzNrD3DwrX05NzTZ115SjG2nGKwsfk+hq2RxZG3G2P5jCt4SsPihP6VWudyN5oN/yTXV9yJACTYAkmwAHMnkB61TOj3Er7tcLUMStjGcudeyQgBL9GYC7N6EAa8+dW4W6x8xz11pmWs1RSxzfHuN5sjh3hYJZGyiWN1AEcyh8hBvdSRyPx05npJGhFMqVtKV6kEs4a4rZk4TixsCDCzYcwRiMSK+ZRfLdStiAdB7XSq9xBRawbbRFzUrQkqjzjHnn2N/wt3Oj7JcZOgZ21iVhcKo5PY/SPMeAt41JQpLGsynpW/lrujTeEt/X1dhJtWjRHN747rpi4nZFUYgKQjke11yOeeU2GvNTqPOKpTUl1l2zvJUJpNvV4r7rr9ThODEpXF4mJgQxjFwed43sQfMZrVBbP5mjb6ainRhNbs+q/BKe19nJiIJIZBdJFKnxHgR5g2I9KtSipLDOfo1ZUpqcd6I64YYhcFLjsLiZI42R0tnYKGNiLrmOoICH0YVWoPUbjI3elIu4jTq0k2mnuWcfu3wJLxeKSKN5JGyogLM3gALk6VabSWWaKEJTkox3shfZ+zYtobZZkOeBpXka4IzKiqTzHIswUg20PnVJRU6nUdRUqztbJJ7JJJd7z9ibgKvHKngNAR1xXxPY4jZc9iRHK7EDmQGiJAv1IBHvqtXeHFm70TDpKdanzS+52e7m2FxeGjnVSofN3Ta4ysV1t6VPCWssmruaDoVHTbzgjrixvNnMmBEVsjRuZS32QwAUD7VufuqtcVP6YN3oiz1UrjW352eW84jd3eKXBSmWEIWyFLOCVIJB1ysD0HXSq8JuDyja3FrC4jqTzvzsPojAz9pFG/wBdFb+IA1sk8rJxU46snHkQTjt6sUu0ZZu0CyBjASFW3ZpL7NiD4c+dUHUlr5Oup2VF2yhjZv72ieZgSrWOpBsfdpWwOQW/aQzwh2mf9oN2jlmmibvMSWZlKtzPM2DfCqNvL59vE6jTFFfDrVWyL8iR9/dgPjcIYo2CuGV1B9lit+6fI3+IFWasHOOEaPR9zG3ra8ls3HA7L38n2dCuDmwjGSK4BeTL3SSV0yG4A0BBtYVXjWdNarRuKujad3N1oT2Pks9vFHA7VxZmlmlIAMjO5A5AuSbC/rVeTy2zcUYKnGMFwwvA+mcLJnjRvrKD8RW0W1HCSWrJo+ZZ4LSuluUjLb0YitXjbg7uMswUurJ9PqLC1bU4I+dN8MR2uNxL5iWMsikeARyqAePdUfjWtqPMmztrKOpQhHGzC89r8yWOEm0TLs9VY3MLtH+7oy/AMB7qt28swOd0vSULhtcVn39DmON+FAlwkoGrJIhP3CpUfzN+NRXS2pl/QU/lnDsfjn2RIe50wfAYNh/2YxzvyQD9Ks03mCNLeR1bia636l7eLY6YvDSwPycaH6rDVW9xt+Ir2cVJYZjbV5UKqqR4Hm70LDBwRyizrEqOPNVyt+RpBfKkxcSTrSlHdltHz3sY9nisP0yTRX9Vdb+HUH0rWx2SR2df5qU+tP0Z9L1tDhTg+MkQbAxk9J0segurjXy1/Kq9z9Jt9Cyarvsf2OE4V7NE20ULC6wq0tumYWCfAtm/dqvQjmZt9LVXTtmlx2e/pgnLFYlI0Z5GCooJZjyAHM1fbSWWcnCEpyUYrLZi7H2zBik7SCQSLexte4PgQdQfWvIyUllElahUoy1aiwyPeNsGb5FbmWkQerZLVXuVuNzoOWOk7n6kl4PDiONI1FlRVUDyUWFWUsLBopycpOT4kc70cT3gxTxQRI6RtldmJuzD2gtuVjcXN9RVadw1LCRu7XQ8alJTnJpvd1cskgbG2kmJginj9mRQwB5i/NT5g3B9KsRkpLKNPWpSpVHTlvREe+2Kl2btaWfD5QZY8/eF17+j6X55kze+qdVunUyjo7GELu0VOpwePDd5PBMOCmzxxv8AWVW+IvV1PKOZnHVk1yI44zbvZo1xkY7yDJLb6p9hvcTb94eFVrmGzWRvNC3WJOjLjtXbxXedttle22fOB/aYZ7fvRG351PLbB9hqqD6O4i+Ul5Mjfgol8TiG6LELDoM7C/v7i/AVWtt7N5px4pxXX6f7Oy4pbQaHZ75CVaRljuOdm1b4qrD31NXliBq9FUlUuFnhl+3mR9w03tXBvJHO5GHZcy6Fsrg9AASMwvf0FV6NXU2PcbnSdi7hKVNfN6r8DiPvhDjlhSFJB2bMczgAG4toASfjalaqp4wNG2NS2cpTa28Ed/wne+zIvJ5R/wCRj+tWLf6DUaXWLqXd6IjrixptKQdCsbfFAL+vdqtcfWbrRH/tk+398zjiKgNmfR+6EubAYM+MEX9ArZ03mCOIvI4uJrrfqQPvfAVxuNHK00pv95iwH41r6ixJnXWcs0Kb6l7H0VhHzRo3iqn4itktxxU1iTR82QzthsSWjNnikbKegKsQL+XlWsT1ZbDuJRValiW5pZ7yeN0N64cdEChCygfORE95T4j6y+B+NjpWwp1FNHI3llO2lh7uD/eJf3o3ahx0WSUWYXySD2kPiPEeI5GvZ01NYZja3dS3nrQ71wZ8/bZ2a+HmeGQWdDZvA/VZfslcp99a6UXF4Z2NGtGrBVI7n++p9B7oS58Bg26mCK/rkF62NN/IjjbyOrcTXW/UgbeqPs8ZjBfUTyH1u5PuHL41r6myTOvtHr0Ydi9D6MgkzKrDkQD8RWzRxElh4PnXenDGPH4xCbWmkb91mzLbxNiprWzWJM7W1mpW8JLkvLYSPwTJ+TYnw7YfHIt/0qzbbmaTTn/lh2fdlrjcPmsJ49o/9H/5Xl1uRloP659i9TpeGsubZmGt0DL/AAyMP0qWj9CKOk1i6n+8EZ27uPdziY5FYGKeQKxBAeMsShU8ja+TT6tZQbeUyG4pxioyjxS7nx8d/ebmsysfNu07JjJ1Jy5MQ+utgVmPeawNwBfl/kdZLZJ9p3FLMqMXzivQ+kQa2Zw5x/FmO+zJbC9niP8A5AP1qG4+g2eiHi6XY/Q5XglYzYo9RHGPcWbT8Khtd7Nhpz6Idr+x0vF6Yrs+wNg8san0uW/uipbh/IUNDxTuc8kyMNyt6GwEsjhM6umUpmygsDdWJseXeH7xqrSqajyb++s1cwUc4w9/r9jL21vjLj8Rhe0SNEjmQqFuTqy3uSddB4CvZVXNrJHQsIW1Oeq220/QnqtgcgfMW079tMT1ll+Oc3/OtXLezvKWNSK6l6EycHsRmwDLe/ZzOP4gH/vGrtu/kOZ0zDFxnml7fY0HG/D9/COB9GVSfQpb+o1FdLai5oKXyzXZ9yQd0Js+AwjeMEX9AqzTeYI015HVuJrrfqZzrHPEykB45FKkdCDoQfxFZbGiFOVOWVsaKcLggkCQklgsYjueZAXLeiWFg9lU1qjn15Io4JvlxWIQ8zEP5Hsf6qp231NHRacWaUZLn6o63i7hy2zWI+hJGx9L5f71TXC+Q1uh5JXKT4p+/wBiDxVE6s9Vb0DeCa+D0gOzyB9GZx+Cn9avW/0HLaZWLjPUji+L8f8A1H1hQ/AsL/hUFx9ZtNDP/wBN3v7Fjb3DvEYWB8QZInjRQWHeDa2GgsQbX8RyrydCUVkzt9K0q1RU0mm+z98iUeHUubZmEPgmX+FiP0q1RfyI5/SSxdT7SJOI+HK7TxQItmKsD5GNdfS+b4GqdZfOzpNGzzawa6/Vk37AJ+S4bMLHso7jwOQXq/D6UcnXx0ssc2QaNjjFbWmw2YRhp5xmte2RnPK/M28etUNXWqNdp1vTujZxq4zhR88HQ72bif7Pw64rDTTGSNwWa4BVTpmXKARrlvqdCakqUdRa0WUrTSXxVToqsVh7vzn9yd3w/wBuvjMIHlFpUdo3NrZioBDW6XDC/nerFGblHLNRpC2jQrasNz2o4PjXgwuJw8g5yRsp8+zYWP8AP+FV7lfMmbfQk26Uo8mvP/R3nDeXNszC63spX+F2X9KsUX8iNRpKOLqf7vIg4jRhdqYtfFlP8USH9ap1vrZ0ujXm1g+31ZMe4O0RPs/DNe5VBG33o+6fyv76u0pZgjmNIUujuJrryu/aarfjcBcbIJo5BFLYK1xdXA5E2Nww5X8Kwq0dd5RZsdJu3jqSWVw6jebo7vLgcMsKtmNyzva2ZjzNugsAB6VJThqRwVLy6dzV13s5Ij/jZis0uFiB1RHkI++QF/oaq1y9qRudBwxCc3xaXh/tHXcMMLJFs+NJY2jYNJ3WBBszEg2OvWpqCahhmt0pOE7lyg8rZ6HP7Vgm2ftZsc1vkkzpE5zagOgFyvTK65r+F/Go5Jwqa/BlyjKndWnw6+uKbXd7okyrRoj5431wxG0caAt/nGOvLv21vp1Yc+pFa2qvnZ2ljNO2ptvh6fhE/bNkzQxN4op+Kititxx1RYm11s0XEqPNszFeSq38Lqf0qOt9DLejHi6h+70cFwVnAxeITq0QIH3HF/6qr2z+Zo3Gm45oxlyfqvwdvxPwZkwDkDN2bxyEAXJVW72n3ST7qnrrMDVaLqKFws8U17eZBUcLEoFDFmIUC3Ni1go8SdPjVDB1jlHDb3L0KZA0bEEFXQkEHmGU6g+YIpuMlia6n9z6ewkweNHHJlVh6EXraJ5RwU46smnwPn3fvZLYbHzqQQruZEPQq5vp6ElfdWuqx1Zs7KwrKrbxfFbH3fuSTODmEZMAzkWEkrMvmAFW/wAVNWrZYgaLTU1K4SXBJer+5peOEnewa9bTH+gD9fhWF1wLWglsqPs+52HDiXNszCeSFf4WI/SpqP0I1mkli6n2mr3D2x/ze0ME51jnmkiH2GkJYe4kH9/yrGlL5pRZYv6H8VKvHikn2pfvgdzU5qSC9z8aMNtog6K000J/echf5gtUKb1avidZeU+msdnBRfgvbJNm0MEk0UkUgujqVYeRH4Hzq80msM5anUlTmpx3oj7YfC5YsSryzCSJGzKmUgsRquc3tYaXAGtvC4qvG3SeWbivpmU6erCOG9/4NJxQ3ROHZsVAPmHN5FH9m5+l91j8CfPSOvS1fmW4t6KvulSpT+pbnzXuvQ6/hPsqXD4NxMmQvKZFB55SigX+F/fU1vFxjtNbpatCrWTg84WPNmFv5uVPjcbDLGYxGqIr5mIPdkZjYBTfQ1jVpOcsolsNIU7ehKEs5y8eCOo3ziDYDFhr27JybC57ovoPdU1T6GULKTVxBrmjm+De0g+DeHk0Mh0+zJ3gfjnHuqK2lmOC9pqk411PmvTZ7HXbR2Hh52V5oI5GX2SygkeXmPKpnCMt6NbTuKtNNQk0mZ7EAXOgH4VkQ7yBd1sZm2zDMOUuIkYekmex/mrX03/ImdfdwxZShyivLBO8yKwKsAVIIIIuCDzB6VsDkU2nlFrAYKOFBHCiogvZVAA158q8SSWEZVKk6ktabyyMOKOLjl2lgYGsyoydoPKWRbqbfZX+YVUrtOaRv9FQlC2qVFxzjuT+7JP2fgI4IxHCgRBeyryFzc/jVtJJYRoKlSdSWtN5ZzvErAI2zsU2Rc4VWzWGbuMp58+QIqKsvkZd0ZUauYLOz3I74Yb2LhJWhma0EpBzHlG/LMfssLAnplHS9V6FTVeHuN3pSydeKnD6l5r8E3KwIBBuDqCORq8co1gxtp7Rjw8TSzOERRck/kPEnkANTXkpKKyySlSnVmoQWWz533q2u2LxM05+loq/VQCyjl4anzJrW1JazbO0tKCoUo01w39pPibw4YRRvJiIUzqrd6RRzAPU1sNeONrOP+FquTjGLeOpnGcS958FPgpIY51klJjKqoJBs6k94DKO7m61DXqQccJm00ZZ3FOuqkotLb6eO8y9xN+IGwca4mZUmj+bIY95wPZYDmbiwPmDXtKstX5ntIr/AEdUVZunHMXt7Oa/eBwO920I5cZjHha6zBArk5F+b7Mv7djzjsPEn0qvUacnjibezpThRhGf9c7N+/ON3aTNulMXwODYkkmCK5PMnILk++9XabzBHM3kVG4mlzfqWt9os2z8YP8A2ZD8FJ/SlX6GZWLxc031ohLcXaXyfHQSk2QErITyCOMpJ9CVPuqhSlqzTOqv6XS28oceHaj6DZAwIYBgRYg8iD0NbI4xNp5Rz+ydysLBO06CQv8ARDuWVPug/mSSOlRxpRi8lytf1qtPo5Yx1LGe05Pi5u0mQ41LK4KrIv8A3LkKrD7Q0v4j0qG4prGsjY6Hu5a3QS2rh1fj7nQ8LNrifARoT34PmmHkPYP8Nh6g1JQlmHYU9K0HTuG+Etvv5nR7T2TBiABPEkgU3GdQbel+VSSipb0UqVapSeYSa7DKijCqFUBVAAAAsAByAA5CsiNtt5ZCXFHaAxG0xEGskQSInmAzNd287ZgCPsVQry1p4Oq0VSdK118bXl+3p5kt7r7FGDwseHDlwmbvEWvmYsdLm2pq5CGpHBzl1cO4quo1jP2ON3+2emBlh2lCG7X5QolGY5WRkYMLHlewHqahqxUGpo2ej6srmErWe7GztySFhcQsiJIhujqGUjqGFwfhVhPKyaaUXGTi96PnffOPLtDGAafPMRbmLnNceeta6p9bO0snm2g3yJk3I3m+VwASEDEILSL4kfTHrpcDkdPCrtKprLbvOXv7ToKmY/S93sdKg+FSlEjDjFvIpUYKMgm4aYj6NtVT1vZj4WHjVS5qf1R0GhrRp9PLu+7+xIO7U2fB4VvrQxH4oKsweYo01zHVrTXW/UzJcXGvtOi+rAfma9yiJQk9yNFvBvDhDh8QnyuDM0UigCVc1ypA5Ne9YTnHDWS3b2tfpIy1JYyuDIS3U3gkwU6zIL6ZXQmwdTzHkRzB6H31QpzcHlHV3drG4puEu58iY8DxHwEiBmm7M9UdWDD4Ag+4mrqrwfE5ipoq6i8KOetHKb9cRklifD4QtZxZ5SCO6eaoDrqL3Y205c7iKrXTWImxsNFShNVK3Dcvu/Y4LYOJEM8M7XyxyK1hbM2U3IW+l7VXg8NM29xHpKcqa3tEmbU4i9pBfCxSpKGVlMgTIwB1ByuTYi/h6jnVqVfK+U0NLRWrPFVprqzn0NdJxcfLYYVUflmLllB8cmUE69L++sfiXyJ1oOOc6+V2Y88/YjvHYuQzNLI95S2fPfmb3DDy5WHS1qrNvOWbqnCOpqxWzdg6duJ+PIt2sQ8xGt/xJqT4iZRWh7bk/Ew8dvXtHEo0byyOjghkWNQCut/ZS9tD8DXjqTlsJIWVpSakkk1xz7s0+G2XPIWCQysV9rKjHJe9s2nd5Hn4Vgot7kWpVqccOUks7tq29nM6HZGG2tDZIBiUW5AUkBLg6gBzb4VJFVVuyUq07Gptnqv18inF7C2lijefOxVWa8sgyqosCwF7AG+hHOxte1HCpLeIXNpRX8eNvJfv4KX3ExQMKt2SmU5VuzEXIJUHKhtcK1vQ06GWw9WkqDUms7N+736zdQcJcSR3poB6Zzr4+yL9azVtLmVZabpcIvyLmI4USIAxxIYXsQseoFjr3pAD0+Neu2a4nkdNwk8KHn+D3CbjwKiyfLEaNutlV26WXO3d6+dFRSWcmNTSNST1ejaa715Gn23sPDR4Z5GxccmIXIEjjlRi6lgGzAA2YAk6G2l9awnCKjnO0tW9xWlVUVBqLzltPYSvuC99m4Q2I+bAAPOwJA9dLVbpfQjntILFzPtNntqPNh518YpB8VNZy3Mr0XipF9aPmrC6q459y9vQitWtx3U9kk+slbh1v6hjTDYpsrqLJIx7rqBoGJ5MAOZ5geNW6NZY1ZHPaS0bJSdWktj3rl2dRIk2JRVLu6qnPMSALep0qzlGkUZSeEtpDPEre1cY6wwm8EZuW6SPa1x9kC9j1ufKqVarrPC3HUaMsXbxc5/U+HJe7Of3W3ilwM4lj1BFnQmwdfDyI6Hp56ioqc3B5Rdu7WFzT1Jdz5EwbO4kYCRQWlMTdVkUgj3gFT7jV2NeD4nNVNFXMHhRz1r9yarejihAkbLhD2spFg9iI08+9YsfADTxNYTuEl8pYtdD1JSzW2LlxfsQ7K5YkkksSSSeZJ1JPneqbOmSS2cCUZeL+gCYQk25tKBr6BD+dWviuo59aC/5T8F+Uc3vTv8AzY2IwtFEkZZW0zFu6bjUm34VFUrOawXrTRlO3nrptvy/e8ubvcSJsJhlgWON8hOVnY6Am+Ww52JPXlYdK9hXcY4PLnRNOvVdRtrO9JGjxWPbFTvOwjLyMC4UGyDQXCkm9wBrfSsG9Z5LMaao01TWcLd1nsOFxKMOyinz6lciuTGCdcpUc9QLjlemJLcHOjJfO1jjlrabU7c2u6tH2mJ7o7wyBXAOmpyh/Lnesteq9m0g+HsYtSxHxyvXBpF2HiGj7bsmMZa2e4ILEX11v7/8aw1JYzgtO4pKWprbeRuf+H2PIAMagaWBlWwvy0BNqz6CZV/ylqnsb8C9HwyxZlER7BWy5vaYi3qE56Gvfh5ZxsMXpehq6y1vL3NnDwjxH0sRCPuhm/O1ZfDS5kEtOUuEH5fktw8LpezjaTELGzHvI6C6DXUkSkHULoPreVFbvG1nstMQ1moxb5PO/wAjF2nuZBBIitjFKE2ZsyA8ie6oLHpbUW1HpWMqST3klLSFSpFtU9vDf67PIq2bsLZfaS9tjDkVmVPnFBYDLZrquoNzyA9k16oU87WeVbm91Y6lPa9+x+G8yNoYXY6QymNzKy2EYLS2zGxN2QcvUfRNeyVJLYR0538qiUljO/YvRmds/bmyFurRFjcBcqym4yj6x01vzJ/QZKdIiqW9+9qfbtX2LmL23siLU4IMWa4HZx36dWblfX30c6S4HkLa/nuqY739kYMu/wBgl/YYBdDc51jAty5rc6d2w5fhbHpocESrRlw/rq+GTLi4lS2+a2exvqpuToTpbLCLrzH66Vl8Q+Ef3wMHoiH96v73yNbgcdtBmlaLAOQcujo1lVQwyLcLcENYgc7Xte5rBSnwiTVKVqklKqu573s2vfy/dxk4GbbCTTzRYFVeYgtdLclAUANIAALX16sfd6ulTbS3mE42EoRhKplR3bfwZ+feCQi6iMX6diPXmWrL+d/qIcaLgt+f+34H+xNvMLHEqo1Ni6aa3tdY/wDLpTUrcx8Ro1POp5P7sf7k7WkKmXHLoQf2knT7qr5/GnRVXvY/yFjFNRp+S+7Zl4Lh/i1mSR9oMwVs2UmRgR9W7SVkqMs5ciOppOg4OMaS7dnsWo+FKm/a4ouTck9kAdfC7m1PhubPXpqX9YY7/wAI2EHDGCxDTzG4yn9mCVAsBqhtppcWPnWXw65kL0vUzlRXn7l/C8L8ArAlZXsb2ZzY+RCgXFFbwRjLTFzJYTS7js4owqhVACgAAAWAA5ADoKnNY228s9Zbgg8jpQ8Pm5djyNiZ4sOpJhaQ2uAQqPl0udTqotqTetZqvWaR3DrwVKM6j348Wsmww+6GIlCvlVFPZ3LMMvzlipFr2uCNDa1/W2SpSe0glfUoZjlvf5bzd4jhxjZSLvhguhUZ3Oh6/s7E86kdCb5FWOlbeHCXgvcbM4XSyxrIcSihr6dm1xYkagkWOnI0jbtrORV0zCEnHUb71+TCn3LiWWKMY1HzuUJy5AuT2/aYg2Fzz52HWseiWcZJY6Qm4OTptYXPO/cX8XuZhYxEWxqauRL85H3UCMbrbW5ICi/1uRr10orG0xhpCtPWxT7Nj354mViti7GjRm+VNIVBOUSqWa3QBF69NfCvXCklvI4XGkJyS1Md3uYCS7IUkmK627qmWctcfWKqVCm3Qk94edsf4uXqStXzWFLyj5Z2+hly7V2KqoyYUs+pKkOQDlNluzAEXIF9eV6y1qXBEao6Qk2pTwu7x2F3E73bHy2TZ5B8eyhBHoSxo6tLhH0PI2N/nLq+cvYsx78YYYiOSHCEKoKlAUW4IFiVRTexF9frHyoq0c5SEtHVnTcZz38dv36vQ3MvETEA5Ytns3kM5A8PZj1Pjas3XlwiVo6KpPbOqvL3MfE707SnB/6a6sA2RxHJmRjYXBaw8+XMCvHUqS/qSRs7Sk//ACrrWVt8MmLjn23iUVHwvdFuaoC1jcFs7/lbmfGsX00t6JKa0dRk3Gfr5YRcGytuOiJkVFUhl1h0YG4PU3uT69a91azWDHptGxk5Zbb/APt+DIj3Z24QB8rVQAAPnPDlqsZJPnzr3o63Mwd3o5POo/D8mTgdzNqiQPLjla1yFaWd0vawJXug28OR63FeqlUzlv1MKl/ZaurCnjuin47SiThdPIxMm0DqeQR2HPkM0vKnw8nvkerTFKCxGl5r2Ko+DsP0sTIfRFH53p8KuYenqnCC8WZkPCPBjnLiD+8g/JKyVtAilpyu9yj5+5mw8MMAvNZW9ZW/u2r34eBFLTFy+K8EZkHD7Z6ggYe99DmeQ39btWSoQXAilpO6l/byXsZOH3QwSEZcJCCOpW/4mvVSguBHK+uZb5vxM5NhYYG4w0F/Hs0v8bVlqR5ETuKz2Ob8WZkeGRfZRR6AD8q9wRuTe9l2vTEUAoBQCgFAWn60BUq/5UBXQCgFAKAjHbe4uMTGNiMBIi52diWazAu2ZhYqVyg6jr7xeqsqMlLMDfUNJUJUVTuE3jHDl3pmHHuNtY88VEouDpIwN1FlPdj5jxvWPQ1eZI9I2K3QfgvuzJ/4ebQb9ptJv45W/NxXvQT4yMP8par6aK8F7FUPCVrjtMazDqAhHrqZDr52r34bmzyWm1/Wml3/AIM7FcJcIz3WSZFsO6Cp18bsCa9dtEijpuulhpN/vIrh4TYIc3nb95R+SV78NA8lpu4e5Lw/JmR8MdnjnG7esr/oRWXw8CJ6XunxXgjMg4f7OTlhVP3mdv6mNeqjDkRy0ndS/v6L0Rlx7o4FeWDw/vjU/mK96KHJETvrl/8AyS8WZ0OyYE9mCJfSNR+QrJRS4EUq1SW+T8WZQiUCwAA9KyI22yuh4KAUAoBQCgFAKAUAoBQCgFAKAUAoBQCgFAKA8IoD2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9k=">
            <a:hlinkClick r:id="rId3"/>
          </p:cNvPr>
          <p:cNvSpPr>
            <a:spLocks noChangeAspect="1" noChangeArrowheads="1"/>
          </p:cNvSpPr>
          <p:nvPr/>
        </p:nvSpPr>
        <p:spPr bwMode="auto">
          <a:xfrm>
            <a:off x="0" y="-1937268"/>
            <a:ext cx="6991350" cy="4086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http://ellenturner.myblog.arts.ac.uk/files/2014/06/Turbulence-training-conclus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50" y="2741294"/>
            <a:ext cx="2305284" cy="138159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2555776" y="2894386"/>
            <a:ext cx="6336704" cy="1326702"/>
          </a:xfrm>
          <a:prstGeom prst="rect">
            <a:avLst/>
          </a:prstGeom>
          <a:ln>
            <a:no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itchFamily="34" charset="0"/>
              <a:buChar char="•"/>
            </a:pPr>
            <a:r>
              <a:rPr lang="en-GB" sz="2400" dirty="0"/>
              <a:t>The findings suggested that learning new patterns of street names when moving house makes remembering old patterns of street names harder to do.</a:t>
            </a:r>
          </a:p>
        </p:txBody>
      </p:sp>
      <p:sp>
        <p:nvSpPr>
          <p:cNvPr id="11" name="Title 1"/>
          <p:cNvSpPr txBox="1">
            <a:spLocks/>
          </p:cNvSpPr>
          <p:nvPr/>
        </p:nvSpPr>
        <p:spPr>
          <a:xfrm>
            <a:off x="128938" y="4365104"/>
            <a:ext cx="8784976" cy="792088"/>
          </a:xfrm>
          <a:prstGeom prst="rect">
            <a:avLst/>
          </a:prstGeom>
          <a:ln>
            <a:no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itchFamily="34" charset="0"/>
              <a:buChar char="•"/>
            </a:pPr>
            <a:r>
              <a:rPr lang="en-GB" sz="2400" dirty="0"/>
              <a:t>Retroactive interference does seem able to explain forgetting in some real-life situations.</a:t>
            </a:r>
          </a:p>
        </p:txBody>
      </p:sp>
    </p:spTree>
    <p:extLst>
      <p:ext uri="{BB962C8B-B14F-4D97-AF65-F5344CB8AC3E}">
        <p14:creationId xmlns:p14="http://schemas.microsoft.com/office/powerpoint/2010/main" val="270171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91" y="274638"/>
            <a:ext cx="8828697" cy="1143000"/>
          </a:xfrm>
        </p:spPr>
        <p:txBody>
          <a:bodyPr>
            <a:normAutofit fontScale="90000"/>
          </a:bodyPr>
          <a:lstStyle/>
          <a:p>
            <a:r>
              <a:rPr lang="en-GB" sz="4000" b="1" dirty="0"/>
              <a:t>Lab Research from Underwood and Postman</a:t>
            </a:r>
          </a:p>
        </p:txBody>
      </p:sp>
      <p:sp>
        <p:nvSpPr>
          <p:cNvPr id="3" name="Content Placeholder 2"/>
          <p:cNvSpPr>
            <a:spLocks noGrp="1"/>
          </p:cNvSpPr>
          <p:nvPr>
            <p:ph idx="1"/>
          </p:nvPr>
        </p:nvSpPr>
        <p:spPr>
          <a:xfrm>
            <a:off x="395536" y="2348880"/>
            <a:ext cx="8229600" cy="2692895"/>
          </a:xfrm>
          <a:solidFill>
            <a:srgbClr val="CCFFCC">
              <a:alpha val="74118"/>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92500"/>
          </a:bodyPr>
          <a:lstStyle/>
          <a:p>
            <a:pPr marL="0" indent="0">
              <a:buNone/>
            </a:pPr>
            <a:r>
              <a:rPr lang="en-GB" sz="2400" dirty="0">
                <a:solidFill>
                  <a:schemeClr val="dk1"/>
                </a:solidFill>
              </a:rPr>
              <a:t>Participants were divided into two groups. Group A were asked to learn a list of word pairs i.e. cat-tree, they were then asked to learn a second list of word pairs where the second paired word was different i.e. cat – glass. Group B were asked to learn the first list of word pairs only. Both groups were asked to recall the first list of word pairs. Underwood and Postman found that Group B recall of the first list was more accurate than the recall of group A.</a:t>
            </a:r>
          </a:p>
          <a:p>
            <a:pPr marL="0" indent="0">
              <a:buNone/>
            </a:pPr>
            <a:endParaRPr lang="en-GB" sz="2400" dirty="0">
              <a:solidFill>
                <a:schemeClr val="dk1"/>
              </a:solidFill>
            </a:endParaRPr>
          </a:p>
          <a:p>
            <a:pPr marL="0" indent="0" fontAlgn="base">
              <a:buNone/>
            </a:pPr>
            <a:endParaRPr lang="en-GB" sz="2400" b="1" dirty="0"/>
          </a:p>
        </p:txBody>
      </p:sp>
      <p:sp>
        <p:nvSpPr>
          <p:cNvPr id="4" name="Rounded Rectangle 3"/>
          <p:cNvSpPr/>
          <p:nvPr/>
        </p:nvSpPr>
        <p:spPr>
          <a:xfrm>
            <a:off x="135791" y="1268760"/>
            <a:ext cx="871296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Support for the interference theory comes from Underwood and Postman’s research illustrating that new learning can interfere with previous learning.</a:t>
            </a:r>
          </a:p>
        </p:txBody>
      </p:sp>
      <p:sp>
        <p:nvSpPr>
          <p:cNvPr id="5" name="Rectangle 4"/>
          <p:cNvSpPr/>
          <p:nvPr/>
        </p:nvSpPr>
        <p:spPr>
          <a:xfrm>
            <a:off x="323528" y="5241574"/>
            <a:ext cx="8640960" cy="1296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This is a strength because</a:t>
            </a:r>
            <a:r>
              <a:rPr lang="en-GB" dirty="0">
                <a:solidFill>
                  <a:schemeClr val="dk1"/>
                </a:solidFill>
              </a:rPr>
              <a:t> the research suggests that learning items in the second list interfered with participants’ ability to recall the list and therefore supports the existence of retroactive interference.</a:t>
            </a:r>
            <a:endParaRPr lang="en-GB" sz="1600" dirty="0">
              <a:solidFill>
                <a:schemeClr val="dk1"/>
              </a:solidFill>
            </a:endParaRPr>
          </a:p>
          <a:p>
            <a:pPr algn="ctr"/>
            <a:r>
              <a:rPr lang="en-GB" b="1" dirty="0"/>
              <a:t> </a:t>
            </a:r>
          </a:p>
        </p:txBody>
      </p:sp>
    </p:spTree>
    <p:extLst>
      <p:ext uri="{BB962C8B-B14F-4D97-AF65-F5344CB8AC3E}">
        <p14:creationId xmlns:p14="http://schemas.microsoft.com/office/powerpoint/2010/main" val="216875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91" y="274638"/>
            <a:ext cx="8828697" cy="1143000"/>
          </a:xfrm>
        </p:spPr>
        <p:txBody>
          <a:bodyPr>
            <a:normAutofit/>
          </a:bodyPr>
          <a:lstStyle/>
          <a:p>
            <a:r>
              <a:rPr lang="en-GB" sz="4000" b="1" dirty="0"/>
              <a:t>Lab Research - Artificial</a:t>
            </a:r>
          </a:p>
        </p:txBody>
      </p:sp>
      <p:sp>
        <p:nvSpPr>
          <p:cNvPr id="3" name="Content Placeholder 2"/>
          <p:cNvSpPr>
            <a:spLocks noGrp="1"/>
          </p:cNvSpPr>
          <p:nvPr>
            <p:ph idx="1"/>
          </p:nvPr>
        </p:nvSpPr>
        <p:spPr>
          <a:xfrm>
            <a:off x="395536" y="2348880"/>
            <a:ext cx="8229600" cy="2692895"/>
          </a:xfrm>
          <a:solidFill>
            <a:srgbClr val="CCFFCC">
              <a:alpha val="74118"/>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pPr marL="0" indent="0" algn="ctr" fontAlgn="base">
              <a:buNone/>
            </a:pPr>
            <a:endParaRPr lang="en-GB" sz="2400" b="1" dirty="0"/>
          </a:p>
          <a:p>
            <a:pPr marL="0" indent="0" algn="ctr" fontAlgn="base">
              <a:buNone/>
            </a:pPr>
            <a:r>
              <a:rPr lang="en-GB" sz="2400" b="1" dirty="0"/>
              <a:t>For example, participants are often to complete artificial tasks such s learning a list of words which lacks mundane realism and can result in participants displaying artificial behaviours.</a:t>
            </a:r>
          </a:p>
        </p:txBody>
      </p:sp>
      <p:sp>
        <p:nvSpPr>
          <p:cNvPr id="4" name="Rounded Rectangle 3"/>
          <p:cNvSpPr/>
          <p:nvPr/>
        </p:nvSpPr>
        <p:spPr>
          <a:xfrm>
            <a:off x="135791" y="1268760"/>
            <a:ext cx="871296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However, a weakness of the interference theory is that it is most commonly tested using laboratory experiments</a:t>
            </a:r>
          </a:p>
        </p:txBody>
      </p:sp>
      <p:sp>
        <p:nvSpPr>
          <p:cNvPr id="5" name="Rectangle 4"/>
          <p:cNvSpPr/>
          <p:nvPr/>
        </p:nvSpPr>
        <p:spPr>
          <a:xfrm>
            <a:off x="323528" y="5241574"/>
            <a:ext cx="8640960" cy="1296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This is a weakness because</a:t>
            </a:r>
            <a:r>
              <a:rPr lang="en-GB" dirty="0">
                <a:solidFill>
                  <a:schemeClr val="dk1"/>
                </a:solidFill>
              </a:rPr>
              <a:t> it means that any results from the lab experiments cannot be generalised to real-life forgetting which weakens those experiments as support of interference theory.</a:t>
            </a:r>
            <a:endParaRPr lang="en-GB" sz="1600" dirty="0">
              <a:solidFill>
                <a:schemeClr val="dk1"/>
              </a:solidFill>
            </a:endParaRPr>
          </a:p>
          <a:p>
            <a:pPr algn="ctr"/>
            <a:r>
              <a:rPr lang="en-GB" b="1" dirty="0"/>
              <a:t> </a:t>
            </a:r>
          </a:p>
        </p:txBody>
      </p:sp>
    </p:spTree>
    <p:extLst>
      <p:ext uri="{BB962C8B-B14F-4D97-AF65-F5344CB8AC3E}">
        <p14:creationId xmlns:p14="http://schemas.microsoft.com/office/powerpoint/2010/main" val="106737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dissolv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A Real-Life Study: Baddeley &amp; Hitch (1977)</a:t>
            </a:r>
          </a:p>
        </p:txBody>
      </p:sp>
      <p:sp>
        <p:nvSpPr>
          <p:cNvPr id="3" name="Content Placeholder 2"/>
          <p:cNvSpPr>
            <a:spLocks noGrp="1"/>
          </p:cNvSpPr>
          <p:nvPr>
            <p:ph idx="1"/>
          </p:nvPr>
        </p:nvSpPr>
        <p:spPr>
          <a:xfrm>
            <a:off x="395536" y="2348880"/>
            <a:ext cx="8229600" cy="2692895"/>
          </a:xfrm>
          <a:solidFill>
            <a:srgbClr val="CCFFCC">
              <a:alpha val="74118"/>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92500" lnSpcReduction="10000"/>
          </a:bodyPr>
          <a:lstStyle/>
          <a:p>
            <a:pPr marL="0" indent="0" fontAlgn="base">
              <a:buNone/>
            </a:pPr>
            <a:r>
              <a:rPr lang="en-GB" sz="2400" b="1" dirty="0"/>
              <a:t>Asked rugby players to recall the names of teams recently played. For various reasons including injuries and suspensions most players they interviewed had missed some games, so for one player the last game might have been last week, while for another it was two months ago.  </a:t>
            </a:r>
            <a:r>
              <a:rPr lang="en-GB" sz="2400" b="1" dirty="0" err="1"/>
              <a:t>Baddeley</a:t>
            </a:r>
            <a:r>
              <a:rPr lang="en-GB" sz="2400" b="1" dirty="0"/>
              <a:t> and Hitch found that recall for the last game was equally good whether that game was played some time ago or last week. This shows that incorrect recall was not due to decay (the passage of time) but was related to the number of  intervening games.</a:t>
            </a:r>
          </a:p>
        </p:txBody>
      </p:sp>
      <p:sp>
        <p:nvSpPr>
          <p:cNvPr id="4" name="Rounded Rectangle 3"/>
          <p:cNvSpPr/>
          <p:nvPr/>
        </p:nvSpPr>
        <p:spPr>
          <a:xfrm>
            <a:off x="135791" y="1268760"/>
            <a:ext cx="871296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Support for the interference theory comes from Baddeley and Hitch who compared interference to trace decay as an explanation for forgetting.</a:t>
            </a:r>
          </a:p>
        </p:txBody>
      </p:sp>
      <p:sp>
        <p:nvSpPr>
          <p:cNvPr id="5" name="Rectangle 4"/>
          <p:cNvSpPr/>
          <p:nvPr/>
        </p:nvSpPr>
        <p:spPr>
          <a:xfrm>
            <a:off x="323528" y="5241574"/>
            <a:ext cx="8640960" cy="1296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This is a strength because of demonstrates that forgetting is more likely to be due to information in the LTM becoming confused, supporting the interference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a:t>Cue-dependent forgetting</a:t>
            </a:r>
          </a:p>
        </p:txBody>
      </p:sp>
      <p:sp>
        <p:nvSpPr>
          <p:cNvPr id="4" name="TextBox 3"/>
          <p:cNvSpPr txBox="1"/>
          <p:nvPr/>
        </p:nvSpPr>
        <p:spPr>
          <a:xfrm>
            <a:off x="179512" y="1052736"/>
            <a:ext cx="8712968"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t>This theory explains forgetting in the LTM as a </a:t>
            </a:r>
            <a:r>
              <a:rPr lang="en-GB" sz="2000" b="1" dirty="0">
                <a:solidFill>
                  <a:srgbClr val="FF0000"/>
                </a:solidFill>
                <a:effectLst>
                  <a:outerShdw blurRad="38100" dist="38100" dir="2700000" algn="tl">
                    <a:srgbClr val="000000">
                      <a:alpha val="43137"/>
                    </a:srgbClr>
                  </a:outerShdw>
                </a:effectLst>
              </a:rPr>
              <a:t>retrieval failure</a:t>
            </a:r>
            <a:r>
              <a:rPr lang="en-GB" sz="2000" b="1" dirty="0"/>
              <a:t>: the information is stored in the LTM but cannot be accessed.</a:t>
            </a:r>
          </a:p>
          <a:p>
            <a:r>
              <a:rPr lang="en-GB" sz="2000" b="1" dirty="0"/>
              <a:t>Forgetting according to this theory is due to lack of </a:t>
            </a:r>
            <a:r>
              <a:rPr lang="en-GB" sz="2000" b="1" dirty="0">
                <a:solidFill>
                  <a:srgbClr val="FF0000"/>
                </a:solidFill>
                <a:effectLst>
                  <a:outerShdw blurRad="38100" dist="38100" dir="2700000" algn="tl">
                    <a:srgbClr val="000000">
                      <a:alpha val="43137"/>
                    </a:srgbClr>
                  </a:outerShdw>
                </a:effectLst>
              </a:rPr>
              <a:t>cues. </a:t>
            </a:r>
            <a:r>
              <a:rPr lang="en-GB" sz="2000" b="1" dirty="0"/>
              <a:t> </a:t>
            </a:r>
          </a:p>
        </p:txBody>
      </p:sp>
      <p:sp>
        <p:nvSpPr>
          <p:cNvPr id="5" name="TextBox 4"/>
          <p:cNvSpPr txBox="1"/>
          <p:nvPr/>
        </p:nvSpPr>
        <p:spPr>
          <a:xfrm>
            <a:off x="251520" y="2276872"/>
            <a:ext cx="8568952" cy="23698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t>Two types of cues:</a:t>
            </a:r>
          </a:p>
          <a:p>
            <a:pPr>
              <a:buFont typeface="Arial" pitchFamily="34" charset="0"/>
              <a:buChar char="•"/>
            </a:pPr>
            <a:r>
              <a:rPr lang="en-GB" sz="2000" b="1" dirty="0"/>
              <a:t>Cues which are linked meaningfully to the information to be remembered.</a:t>
            </a:r>
          </a:p>
          <a:p>
            <a:pPr>
              <a:buFont typeface="Arial" pitchFamily="34" charset="0"/>
              <a:buChar char="•"/>
            </a:pPr>
            <a:r>
              <a:rPr lang="en-GB" sz="2000" b="1" dirty="0"/>
              <a:t>Cues which are not linked meaningfully to the information to be remembered.</a:t>
            </a:r>
          </a:p>
          <a:p>
            <a:r>
              <a:rPr lang="en-GB" sz="2000" b="1" dirty="0"/>
              <a:t> </a:t>
            </a:r>
          </a:p>
          <a:p>
            <a:r>
              <a:rPr lang="en-GB" sz="2000" b="1" dirty="0"/>
              <a:t>This theory proposes that when we learn the information we also encode the </a:t>
            </a:r>
            <a:r>
              <a:rPr lang="en-GB" sz="2400" b="1" dirty="0">
                <a:solidFill>
                  <a:srgbClr val="FF0000"/>
                </a:solidFill>
              </a:rPr>
              <a:t>context</a:t>
            </a:r>
            <a:r>
              <a:rPr lang="en-GB" sz="2000" b="1" dirty="0"/>
              <a:t> (external cues) in which we learn the information and the mental </a:t>
            </a:r>
            <a:r>
              <a:rPr lang="en-GB" sz="2400" b="1" dirty="0">
                <a:solidFill>
                  <a:srgbClr val="FF0000"/>
                </a:solidFill>
              </a:rPr>
              <a:t>state</a:t>
            </a:r>
            <a:r>
              <a:rPr lang="en-GB" sz="2400" b="1" dirty="0"/>
              <a:t> </a:t>
            </a:r>
            <a:r>
              <a:rPr lang="en-GB" sz="2000" b="1" dirty="0"/>
              <a:t>we are in (internal cues). These can act as cues to recall.</a:t>
            </a:r>
          </a:p>
        </p:txBody>
      </p:sp>
      <p:pic>
        <p:nvPicPr>
          <p:cNvPr id="5122" name="Picture 2" descr="http://www.wheelofpersuasion.com/wp-content/uploads/2013/12/context-dependent-memory.jpg"/>
          <p:cNvPicPr>
            <a:picLocks noChangeAspect="1" noChangeArrowheads="1"/>
          </p:cNvPicPr>
          <p:nvPr/>
        </p:nvPicPr>
        <p:blipFill>
          <a:blip r:embed="rId2" cstate="print"/>
          <a:srcRect/>
          <a:stretch>
            <a:fillRect/>
          </a:stretch>
        </p:blipFill>
        <p:spPr bwMode="auto">
          <a:xfrm>
            <a:off x="467544" y="4725144"/>
            <a:ext cx="2198820" cy="2132856"/>
          </a:xfrm>
          <a:prstGeom prst="rect">
            <a:avLst/>
          </a:prstGeom>
          <a:noFill/>
        </p:spPr>
      </p:pic>
      <p:sp>
        <p:nvSpPr>
          <p:cNvPr id="5124" name="AutoShape 4" descr="data:image/jpeg;base64,/9j/4AAQSkZJRgABAQAAAQABAAD/2wCEAAkGBxQSEhQUExQUFBUXFx8VFRcXFxkeIBUdIhgiGxgVGhobHDQgGRsnHxYcIzEiJjUtLjoxFyEzRDUuNygtLysBCgoKBQUFDgUFDisZExkrKysrKysrKysrKysrKysrKysrKysrKysrKysrKysrKysrKysrKysrKysrKysrKysrK//AABEIAIAAgAMBIgACEQEDEQH/xAAcAAADAAMBAQEAAAAAAAAAAAAABgcBBAUDAgj/xAA6EAACAQMDAgUDAwEDDQAAAAABAgMABBEFEiEGMQcTIkFRFGFxIzKBkUJioRUkMzVSdHWys8HC8PH/xAAUAQEAAAAAAAAAAAAAAAAAAAAA/8QAFBEBAAAAAAAAAAAAAAAAAAAAAP/aAAwDAQACEQMRAD8AuNFFFAUUUUBWjrV8YIJJRFLNsG7y4gC7DPO0EjJAycd+OMnit6sEUHA6Y6ut77csZaOZOJIJV2SxnAzlDzgZxkcZr16i6mgsTEbgsiSNsEu0lEbjAdh+zOScnj0muH4idJtOgurT9O/t/wBSF14MmBzEcHDbgu0bsj27E0dC9UR6xZyRzqqTAGG6h/I2lgp5CtzwexBHOMkHZWB5HIPI+9GakPQ2uS6ZqDaPdvJJGWAspGHZCpZQSTyp4UYzhgRwBx2dFuW03VXsXb/NbsNPZ5I/SkzulgHHAJLEfwOSxoKNRWFrNAUUUUBRRRQFFFFAUUUUGDXH6h6otbFN9zMkeQSqk+p8DkKndvb+o+aX+s+ujBPHY2aLPfSlQqkMUiDE5eXZyMAbiOMAhu1evTHQUcchur0i7vXAMkrqu1CBgLEuOAFwMnJ9Pt2oOYvWGqXuTp9gsUOfTPeMyiQbRgrGMEZLZDeoED2OQJb1toWoaTcfVNOq/V7kkltwFxuIMkYXjB4BBGO3cV+jm1CLzfJ82Pzdu/y9679ucb9mc7c8Z7Vz+qumYNRgMFwpK53KVOGRsEBlPzz75HyDQSHWPC2e6tIru1v7i7by0lhSfIbDKGba5c7GJ9QH4BJIydO+6B164EV1LIpniB2KXQSJtPpAZRtYnuMn3+5q7aJpUVrBHBAuyOMbVH8kkn5JJJJ+TW9igSNG8Qk81bW/iaxuiBhJG3K+SAu2UAKxOfbjgjORinYNWjrWkwXMZiuI45EPs4B9/b3B4Haka5W70Q74911pakbozlprNOc7Dn1xLx3yQAB7FqCk0VrWF4k0aSxtuSRQ6N8qwDKefsRWzQFFFFAUUUUBS/1z1GNPs5LkqHK4CISRvYsAFyAce57e1MFTLre3+u1vT7J/9BDGb6Ubh+oQxVVKlSOCgz8rI3ag6/hr0ilnEbiTD3dz+rPJgcFvUY0AHpQE5+5/AA+/E/qt7G3VLf1XlwwitlwGO4kAttzzgHA7jcVyCOKccVP+nNAubjU59Qvo9gjLQWURIYIoODOBzgtjgjB9TcYxQJfUnRkWmwWtxLK0moy3sTecS+ckgugG4qcEE7jzzV2qQeNGqxSz2FpE4kuEukd4lBJUHgZwMA/3e+CDjBFV+gKw1ZrDUEi1jShq+vT20/nrBZ2wKGNyAsrBGWTO3CtiQkD38nPIBFNHh6byP6mzvQ8gt2Cw3DK2J42GVG8j9RlHB/ODmlbwf1f6jUtWlkkUSyyLtjLZYKjMoxwNyqCq8c9s9xmu4oEPTFGlagLYcWd6xa3UDAt5gMyRD32v+4dgMYA+H6lfxF0hrixk2FVlhIuYWIB2yRnep545AI/DGuxoGprdW0Nwn7ZY1kHIJGRkqccbgcg/cGg6FFFFAUUUUBSD0col1jVpmA3xmK3XHbbsznnndwPt9qYupuqrWwQvcSqpAysYZd78gEIhILEbhSj4U3jT3WqTtFJB5skMgSQYYKY2xn84oKS1TzxK6pnSWDTLE4u7rGZMH9CMkgvwO+FY59gpPHBqhmpd4ZRi61TVb1hkiX6ePcMlNvBCt7DCgYHtig4/UfholjYC6TzLm9hmSeabdJuZQ43hEBxwOcnnAY59qrGha3DeRLNbyJIhxypztOAdjDurDIyDzW9KDg4744/9xX5jsunbxdQjts3cE0ty3n7MhFXIZZUdAFb0sxJwBjHAzig/SGnazDO80cb7ngfy5V2sNjYyB6gMjHuMiuP4g9VRafaSSSMN7KUhTPMjkcYx2A7lvb8kZknRelXV1qWoNa6lKk0TBPOdAxnT1RnejdyNi444x+K4NnHO+sW0epGa6eO48ryiXLlQTiRcDaYwwycH+yfbmge+nuhml0OCTLxXkbPeQORghskqrAg7lZVU8j3HtkGidB9SDULKG44DkbZlAI2yDhwAewzyO/BphAqbeGls1tqes2wI8tZknRVUAL5oZ8D34Xavx6fbNBSWGeDSV4O3Rk0yPIA2PJGuB7LIcZ57806mkrwetGj0yPdj1ySSDHwZDjP34oHaiiigKWOv+rE0+2Lgb53Pl28YBJeRgdmQD+3Iyfxgc0yuwAJPAHJPxUy6BgTU9QutWZVaNGFvZZDZwo9U2GGBncMHuMsMAjkOh0j4dRxt9Xf/AOdXzkSO8hDCJsA7UUengjg44wAMDvsau72+t2kmT5N3A1q4AGBJGWljZmPckMwAHx707AVwettB+ttJYVIEv74GzjZKvqjbI9sgA9+DQd4mkHoTFnf6hYOQN8v1tvk8yJIMPg8btpTGAOMHk12ehupfrYCJAEuoSYrqIkZjcHGeBgq2MgjjnGeDX11h0ol8isGMNzEd1vcJ+6Jvj+8h91oGPNJHin1cLC2KxkG7nzHAgwWG7gyYweAccHucD5rgX/T3Urb1XU7YocgNsWNiPn0W+UP4bI+aVtNvNH0y4El3cTaneIc+YgLJC3Jwu5wHPr7+rDKT6TQeul9Ny6FcabeyFwkimPUGJ9MRkJwrbcnAyvPILRA5GauiKjYcbWyMqwwePbB+MH/GkiHxA0u+jnt7hjbgrskjusRF1dc+k7s9j7EHkH4NLUd99CNmm61p7wDIS3vHUiIEk+mVPWccAKeOWNBXbiZUVnY4VQWY/AHJP+FTTwfunu7rVb7OY551SIkYJVN2zIAxxGyD5yDnnkznqfrie7nFre30f0ZOJjYxsVJBPvIodxnGcErjBAJFX/piyt4LSGO1YG3VAY23Z3A+ovu98kk/HP8AFBqeIGrG2sJ3QFpGURRKBks8h2IAMgnlvbnikq3S86eSHe7XmnkKszEENZtn1SKFyfKOTxzyPYn1dGwnXWdREoUtZWJYRlgNs9xv2iRMZDoqruBz/aXjk1RGTPfmg8dPvUmijljbdHIodGwRlWGQcEZHB7Hmtmp1oFv/AJJ1L6JSfpLxTLbb3z5Mif6SFcjLAgrgZOMD5NUWgRvF/UpI7DyYQfOu5UtI8EDl85BbcNoIBGfv8Uy9M6KllaxW0eNsahcgY3Huzn7k5P8ANJvWeJtb0iHYX8oTXD5AKgEAI3PurR5z7ZXH2o1AV8mvqkHxZ1RxFBYwEie/lECkbhsTI81yVHAwwB+xJweaDPWXT1xFP/lLTi31ACi4gyNt3GpBKDIIV8DAI57457sPTfU8F7GGibDgfqQvxJEexV0PIP8A9966trDsREyTtULk9zgYyfvxS11N0NDdyrcI8lrcoDtngIRmJCj1sBlxhdvPsxFApeNPUc6SW+nx7oY7kDzJ1DFmXfteJAiluBgnAJIYDGCc+tlqlrplu30mkXbpHHuknaFE8xOWMrO58w9idrKMDjAAAry680vUXtg81vHcT2+Zbe6tHKSRsCDlomXJU8ZVSf2k8HFJer9d3V8kVrqKvaW6ygXkqpKu5cF1jZQhKkjGB7nB7cgO5fdRSa7jyNFjnRSB5sz7djDlk8xSuAVwMZ7kcHik7V9Hu7VPMn0a2RPdttwwXk/u23Hp/aTk+2PkVWtJ8TNDtokhgm8uOMbUVYJ/6n0cknkk8kkmvaPxI+qymn2N1ckkhJHQRwsAdu/zGbJXOOCAe/YjFBErXq+5hhkEFzaQocDyI7YAuGUAgO1udxQNtLO+47CctwS99F6hcahYQ6VaDZEiYvbsjhVYl2hjBHMnq2k/IbHGGrsL4az6jd/VaotvCv8AZgtgNzYbgTSBfV6QBkEnGP24INR0zTYreJIYY1jjQbVVRwP+5PuSeSSTQa/T2iw2UCW8C7I0GB8sfdmPux9zXTpb6O19ro3UcqhZba5kgbA2hlDExOASTgpjk98HFMlBP/GXTSbRLyIfr2MguIznjbuHmKwyMrhQcd/RgdzTvp14Joo5VBCyIsig9wGXcAcHvg1467Y+fbzQ4U+ZGyAOPTkqQM8HjOP6UseDt952kWpwRsUxcnOdrEZoNCKOSTqZjuGyCyGAe4Dt7YHPPPNUWkK4ATqOLaMGWxbzDk+rbJ6eM4p9oME1MbZ3vupGba/k6fCYxk+kSuDlsZxllcj5wi57VSLy5WJHkchURS7seyqBkkn4AFTfwKxJb3l3sZGubx2wSSNoAYAHAzhpHGR8fagp9FFFAV5tGD3ANelFB5mFf9kf0FfSrjtxX1RQFFFFBN/pjb9TK6hdt3aMH5bO5CDvI7do1A+2ao4NTvxGjWPUNHuWBAW5aFn543r+mmB8nd/Q1Q1oMmpz4IwPFbXdsz7xbXssCHAHC4ycfdiTyT3qj0g+E3fVf+KXH/jQY6nbytc0qQcmeOe3YHsqqBIGH3y5HNP9SzxkvJLS40q+VGaK2lk85lAO1X8sY5PBZQ4BOBnFVIUC/wCIMqrpl8WIA+llXJ+WjKqP5JA/mtbwut1TSbIKMAwhz92b1Mf5JJ/mseKcLPpN6FGT5Jb+FIZj/ABP8V7eGv8Aqqx/3dP+WgZaKKKAooooCiiigKKKKCceNs/lWtpMVZkhv4ZpNozhVV8n4HJAGeMsB71RUOaRPHH/AFNc/mL/AKyU9x9h+KDJNTnwSuGmtru5KGMXN9LOgznhtuRnHOCCM4Han+/uRFG8hBIjRnIHchQSQM+/FI/gbGV0eDOOWkIwQeDIcdu34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a:blip r:embed="rId3" cstate="print"/>
          <a:srcRect/>
          <a:stretch>
            <a:fillRect/>
          </a:stretch>
        </p:blipFill>
        <p:spPr bwMode="auto">
          <a:xfrm>
            <a:off x="7164288" y="4725144"/>
            <a:ext cx="1238250" cy="1209675"/>
          </a:xfrm>
          <a:prstGeom prst="rect">
            <a:avLst/>
          </a:prstGeom>
          <a:noFill/>
          <a:ln w="9525">
            <a:noFill/>
            <a:miter lim="800000"/>
            <a:headEnd/>
            <a:tailEnd/>
          </a:ln>
        </p:spPr>
      </p:pic>
      <p:sp>
        <p:nvSpPr>
          <p:cNvPr id="9" name="TextBox 8"/>
          <p:cNvSpPr txBox="1"/>
          <p:nvPr/>
        </p:nvSpPr>
        <p:spPr>
          <a:xfrm>
            <a:off x="2627784" y="4869160"/>
            <a:ext cx="2736304" cy="646331"/>
          </a:xfrm>
          <a:prstGeom prst="rect">
            <a:avLst/>
          </a:prstGeom>
          <a:noFill/>
        </p:spPr>
        <p:txBody>
          <a:bodyPr wrap="square" rtlCol="0">
            <a:spAutoFit/>
          </a:bodyPr>
          <a:lstStyle/>
          <a:p>
            <a:r>
              <a:rPr lang="en-GB" b="1" dirty="0"/>
              <a:t>Context dependent forgetting </a:t>
            </a:r>
          </a:p>
        </p:txBody>
      </p:sp>
      <p:sp>
        <p:nvSpPr>
          <p:cNvPr id="10" name="TextBox 9"/>
          <p:cNvSpPr txBox="1"/>
          <p:nvPr/>
        </p:nvSpPr>
        <p:spPr>
          <a:xfrm>
            <a:off x="6191672" y="6093296"/>
            <a:ext cx="2952328" cy="369332"/>
          </a:xfrm>
          <a:prstGeom prst="rect">
            <a:avLst/>
          </a:prstGeom>
          <a:noFill/>
        </p:spPr>
        <p:txBody>
          <a:bodyPr wrap="square" rtlCol="0">
            <a:spAutoFit/>
          </a:bodyPr>
          <a:lstStyle/>
          <a:p>
            <a:r>
              <a:rPr lang="en-GB" b="1" dirty="0"/>
              <a:t>State-dependent forgetting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 calcmode="lin" valueType="num">
                                      <p:cBhvr additive="base">
                                        <p:cTn id="22" dur="500" fill="hold"/>
                                        <p:tgtEl>
                                          <p:spTgt spid="5122"/>
                                        </p:tgtEl>
                                        <p:attrNameLst>
                                          <p:attrName>ppt_x</p:attrName>
                                        </p:attrNameLst>
                                      </p:cBhvr>
                                      <p:tavLst>
                                        <p:tav tm="0">
                                          <p:val>
                                            <p:strVal val="#ppt_x"/>
                                          </p:val>
                                        </p:tav>
                                        <p:tav tm="100000">
                                          <p:val>
                                            <p:strVal val="#ppt_x"/>
                                          </p:val>
                                        </p:tav>
                                      </p:tavLst>
                                    </p:anim>
                                    <p:anim calcmode="lin" valueType="num">
                                      <p:cBhvr additive="base">
                                        <p:cTn id="2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nodeType="clickEffect">
                                  <p:stCondLst>
                                    <p:cond delay="0"/>
                                  </p:stCondLst>
                                  <p:childTnLst>
                                    <p:set>
                                      <p:cBhvr>
                                        <p:cTn id="27" dur="1" fill="hold">
                                          <p:stCondLst>
                                            <p:cond delay="0"/>
                                          </p:stCondLst>
                                        </p:cTn>
                                        <p:tgtEl>
                                          <p:spTgt spid="5125"/>
                                        </p:tgtEl>
                                        <p:attrNameLst>
                                          <p:attrName>style.visibility</p:attrName>
                                        </p:attrNameLst>
                                      </p:cBhvr>
                                      <p:to>
                                        <p:strVal val="visible"/>
                                      </p:to>
                                    </p:set>
                                    <p:anim calcmode="lin" valueType="num">
                                      <p:cBhvr additive="base">
                                        <p:cTn id="28" dur="500" fill="hold"/>
                                        <p:tgtEl>
                                          <p:spTgt spid="5125"/>
                                        </p:tgtEl>
                                        <p:attrNameLst>
                                          <p:attrName>ppt_x</p:attrName>
                                        </p:attrNameLst>
                                      </p:cBhvr>
                                      <p:tavLst>
                                        <p:tav tm="0">
                                          <p:val>
                                            <p:strVal val="1+#ppt_w/2"/>
                                          </p:val>
                                        </p:tav>
                                        <p:tav tm="100000">
                                          <p:val>
                                            <p:strVal val="#ppt_x"/>
                                          </p:val>
                                        </p:tav>
                                      </p:tavLst>
                                    </p:anim>
                                    <p:anim calcmode="lin" valueType="num">
                                      <p:cBhvr additive="base">
                                        <p:cTn id="29" dur="500" fill="hold"/>
                                        <p:tgtEl>
                                          <p:spTgt spid="5125"/>
                                        </p:tgtEl>
                                        <p:attrNameLst>
                                          <p:attrName>ppt_y</p:attrName>
                                        </p:attrNameLst>
                                      </p:cBhvr>
                                      <p:tavLst>
                                        <p:tav tm="0">
                                          <p:val>
                                            <p:strVal val="0-#ppt_h/2"/>
                                          </p:val>
                                        </p:tav>
                                        <p:tav tm="100000">
                                          <p:val>
                                            <p:strVal val="#ppt_y"/>
                                          </p:val>
                                        </p:tav>
                                      </p:tavLst>
                                    </p:anim>
                                  </p:childTnLst>
                                </p:cTn>
                              </p:par>
                              <p:par>
                                <p:cTn id="30" presetID="2" presetClass="entr" presetSubtype="3"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435"/>
            <a:ext cx="7293496" cy="1143000"/>
          </a:xfrm>
        </p:spPr>
        <p:txBody>
          <a:bodyPr/>
          <a:lstStyle/>
          <a:p>
            <a:r>
              <a:rPr lang="en-GB" b="1" dirty="0"/>
              <a:t>Context-dependent forgetting</a:t>
            </a:r>
          </a:p>
        </p:txBody>
      </p:sp>
      <p:sp>
        <p:nvSpPr>
          <p:cNvPr id="4" name="TextBox 3"/>
          <p:cNvSpPr txBox="1"/>
          <p:nvPr/>
        </p:nvSpPr>
        <p:spPr>
          <a:xfrm>
            <a:off x="383554" y="1615440"/>
            <a:ext cx="8652942" cy="5078313"/>
          </a:xfrm>
          <a:prstGeom prst="rect">
            <a:avLst/>
          </a:prstGeom>
          <a:noFill/>
        </p:spPr>
        <p:txBody>
          <a:bodyPr wrap="square" rtlCol="0">
            <a:spAutoFit/>
          </a:bodyPr>
          <a:lstStyle/>
          <a:p>
            <a:r>
              <a:rPr lang="en-GB" b="1" dirty="0">
                <a:solidFill>
                  <a:srgbClr val="7030A0"/>
                </a:solidFill>
              </a:rPr>
              <a:t>Aim</a:t>
            </a:r>
            <a:r>
              <a:rPr lang="en-GB" b="1" dirty="0"/>
              <a:t>: </a:t>
            </a:r>
            <a:r>
              <a:rPr lang="en-GB" b="1" dirty="0">
                <a:solidFill>
                  <a:srgbClr val="FF0000"/>
                </a:solidFill>
              </a:rPr>
              <a:t>Godden and </a:t>
            </a:r>
            <a:r>
              <a:rPr lang="en-GB" b="1" dirty="0" err="1">
                <a:solidFill>
                  <a:srgbClr val="FF0000"/>
                </a:solidFill>
              </a:rPr>
              <a:t>Baddeley</a:t>
            </a:r>
            <a:r>
              <a:rPr lang="en-GB" b="1" dirty="0">
                <a:solidFill>
                  <a:srgbClr val="FF0000"/>
                </a:solidFill>
              </a:rPr>
              <a:t>  (1975) </a:t>
            </a:r>
            <a:r>
              <a:rPr lang="en-GB" b="1" dirty="0"/>
              <a:t>investigated the effect of environment on recall.  </a:t>
            </a:r>
          </a:p>
          <a:p>
            <a:r>
              <a:rPr lang="en-GB" b="1" dirty="0"/>
              <a:t>This study took place in Scotland.</a:t>
            </a:r>
          </a:p>
          <a:p>
            <a:r>
              <a:rPr lang="en-GB" b="1" dirty="0">
                <a:solidFill>
                  <a:srgbClr val="7030A0"/>
                </a:solidFill>
              </a:rPr>
              <a:t>Procedure:</a:t>
            </a:r>
          </a:p>
          <a:p>
            <a:r>
              <a:rPr lang="en-GB" b="1" dirty="0"/>
              <a:t>18 divers from a diving club were asked to learn lists of 36 unrelated words of two or three syllables</a:t>
            </a:r>
          </a:p>
          <a:p>
            <a:r>
              <a:rPr lang="en-GB" b="1" dirty="0"/>
              <a:t>4 conditions :</a:t>
            </a:r>
          </a:p>
          <a:p>
            <a:pPr marL="342900" indent="-342900">
              <a:buFont typeface="+mj-lt"/>
              <a:buAutoNum type="alphaLcPeriod"/>
            </a:pPr>
            <a:r>
              <a:rPr lang="en-GB" b="1" dirty="0"/>
              <a:t>Learn on beach recall on beach</a:t>
            </a:r>
          </a:p>
          <a:p>
            <a:pPr marL="342900" indent="-342900">
              <a:buFont typeface="+mj-lt"/>
              <a:buAutoNum type="alphaLcPeriod"/>
            </a:pPr>
            <a:r>
              <a:rPr lang="en-GB" b="1" dirty="0"/>
              <a:t>Learn on beach recall under water</a:t>
            </a:r>
          </a:p>
          <a:p>
            <a:pPr marL="342900" indent="-342900">
              <a:buFont typeface="+mj-lt"/>
              <a:buAutoNum type="alphaLcPeriod"/>
            </a:pPr>
            <a:r>
              <a:rPr lang="en-GB" b="1" dirty="0"/>
              <a:t>Learn under water recall on beach</a:t>
            </a:r>
          </a:p>
          <a:p>
            <a:pPr marL="342900" indent="-342900">
              <a:buFont typeface="+mj-lt"/>
              <a:buAutoNum type="alphaLcPeriod"/>
            </a:pPr>
            <a:r>
              <a:rPr lang="en-GB" b="1" dirty="0"/>
              <a:t>Learn under water recall under water </a:t>
            </a:r>
          </a:p>
          <a:p>
            <a:pPr marL="342900" indent="-342900"/>
            <a:r>
              <a:rPr lang="en-GB" b="1" dirty="0">
                <a:solidFill>
                  <a:srgbClr val="7030A0"/>
                </a:solidFill>
              </a:rPr>
              <a:t>Results</a:t>
            </a:r>
          </a:p>
          <a:p>
            <a:pPr marL="342900" indent="-342900"/>
            <a:endParaRPr lang="en-GB" b="1" dirty="0"/>
          </a:p>
          <a:p>
            <a:pPr marL="342900" indent="-342900"/>
            <a:endParaRPr lang="en-GB" b="1" dirty="0"/>
          </a:p>
          <a:p>
            <a:pPr marL="342900" indent="-342900"/>
            <a:endParaRPr lang="en-GB" b="1" dirty="0"/>
          </a:p>
          <a:p>
            <a:pPr marL="342900" indent="-342900"/>
            <a:endParaRPr lang="en-GB" b="1" dirty="0">
              <a:solidFill>
                <a:srgbClr val="7030A0"/>
              </a:solidFill>
            </a:endParaRPr>
          </a:p>
          <a:p>
            <a:r>
              <a:rPr lang="en-GB" b="1" dirty="0">
                <a:solidFill>
                  <a:srgbClr val="7030A0"/>
                </a:solidFill>
              </a:rPr>
              <a:t>Conclusion: </a:t>
            </a:r>
            <a:r>
              <a:rPr lang="en-GB" b="1" dirty="0"/>
              <a:t>the results  show that the context acted as a cue to recall as the participants  recalled more words when they learnt and recalled the words in the same environment than when they learnt and recalled the words in different environments.</a:t>
            </a:r>
          </a:p>
        </p:txBody>
      </p:sp>
      <p:pic>
        <p:nvPicPr>
          <p:cNvPr id="1026" name="Picture 2"/>
          <p:cNvPicPr>
            <a:picLocks noChangeAspect="1" noChangeArrowheads="1"/>
          </p:cNvPicPr>
          <p:nvPr/>
        </p:nvPicPr>
        <p:blipFill rotWithShape="1">
          <a:blip r:embed="rId2" cstate="print"/>
          <a:srcRect t="5883" b="11765"/>
          <a:stretch/>
        </p:blipFill>
        <p:spPr bwMode="auto">
          <a:xfrm>
            <a:off x="251520" y="4653136"/>
            <a:ext cx="5893988" cy="1008112"/>
          </a:xfrm>
          <a:prstGeom prst="rect">
            <a:avLst/>
          </a:prstGeom>
          <a:noFill/>
          <a:ln w="9525">
            <a:noFill/>
            <a:miter lim="800000"/>
            <a:headEnd/>
            <a:tailEnd/>
          </a:ln>
        </p:spPr>
      </p:pic>
      <p:sp>
        <p:nvSpPr>
          <p:cNvPr id="5" name="Rectangle 4"/>
          <p:cNvSpPr/>
          <p:nvPr/>
        </p:nvSpPr>
        <p:spPr>
          <a:xfrm>
            <a:off x="383555" y="933713"/>
            <a:ext cx="8508926" cy="646331"/>
          </a:xfrm>
          <a:prstGeom prst="rect">
            <a:avLst/>
          </a:prstGeom>
          <a:solidFill>
            <a:srgbClr val="FF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b="1" dirty="0">
                <a:latin typeface="Arial" panose="020B0604020202020204" pitchFamily="34" charset="0"/>
              </a:rPr>
              <a:t>Context-dependent forgetting can occur when the environment during recall is different from the environment you were in when you were learning.</a:t>
            </a:r>
            <a:endParaRPr lang="en-GB" dirty="0"/>
          </a:p>
        </p:txBody>
      </p:sp>
      <p:pic>
        <p:nvPicPr>
          <p:cNvPr id="4097" name="Picture 1"/>
          <p:cNvPicPr>
            <a:picLocks noChangeAspect="1" noChangeArrowheads="1"/>
          </p:cNvPicPr>
          <p:nvPr/>
        </p:nvPicPr>
        <p:blipFill>
          <a:blip r:embed="rId3" cstate="print"/>
          <a:srcRect/>
          <a:stretch>
            <a:fillRect/>
          </a:stretch>
        </p:blipFill>
        <p:spPr bwMode="auto">
          <a:xfrm>
            <a:off x="7092280" y="3068960"/>
            <a:ext cx="1491576" cy="18181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2" presetClass="entr" presetSubtype="2" fill="hold" nodeType="withEffect">
                                  <p:stCondLst>
                                    <p:cond delay="0"/>
                                  </p:stCondLst>
                                  <p:childTnLst>
                                    <p:set>
                                      <p:cBhvr>
                                        <p:cTn id="14" dur="1" fill="hold">
                                          <p:stCondLst>
                                            <p:cond delay="0"/>
                                          </p:stCondLst>
                                        </p:cTn>
                                        <p:tgtEl>
                                          <p:spTgt spid="4097"/>
                                        </p:tgtEl>
                                        <p:attrNameLst>
                                          <p:attrName>style.visibility</p:attrName>
                                        </p:attrNameLst>
                                      </p:cBhvr>
                                      <p:to>
                                        <p:strVal val="visible"/>
                                      </p:to>
                                    </p:set>
                                    <p:anim calcmode="lin" valueType="num">
                                      <p:cBhvr additive="base">
                                        <p:cTn id="15" dur="500" fill="hold"/>
                                        <p:tgtEl>
                                          <p:spTgt spid="4097"/>
                                        </p:tgtEl>
                                        <p:attrNameLst>
                                          <p:attrName>ppt_x</p:attrName>
                                        </p:attrNameLst>
                                      </p:cBhvr>
                                      <p:tavLst>
                                        <p:tav tm="0">
                                          <p:val>
                                            <p:strVal val="1+#ppt_w/2"/>
                                          </p:val>
                                        </p:tav>
                                        <p:tav tm="100000">
                                          <p:val>
                                            <p:strVal val="#ppt_x"/>
                                          </p:val>
                                        </p:tav>
                                      </p:tavLst>
                                    </p:anim>
                                    <p:anim calcmode="lin" valueType="num">
                                      <p:cBhvr additive="base">
                                        <p:cTn id="16"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299"/>
            <a:ext cx="8784976" cy="692696"/>
          </a:xfrm>
        </p:spPr>
        <p:txBody>
          <a:bodyPr>
            <a:normAutofit fontScale="90000"/>
          </a:bodyPr>
          <a:lstStyle/>
          <a:p>
            <a:r>
              <a:rPr lang="en-GB" b="1" dirty="0"/>
              <a:t>Evaluation – Context Dependent Failure</a:t>
            </a:r>
          </a:p>
        </p:txBody>
      </p:sp>
      <p:sp>
        <p:nvSpPr>
          <p:cNvPr id="8" name="TextBox 7"/>
          <p:cNvSpPr txBox="1"/>
          <p:nvPr/>
        </p:nvSpPr>
        <p:spPr>
          <a:xfrm>
            <a:off x="420900" y="5327630"/>
            <a:ext cx="3960440" cy="52322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2800" b="1" dirty="0"/>
              <a:t>High Control!</a:t>
            </a:r>
          </a:p>
        </p:txBody>
      </p:sp>
      <p:sp>
        <p:nvSpPr>
          <p:cNvPr id="4" name="TextBox 3"/>
          <p:cNvSpPr txBox="1"/>
          <p:nvPr/>
        </p:nvSpPr>
        <p:spPr>
          <a:xfrm>
            <a:off x="420900" y="1052361"/>
            <a:ext cx="3287004" cy="3970318"/>
          </a:xfrm>
          <a:prstGeom prst="rect">
            <a:avLst/>
          </a:prstGeom>
          <a:solidFill>
            <a:srgbClr val="FFFF99"/>
          </a:solidFill>
          <a:ln w="3175">
            <a:solidFill>
              <a:schemeClr val="tx1"/>
            </a:solidFill>
          </a:ln>
        </p:spPr>
        <p:txBody>
          <a:bodyPr wrap="square" rtlCol="0">
            <a:spAutoFit/>
          </a:bodyPr>
          <a:lstStyle/>
          <a:p>
            <a:r>
              <a:rPr lang="en-GB" sz="2800" b="1" dirty="0"/>
              <a:t>The environment was familiar to the divers but the task was artificial as we are not usually asked to learn a list of meaningless words in our everyday life.</a:t>
            </a:r>
          </a:p>
        </p:txBody>
      </p:sp>
      <p:sp>
        <p:nvSpPr>
          <p:cNvPr id="6" name="TextBox 5"/>
          <p:cNvSpPr txBox="1"/>
          <p:nvPr/>
        </p:nvSpPr>
        <p:spPr>
          <a:xfrm>
            <a:off x="4004806" y="847159"/>
            <a:ext cx="4896544" cy="4401205"/>
          </a:xfrm>
          <a:prstGeom prst="rect">
            <a:avLst/>
          </a:prstGeom>
          <a:solidFill>
            <a:srgbClr val="CCFFCC"/>
          </a:solidFill>
          <a:ln w="3175">
            <a:solidFill>
              <a:schemeClr val="tx1"/>
            </a:solidFill>
          </a:ln>
        </p:spPr>
        <p:txBody>
          <a:bodyPr wrap="square" rtlCol="0">
            <a:spAutoFit/>
          </a:bodyPr>
          <a:lstStyle/>
          <a:p>
            <a:r>
              <a:rPr lang="en-GB" sz="2800" b="1" dirty="0"/>
              <a:t>There is further support for the influence of contextual cues.</a:t>
            </a:r>
            <a:r>
              <a:rPr lang="en-GB" sz="2800" b="1" dirty="0">
                <a:solidFill>
                  <a:srgbClr val="7030A0"/>
                </a:solidFill>
              </a:rPr>
              <a:t> Abernathy </a:t>
            </a:r>
            <a:r>
              <a:rPr lang="en-GB" sz="2800" b="1" dirty="0"/>
              <a:t>(1940) found that students performed better in tests if the tests took place in the same room as the learning of the material had taken place, and were administered by the same instructor who had taught the information.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102"/>
            <a:ext cx="8229600" cy="1143000"/>
          </a:xfrm>
        </p:spPr>
        <p:txBody>
          <a:bodyPr/>
          <a:lstStyle/>
          <a:p>
            <a:r>
              <a:rPr lang="en-GB" b="1" dirty="0"/>
              <a:t>State-dependent forgetting</a:t>
            </a:r>
            <a:endParaRPr lang="en-GB" dirty="0"/>
          </a:p>
        </p:txBody>
      </p:sp>
      <p:sp>
        <p:nvSpPr>
          <p:cNvPr id="4" name="Rectangle 3"/>
          <p:cNvSpPr/>
          <p:nvPr/>
        </p:nvSpPr>
        <p:spPr>
          <a:xfrm>
            <a:off x="395536" y="908720"/>
            <a:ext cx="8148886" cy="923330"/>
          </a:xfrm>
          <a:prstGeom prst="rect">
            <a:avLst/>
          </a:prstGeom>
          <a:solidFill>
            <a:srgbClr val="FF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b="1" dirty="0">
                <a:latin typeface="Arial" panose="020B0604020202020204" pitchFamily="34" charset="0"/>
              </a:rPr>
              <a:t>State-dependent forgetting occurs when your mood or physiological state during recall is different from the mood you were in when you were learning.</a:t>
            </a:r>
            <a:endParaRPr lang="en-GB" dirty="0"/>
          </a:p>
        </p:txBody>
      </p:sp>
      <p:sp>
        <p:nvSpPr>
          <p:cNvPr id="5" name="Rectangle 4"/>
          <p:cNvSpPr/>
          <p:nvPr/>
        </p:nvSpPr>
        <p:spPr>
          <a:xfrm>
            <a:off x="395536" y="1832050"/>
            <a:ext cx="8229600" cy="4801314"/>
          </a:xfrm>
          <a:prstGeom prst="rect">
            <a:avLst/>
          </a:prstGeom>
        </p:spPr>
        <p:txBody>
          <a:bodyPr wrap="square">
            <a:spAutoFit/>
          </a:bodyPr>
          <a:lstStyle/>
          <a:p>
            <a:r>
              <a:rPr lang="en-US" b="1" dirty="0">
                <a:solidFill>
                  <a:srgbClr val="FF0000"/>
                </a:solidFill>
              </a:rPr>
              <a:t>Goodwin et al. (1969).</a:t>
            </a:r>
            <a:r>
              <a:rPr lang="en-US" b="1" dirty="0"/>
              <a:t>  Forty-eight male medical students participated on day 1 in a training session and on day 2 in a testing. They were randomly assigned to four groups. </a:t>
            </a:r>
          </a:p>
          <a:p>
            <a:r>
              <a:rPr lang="en-US" b="1" dirty="0"/>
              <a:t>Group1: (SS) was sober on both days. </a:t>
            </a:r>
          </a:p>
          <a:p>
            <a:r>
              <a:rPr lang="en-US" b="1" dirty="0"/>
              <a:t>Group 2: (AA) was intoxicated both days.</a:t>
            </a:r>
          </a:p>
          <a:p>
            <a:r>
              <a:rPr lang="en-US" b="1" dirty="0"/>
              <a:t>Group 3: (AS) was intoxicated on day 1 and sober on day 2. </a:t>
            </a:r>
          </a:p>
          <a:p>
            <a:r>
              <a:rPr lang="en-US" b="1" dirty="0"/>
              <a:t>Group 4: (SA) was sober on day 1 and intoxicated on day 2. </a:t>
            </a:r>
          </a:p>
          <a:p>
            <a:r>
              <a:rPr lang="en-US" b="1" dirty="0"/>
              <a:t>The intoxicated groups had 111 mg/100 ml alcohol in their blood .They all showed signs of intoxication. </a:t>
            </a:r>
          </a:p>
          <a:p>
            <a:r>
              <a:rPr lang="en-US" b="1" dirty="0"/>
              <a:t>The Participants had to perform 4 tests:  an avoidance task, a verbal rote-learning task, a word-association test, and a picture recognition task.</a:t>
            </a:r>
          </a:p>
          <a:p>
            <a:r>
              <a:rPr lang="en-US" b="1" dirty="0">
                <a:solidFill>
                  <a:srgbClr val="7030A0"/>
                </a:solidFill>
              </a:rPr>
              <a:t>Results</a:t>
            </a:r>
            <a:r>
              <a:rPr lang="en-US" b="1" dirty="0"/>
              <a:t>:</a:t>
            </a:r>
          </a:p>
          <a:p>
            <a:r>
              <a:rPr lang="en-US" b="1" dirty="0"/>
              <a:t>More errors were made on day 2 in the AS and SA condition than in the AA or SS conditions, however this was not the case for the </a:t>
            </a:r>
            <a:r>
              <a:rPr lang="en-GB" b="1" dirty="0"/>
              <a:t>picture recognition test. The SS participants performed best in all tasks.</a:t>
            </a:r>
          </a:p>
          <a:p>
            <a:r>
              <a:rPr lang="en-GB" b="1" dirty="0">
                <a:solidFill>
                  <a:srgbClr val="7030A0"/>
                </a:solidFill>
              </a:rPr>
              <a:t>Conclusion</a:t>
            </a:r>
            <a:r>
              <a:rPr lang="en-GB" b="1" dirty="0"/>
              <a:t>: this supports the state-dependent memory theory as the performance was best in the participants who were sober or intoxicated on both days.</a:t>
            </a:r>
          </a:p>
        </p:txBody>
      </p:sp>
      <p:pic>
        <p:nvPicPr>
          <p:cNvPr id="2049" name="Picture 1"/>
          <p:cNvPicPr>
            <a:picLocks noChangeAspect="1" noChangeArrowheads="1"/>
          </p:cNvPicPr>
          <p:nvPr/>
        </p:nvPicPr>
        <p:blipFill>
          <a:blip r:embed="rId2" cstate="print"/>
          <a:srcRect/>
          <a:stretch>
            <a:fillRect/>
          </a:stretch>
        </p:blipFill>
        <p:spPr bwMode="auto">
          <a:xfrm>
            <a:off x="6948264" y="2492895"/>
            <a:ext cx="1224136" cy="1301613"/>
          </a:xfrm>
          <a:prstGeom prst="rect">
            <a:avLst/>
          </a:prstGeom>
          <a:noFill/>
          <a:ln w="9525">
            <a:noFill/>
            <a:miter lim="800000"/>
            <a:headEnd/>
            <a:tailEnd/>
          </a:ln>
        </p:spPr>
      </p:pic>
    </p:spTree>
    <p:extLst>
      <p:ext uri="{BB962C8B-B14F-4D97-AF65-F5344CB8AC3E}">
        <p14:creationId xmlns:p14="http://schemas.microsoft.com/office/powerpoint/2010/main" val="38484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2049"/>
                                        </p:tgtEl>
                                        <p:attrNameLst>
                                          <p:attrName>style.visibility</p:attrName>
                                        </p:attrNameLst>
                                      </p:cBhvr>
                                      <p:to>
                                        <p:strVal val="visible"/>
                                      </p:to>
                                    </p:set>
                                    <p:animEffect transition="in" filter="dissolve">
                                      <p:cBhvr>
                                        <p:cTn id="10"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32048"/>
            <a:ext cx="8229600" cy="732656"/>
          </a:xfrm>
        </p:spPr>
        <p:txBody>
          <a:bodyPr>
            <a:normAutofit fontScale="90000"/>
          </a:bodyPr>
          <a:lstStyle/>
          <a:p>
            <a:r>
              <a:rPr lang="en-GB" b="1" dirty="0"/>
              <a:t>Evaluation – State Dependent Failure</a:t>
            </a:r>
          </a:p>
        </p:txBody>
      </p:sp>
      <p:sp>
        <p:nvSpPr>
          <p:cNvPr id="4" name="TextBox 3"/>
          <p:cNvSpPr txBox="1"/>
          <p:nvPr/>
        </p:nvSpPr>
        <p:spPr>
          <a:xfrm>
            <a:off x="4524028" y="764704"/>
            <a:ext cx="4248472" cy="4401205"/>
          </a:xfrm>
          <a:prstGeom prst="rect">
            <a:avLst/>
          </a:prstGeom>
          <a:solidFill>
            <a:srgbClr val="CCFFCC"/>
          </a:solidFill>
          <a:ln w="3175">
            <a:solidFill>
              <a:schemeClr val="tx1"/>
            </a:solidFill>
          </a:ln>
        </p:spPr>
        <p:txBody>
          <a:bodyPr wrap="square" rtlCol="0">
            <a:spAutoFit/>
          </a:bodyPr>
          <a:lstStyle/>
          <a:p>
            <a:r>
              <a:rPr lang="en-GB" sz="2000" b="1" dirty="0"/>
              <a:t>There is further support for the influence of state-dependent cues. Overton (1964) experimented on two groups of rats, one group was given a mild barbiturate the other group did not get the drug. They were then placed in a simple maze </a:t>
            </a:r>
            <a:r>
              <a:rPr lang="en-US" sz="2000" b="1" dirty="0"/>
              <a:t>and taught to escape an electrical shock. When the group with the drug were placed back in the maze without the drug they could not remember how to escape the shock but if they were given the drug again they could recall how to escape the shocks.</a:t>
            </a:r>
            <a:endParaRPr lang="en-GB" sz="2000" b="1" dirty="0"/>
          </a:p>
        </p:txBody>
      </p:sp>
      <p:sp>
        <p:nvSpPr>
          <p:cNvPr id="5" name="TextBox 4"/>
          <p:cNvSpPr txBox="1"/>
          <p:nvPr/>
        </p:nvSpPr>
        <p:spPr>
          <a:xfrm>
            <a:off x="323528" y="764704"/>
            <a:ext cx="3960440" cy="2246769"/>
          </a:xfrm>
          <a:prstGeom prst="rect">
            <a:avLst/>
          </a:prstGeom>
          <a:solidFill>
            <a:srgbClr val="FFFF99"/>
          </a:solidFill>
          <a:ln w="3175">
            <a:solidFill>
              <a:schemeClr val="tx1"/>
            </a:solidFill>
          </a:ln>
        </p:spPr>
        <p:txBody>
          <a:bodyPr wrap="square" rtlCol="0">
            <a:spAutoFit/>
          </a:bodyPr>
          <a:lstStyle/>
          <a:p>
            <a:r>
              <a:rPr lang="en-GB" sz="2000" b="1" dirty="0"/>
              <a:t>This study has </a:t>
            </a:r>
            <a:r>
              <a:rPr lang="en-GB" sz="2000" b="1" dirty="0">
                <a:solidFill>
                  <a:srgbClr val="7030A0"/>
                </a:solidFill>
              </a:rPr>
              <a:t>limited ecological validity</a:t>
            </a:r>
            <a:r>
              <a:rPr lang="en-GB" sz="2000" b="1" dirty="0"/>
              <a:t> because the tasks performed by the participants were artificial therefore their performance might not reflect the way they would perform on tasks in every day life.</a:t>
            </a:r>
          </a:p>
        </p:txBody>
      </p:sp>
      <p:sp>
        <p:nvSpPr>
          <p:cNvPr id="9" name="TextBox 8"/>
          <p:cNvSpPr txBox="1"/>
          <p:nvPr/>
        </p:nvSpPr>
        <p:spPr>
          <a:xfrm>
            <a:off x="301460" y="3226917"/>
            <a:ext cx="3982508" cy="1938992"/>
          </a:xfrm>
          <a:prstGeom prst="rect">
            <a:avLst/>
          </a:prstGeom>
          <a:solidFill>
            <a:srgbClr val="CCFFCC"/>
          </a:solidFill>
          <a:ln w="3175">
            <a:solidFill>
              <a:schemeClr val="tx1"/>
            </a:solidFill>
          </a:ln>
        </p:spPr>
        <p:txBody>
          <a:bodyPr wrap="square" rtlCol="0">
            <a:spAutoFit/>
          </a:bodyPr>
          <a:lstStyle/>
          <a:p>
            <a:r>
              <a:rPr lang="en-GB" sz="2000" b="1" dirty="0"/>
              <a:t>The participants know that they were taking part in a study so they might have changed their behaviour (demand characteristics) to fit in with the aims of the study.</a:t>
            </a:r>
          </a:p>
          <a:p>
            <a:endParaRPr lang="en-GB" sz="2000" b="1" dirty="0"/>
          </a:p>
        </p:txBody>
      </p:sp>
      <p:sp>
        <p:nvSpPr>
          <p:cNvPr id="10" name="TextBox 9"/>
          <p:cNvSpPr txBox="1"/>
          <p:nvPr/>
        </p:nvSpPr>
        <p:spPr>
          <a:xfrm>
            <a:off x="298870" y="5458469"/>
            <a:ext cx="8473630" cy="954107"/>
          </a:xfrm>
          <a:prstGeom prst="rect">
            <a:avLst/>
          </a:prstGeom>
          <a:solidFill>
            <a:srgbClr val="FFFF99"/>
          </a:solidFill>
          <a:ln w="3175">
            <a:solidFill>
              <a:schemeClr val="tx1"/>
            </a:solidFill>
          </a:ln>
        </p:spPr>
        <p:txBody>
          <a:bodyPr wrap="square" rtlCol="0">
            <a:spAutoFit/>
          </a:bodyPr>
          <a:lstStyle/>
          <a:p>
            <a:r>
              <a:rPr lang="en-GB" sz="2800" b="1" dirty="0"/>
              <a:t>However it was a controlled experiment so it can be replicated  so </a:t>
            </a:r>
            <a:r>
              <a:rPr lang="en-GB" sz="2800" b="1" dirty="0">
                <a:solidFill>
                  <a:srgbClr val="7030A0"/>
                </a:solidFill>
              </a:rPr>
              <a:t>reliability</a:t>
            </a:r>
            <a:r>
              <a:rPr lang="en-GB" sz="2800" b="1" dirty="0"/>
              <a:t> can be tested.</a:t>
            </a:r>
          </a:p>
        </p:txBody>
      </p:sp>
    </p:spTree>
    <p:extLst>
      <p:ext uri="{BB962C8B-B14F-4D97-AF65-F5344CB8AC3E}">
        <p14:creationId xmlns:p14="http://schemas.microsoft.com/office/powerpoint/2010/main" val="1900664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100" y="272783"/>
            <a:ext cx="8229600" cy="732656"/>
          </a:xfrm>
        </p:spPr>
        <p:txBody>
          <a:bodyPr>
            <a:normAutofit fontScale="90000"/>
          </a:bodyPr>
          <a:lstStyle/>
          <a:p>
            <a:r>
              <a:rPr lang="en-GB" b="1" dirty="0"/>
              <a:t>Real Life Application</a:t>
            </a:r>
          </a:p>
        </p:txBody>
      </p:sp>
      <p:sp>
        <p:nvSpPr>
          <p:cNvPr id="7" name="Rectangle 6"/>
          <p:cNvSpPr/>
          <p:nvPr/>
        </p:nvSpPr>
        <p:spPr>
          <a:xfrm>
            <a:off x="363328" y="1196752"/>
            <a:ext cx="8457144" cy="4401205"/>
          </a:xfrm>
          <a:prstGeom prst="rect">
            <a:avLst/>
          </a:prstGeom>
          <a:solidFill>
            <a:srgbClr val="CCFFCC"/>
          </a:solidFill>
          <a:ln w="3175">
            <a:solidFill>
              <a:schemeClr val="tx1"/>
            </a:solidFill>
          </a:ln>
        </p:spPr>
        <p:txBody>
          <a:bodyPr wrap="square">
            <a:spAutoFit/>
          </a:bodyPr>
          <a:lstStyle/>
          <a:p>
            <a:r>
              <a:rPr lang="en-GB" sz="4000" b="1" dirty="0">
                <a:solidFill>
                  <a:srgbClr val="7030A0"/>
                </a:solidFill>
              </a:rPr>
              <a:t>Real –life applications</a:t>
            </a:r>
            <a:r>
              <a:rPr lang="en-GB" sz="4000" b="1" dirty="0"/>
              <a:t>:</a:t>
            </a:r>
          </a:p>
          <a:p>
            <a:r>
              <a:rPr lang="en-GB" sz="4000" b="1" dirty="0"/>
              <a:t> This is used as a strategy to improve recall in eye-witness memory when the witnesses are asked to describe their mood/ emotional state when the incident they have witnessed took place (cognitive interview).</a:t>
            </a:r>
          </a:p>
        </p:txBody>
      </p:sp>
    </p:spTree>
    <p:extLst>
      <p:ext uri="{BB962C8B-B14F-4D97-AF65-F5344CB8AC3E}">
        <p14:creationId xmlns:p14="http://schemas.microsoft.com/office/powerpoint/2010/main" val="273575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92696"/>
            <a:ext cx="5256584" cy="1470025"/>
          </a:xfrm>
        </p:spPr>
        <p:txBody>
          <a:bodyPr>
            <a:normAutofit/>
          </a:bodyPr>
          <a:lstStyle/>
          <a:p>
            <a:r>
              <a:rPr lang="en-GB" sz="8000" b="1" dirty="0"/>
              <a:t>Forgetting </a:t>
            </a:r>
          </a:p>
        </p:txBody>
      </p:sp>
      <p:sp>
        <p:nvSpPr>
          <p:cNvPr id="3" name="Subtitle 2"/>
          <p:cNvSpPr>
            <a:spLocks noGrp="1"/>
          </p:cNvSpPr>
          <p:nvPr>
            <p:ph type="subTitle" idx="1"/>
          </p:nvPr>
        </p:nvSpPr>
        <p:spPr>
          <a:xfrm>
            <a:off x="323528" y="3429000"/>
            <a:ext cx="8568952" cy="2880320"/>
          </a:xfrm>
        </p:spPr>
        <p:txBody>
          <a:bodyPr>
            <a:normAutofit/>
          </a:bodyPr>
          <a:lstStyle/>
          <a:p>
            <a:r>
              <a:rPr lang="en-GB" sz="2500" b="1" dirty="0"/>
              <a:t>The failure to retrieve memories (retrieval failure), with explanations focusing on the idea that we may not be able to remember a memory because…</a:t>
            </a:r>
          </a:p>
          <a:p>
            <a:endParaRPr lang="en-GB" sz="2500" b="1" dirty="0"/>
          </a:p>
          <a:p>
            <a:pPr marL="457200" indent="-457200" algn="l">
              <a:buAutoNum type="alphaLcParenBoth"/>
            </a:pPr>
            <a:r>
              <a:rPr lang="en-GB" sz="2500" b="1" dirty="0"/>
              <a:t>It is no longer in the memory store</a:t>
            </a:r>
          </a:p>
          <a:p>
            <a:pPr algn="l"/>
            <a:r>
              <a:rPr lang="en-GB" sz="2500" b="1" dirty="0"/>
              <a:t>(b) We have issues retrieving the memory.</a:t>
            </a:r>
          </a:p>
        </p:txBody>
      </p:sp>
      <p:pic>
        <p:nvPicPr>
          <p:cNvPr id="11266" name="Picture 2" descr="http://forgettingtaskmaddiegullick.weebly.com/uploads/2/0/4/7/20476154/19064_orig.jpg"/>
          <p:cNvPicPr>
            <a:picLocks noChangeAspect="1" noChangeArrowheads="1"/>
          </p:cNvPicPr>
          <p:nvPr/>
        </p:nvPicPr>
        <p:blipFill>
          <a:blip r:embed="rId2" cstate="print"/>
          <a:srcRect/>
          <a:stretch>
            <a:fillRect/>
          </a:stretch>
        </p:blipFill>
        <p:spPr bwMode="auto">
          <a:xfrm>
            <a:off x="5848350" y="0"/>
            <a:ext cx="3295650" cy="3295651"/>
          </a:xfrm>
          <a:prstGeom prst="rect">
            <a:avLst/>
          </a:prstGeom>
          <a:noFill/>
        </p:spPr>
      </p:pic>
    </p:spTree>
    <p:extLst>
      <p:ext uri="{BB962C8B-B14F-4D97-AF65-F5344CB8AC3E}">
        <p14:creationId xmlns:p14="http://schemas.microsoft.com/office/powerpoint/2010/main" val="3349059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299"/>
            <a:ext cx="8964488" cy="692696"/>
          </a:xfrm>
        </p:spPr>
        <p:txBody>
          <a:bodyPr>
            <a:normAutofit fontScale="90000"/>
          </a:bodyPr>
          <a:lstStyle/>
          <a:p>
            <a:r>
              <a:rPr lang="en-GB" b="1" dirty="0"/>
              <a:t>Evaluation – Context Dependent Failure</a:t>
            </a:r>
          </a:p>
        </p:txBody>
      </p:sp>
      <p:sp>
        <p:nvSpPr>
          <p:cNvPr id="4" name="TextBox 3"/>
          <p:cNvSpPr txBox="1"/>
          <p:nvPr/>
        </p:nvSpPr>
        <p:spPr>
          <a:xfrm>
            <a:off x="323528" y="729049"/>
            <a:ext cx="3960440" cy="4016484"/>
          </a:xfrm>
          <a:prstGeom prst="rect">
            <a:avLst/>
          </a:prstGeom>
          <a:solidFill>
            <a:srgbClr val="FFFF99"/>
          </a:solidFill>
          <a:ln w="3175">
            <a:solidFill>
              <a:schemeClr val="tx1"/>
            </a:solidFill>
          </a:ln>
        </p:spPr>
        <p:txBody>
          <a:bodyPr wrap="square" rtlCol="0">
            <a:spAutoFit/>
          </a:bodyPr>
          <a:lstStyle/>
          <a:p>
            <a:pPr>
              <a:buFont typeface="Arial" pitchFamily="34" charset="0"/>
              <a:buChar char="•"/>
            </a:pPr>
            <a:r>
              <a:rPr lang="en-GB" sz="1700" b="1" dirty="0"/>
              <a:t>This study has </a:t>
            </a:r>
            <a:r>
              <a:rPr lang="en-GB" sz="1700" b="1" dirty="0">
                <a:solidFill>
                  <a:srgbClr val="7030A0"/>
                </a:solidFill>
              </a:rPr>
              <a:t>limited ecological validity</a:t>
            </a:r>
            <a:r>
              <a:rPr lang="en-GB" sz="1700" b="1" dirty="0"/>
              <a:t> because the environment was familiar to the divers but the task was artificial as we are not usually asked to learn a list of meaningless words in our everyday life.</a:t>
            </a:r>
          </a:p>
          <a:p>
            <a:pPr>
              <a:buFont typeface="Arial" pitchFamily="34" charset="0"/>
              <a:buChar char="•"/>
            </a:pPr>
            <a:r>
              <a:rPr lang="en-GB" sz="1700" b="1" dirty="0"/>
              <a:t>Another weakness is that the groups who learnt and recalled in different environments were disrupted (they had to change environment) whereas the groups who learnt and recalled in the same environment were not disrupted. This could have influenced their recall.</a:t>
            </a:r>
          </a:p>
          <a:p>
            <a:pPr>
              <a:buFont typeface="Arial" pitchFamily="34" charset="0"/>
              <a:buChar char="•"/>
            </a:pPr>
            <a:r>
              <a:rPr lang="en-GB" sz="1700" b="1" dirty="0"/>
              <a:t>However it was a controlled experiment so it can be replicated  so </a:t>
            </a:r>
            <a:r>
              <a:rPr lang="en-GB" sz="1700" b="1" dirty="0">
                <a:solidFill>
                  <a:srgbClr val="7030A0"/>
                </a:solidFill>
              </a:rPr>
              <a:t>reliability</a:t>
            </a:r>
            <a:r>
              <a:rPr lang="en-GB" sz="1700" b="1" dirty="0"/>
              <a:t> can be tested.</a:t>
            </a:r>
          </a:p>
        </p:txBody>
      </p:sp>
      <p:sp>
        <p:nvSpPr>
          <p:cNvPr id="6" name="TextBox 5"/>
          <p:cNvSpPr txBox="1"/>
          <p:nvPr/>
        </p:nvSpPr>
        <p:spPr>
          <a:xfrm>
            <a:off x="4644008" y="1052736"/>
            <a:ext cx="4248472" cy="5355312"/>
          </a:xfrm>
          <a:prstGeom prst="rect">
            <a:avLst/>
          </a:prstGeom>
          <a:solidFill>
            <a:srgbClr val="CCFFCC"/>
          </a:solidFill>
          <a:ln w="3175">
            <a:solidFill>
              <a:schemeClr val="tx1"/>
            </a:solidFill>
          </a:ln>
        </p:spPr>
        <p:txBody>
          <a:bodyPr wrap="square" rtlCol="0">
            <a:spAutoFit/>
          </a:bodyPr>
          <a:lstStyle/>
          <a:p>
            <a:pPr>
              <a:buFont typeface="Arial" pitchFamily="34" charset="0"/>
              <a:buChar char="•"/>
            </a:pPr>
            <a:r>
              <a:rPr lang="en-GB" b="1" dirty="0"/>
              <a:t> There is further support for the influence of contextual cues.</a:t>
            </a:r>
            <a:r>
              <a:rPr lang="en-GB" b="1" dirty="0">
                <a:solidFill>
                  <a:srgbClr val="7030A0"/>
                </a:solidFill>
              </a:rPr>
              <a:t> Abernathy </a:t>
            </a:r>
            <a:r>
              <a:rPr lang="en-GB" b="1" dirty="0"/>
              <a:t>(1940) found that students performed better in tests if the tests took place in the same room as the learning of the material had taken place, and were administered by the same instructor who had taught the information.</a:t>
            </a:r>
          </a:p>
          <a:p>
            <a:pPr>
              <a:buFont typeface="Arial" pitchFamily="34" charset="0"/>
              <a:buChar char="•"/>
            </a:pPr>
            <a:r>
              <a:rPr lang="en-GB" b="1" dirty="0"/>
              <a:t>The studies carried out do not take into account the </a:t>
            </a:r>
            <a:r>
              <a:rPr lang="en-GB" b="1" dirty="0">
                <a:solidFill>
                  <a:srgbClr val="7030A0"/>
                </a:solidFill>
              </a:rPr>
              <a:t>meaning</a:t>
            </a:r>
            <a:r>
              <a:rPr lang="en-GB" b="1" dirty="0"/>
              <a:t> of the material and the level of</a:t>
            </a:r>
            <a:r>
              <a:rPr lang="en-GB" b="1" dirty="0">
                <a:solidFill>
                  <a:srgbClr val="7030A0"/>
                </a:solidFill>
              </a:rPr>
              <a:t> motivation </a:t>
            </a:r>
            <a:r>
              <a:rPr lang="en-GB" b="1" dirty="0"/>
              <a:t>of the person when learning the information.</a:t>
            </a:r>
          </a:p>
          <a:p>
            <a:pPr>
              <a:buFont typeface="Arial" pitchFamily="34" charset="0"/>
              <a:buChar char="•"/>
            </a:pPr>
            <a:r>
              <a:rPr lang="en-GB" b="1" dirty="0">
                <a:solidFill>
                  <a:srgbClr val="7030A0"/>
                </a:solidFill>
              </a:rPr>
              <a:t>Real –life applications</a:t>
            </a:r>
            <a:r>
              <a:rPr lang="en-GB" b="1" dirty="0"/>
              <a:t>:</a:t>
            </a:r>
          </a:p>
          <a:p>
            <a:r>
              <a:rPr lang="en-GB" b="1" dirty="0"/>
              <a:t> This is used as a strategy to improve recall in eye-witness memory when the witnesses are asked to describe the context in which the incident they have witnessed took place during cognitive interviews.</a:t>
            </a:r>
          </a:p>
        </p:txBody>
      </p:sp>
      <p:sp>
        <p:nvSpPr>
          <p:cNvPr id="3" name="TextBox 2"/>
          <p:cNvSpPr txBox="1"/>
          <p:nvPr/>
        </p:nvSpPr>
        <p:spPr>
          <a:xfrm>
            <a:off x="328710" y="5065274"/>
            <a:ext cx="3955258" cy="1477328"/>
          </a:xfrm>
          <a:prstGeom prst="rect">
            <a:avLst/>
          </a:prstGeom>
          <a:solidFill>
            <a:srgbClr val="FFC000"/>
          </a:solidFill>
          <a:ln w="3175">
            <a:solidFill>
              <a:schemeClr val="tx1"/>
            </a:solidFill>
          </a:ln>
        </p:spPr>
        <p:txBody>
          <a:bodyPr wrap="square" rtlCol="0">
            <a:spAutoFit/>
          </a:bodyPr>
          <a:lstStyle/>
          <a:p>
            <a:pPr lvl="0"/>
            <a:r>
              <a:rPr lang="en-GB" b="1" dirty="0"/>
              <a:t>This theory is difficult to disprove as if recall does not occur is it because the information is not stored or because you are not providing the right cue? (circular argument) </a:t>
            </a:r>
            <a:endParaRPr lang="en-GB" dirty="0"/>
          </a:p>
        </p:txBody>
      </p:sp>
    </p:spTree>
    <p:extLst>
      <p:ext uri="{BB962C8B-B14F-4D97-AF65-F5344CB8AC3E}">
        <p14:creationId xmlns:p14="http://schemas.microsoft.com/office/powerpoint/2010/main" val="1114405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32048"/>
            <a:ext cx="8229600" cy="732656"/>
          </a:xfrm>
        </p:spPr>
        <p:txBody>
          <a:bodyPr>
            <a:normAutofit fontScale="90000"/>
          </a:bodyPr>
          <a:lstStyle/>
          <a:p>
            <a:r>
              <a:rPr lang="en-GB" b="1" dirty="0"/>
              <a:t>Evaluation – State Dependent Failure</a:t>
            </a:r>
          </a:p>
        </p:txBody>
      </p:sp>
      <p:sp>
        <p:nvSpPr>
          <p:cNvPr id="4" name="TextBox 3"/>
          <p:cNvSpPr txBox="1"/>
          <p:nvPr/>
        </p:nvSpPr>
        <p:spPr>
          <a:xfrm>
            <a:off x="4524028" y="764704"/>
            <a:ext cx="4248472" cy="4801314"/>
          </a:xfrm>
          <a:prstGeom prst="rect">
            <a:avLst/>
          </a:prstGeom>
          <a:solidFill>
            <a:srgbClr val="CCFFCC"/>
          </a:solidFill>
          <a:ln w="3175">
            <a:solidFill>
              <a:schemeClr val="tx1"/>
            </a:solidFill>
          </a:ln>
        </p:spPr>
        <p:txBody>
          <a:bodyPr wrap="square" rtlCol="0">
            <a:spAutoFit/>
          </a:bodyPr>
          <a:lstStyle/>
          <a:p>
            <a:pPr>
              <a:buFont typeface="Arial" pitchFamily="34" charset="0"/>
              <a:buChar char="•"/>
            </a:pPr>
            <a:r>
              <a:rPr lang="en-GB" sz="1700" b="1" dirty="0"/>
              <a:t> There is further support for the influence of state-dependent cues. Overton (1964) experimented on two groups of rats, one group was given a mild barbiturate the other group did not get the drug. They were then placed in a simple maze </a:t>
            </a:r>
            <a:r>
              <a:rPr lang="en-US" sz="1700" b="1" dirty="0"/>
              <a:t>and taught to escape an electrical shock. When the group with the drug were placed back in the maze without the drug they could not remember how to escape the shock but if they were given the drug again they could recall how to escape the shocks.</a:t>
            </a:r>
            <a:endParaRPr lang="en-GB" sz="1700" b="1" dirty="0"/>
          </a:p>
          <a:p>
            <a:pPr>
              <a:buFont typeface="Arial" pitchFamily="34" charset="0"/>
              <a:buChar char="•"/>
            </a:pPr>
            <a:r>
              <a:rPr lang="en-GB" sz="1700" b="1" dirty="0"/>
              <a:t>The studies carried out do not take into account the </a:t>
            </a:r>
            <a:r>
              <a:rPr lang="en-GB" sz="1700" b="1" dirty="0">
                <a:solidFill>
                  <a:srgbClr val="7030A0"/>
                </a:solidFill>
              </a:rPr>
              <a:t>meaning</a:t>
            </a:r>
            <a:r>
              <a:rPr lang="en-GB" sz="1700" b="1" dirty="0"/>
              <a:t> of the material and the level of</a:t>
            </a:r>
            <a:r>
              <a:rPr lang="en-GB" sz="1700" b="1" dirty="0">
                <a:solidFill>
                  <a:srgbClr val="7030A0"/>
                </a:solidFill>
              </a:rPr>
              <a:t> motivation </a:t>
            </a:r>
            <a:r>
              <a:rPr lang="en-GB" sz="1700" b="1" dirty="0"/>
              <a:t>of the person when learning the information. However a strength is that animals are not influenced by demand characteristics.</a:t>
            </a:r>
          </a:p>
        </p:txBody>
      </p:sp>
      <p:sp>
        <p:nvSpPr>
          <p:cNvPr id="5" name="TextBox 4"/>
          <p:cNvSpPr txBox="1"/>
          <p:nvPr/>
        </p:nvSpPr>
        <p:spPr>
          <a:xfrm>
            <a:off x="323528" y="764704"/>
            <a:ext cx="3960440" cy="3970318"/>
          </a:xfrm>
          <a:prstGeom prst="rect">
            <a:avLst/>
          </a:prstGeom>
          <a:solidFill>
            <a:srgbClr val="FFFF99"/>
          </a:solidFill>
          <a:ln w="3175">
            <a:solidFill>
              <a:schemeClr val="tx1"/>
            </a:solidFill>
          </a:ln>
        </p:spPr>
        <p:txBody>
          <a:bodyPr wrap="square" rtlCol="0">
            <a:spAutoFit/>
          </a:bodyPr>
          <a:lstStyle/>
          <a:p>
            <a:pPr>
              <a:buFont typeface="Arial" pitchFamily="34" charset="0"/>
              <a:buChar char="•"/>
            </a:pPr>
            <a:r>
              <a:rPr lang="en-GB" b="1" dirty="0"/>
              <a:t>This study has </a:t>
            </a:r>
            <a:r>
              <a:rPr lang="en-GB" b="1" dirty="0">
                <a:solidFill>
                  <a:srgbClr val="7030A0"/>
                </a:solidFill>
              </a:rPr>
              <a:t>limited ecological validity</a:t>
            </a:r>
            <a:r>
              <a:rPr lang="en-GB" b="1" dirty="0"/>
              <a:t> because the tasks performed by the participants were artificial therefore their performance might not reflect the way they would perform on tasks in every day life.</a:t>
            </a:r>
          </a:p>
          <a:p>
            <a:pPr>
              <a:buFont typeface="Arial" pitchFamily="34" charset="0"/>
              <a:buChar char="•"/>
            </a:pPr>
            <a:r>
              <a:rPr lang="en-GB" b="1" dirty="0"/>
              <a:t>The participants know that they were taking part in a study so they might have changed their behaviour (demand characteristics) to fit in with the aims of the study.</a:t>
            </a:r>
          </a:p>
          <a:p>
            <a:pPr>
              <a:buFont typeface="Arial" pitchFamily="34" charset="0"/>
              <a:buChar char="•"/>
            </a:pPr>
            <a:r>
              <a:rPr lang="en-GB" b="1" dirty="0"/>
              <a:t>However it was a controlled experiment so it can be replicated  so </a:t>
            </a:r>
            <a:r>
              <a:rPr lang="en-GB" b="1" dirty="0">
                <a:solidFill>
                  <a:srgbClr val="7030A0"/>
                </a:solidFill>
              </a:rPr>
              <a:t>reliability</a:t>
            </a:r>
            <a:r>
              <a:rPr lang="en-GB" b="1" dirty="0"/>
              <a:t> can be tested.</a:t>
            </a:r>
          </a:p>
        </p:txBody>
      </p:sp>
      <p:sp>
        <p:nvSpPr>
          <p:cNvPr id="7" name="Rectangle 6"/>
          <p:cNvSpPr/>
          <p:nvPr/>
        </p:nvSpPr>
        <p:spPr>
          <a:xfrm>
            <a:off x="355551" y="4810080"/>
            <a:ext cx="3960440" cy="2031325"/>
          </a:xfrm>
          <a:prstGeom prst="rect">
            <a:avLst/>
          </a:prstGeom>
          <a:solidFill>
            <a:srgbClr val="CCFFCC"/>
          </a:solidFill>
          <a:ln w="3175">
            <a:solidFill>
              <a:schemeClr val="tx1"/>
            </a:solidFill>
          </a:ln>
        </p:spPr>
        <p:txBody>
          <a:bodyPr wrap="square">
            <a:spAutoFit/>
          </a:bodyPr>
          <a:lstStyle/>
          <a:p>
            <a:pPr>
              <a:buFont typeface="Arial" pitchFamily="34" charset="0"/>
              <a:buChar char="•"/>
            </a:pPr>
            <a:r>
              <a:rPr lang="en-GB" b="1" dirty="0">
                <a:solidFill>
                  <a:srgbClr val="7030A0"/>
                </a:solidFill>
              </a:rPr>
              <a:t>Real –life applications</a:t>
            </a:r>
            <a:r>
              <a:rPr lang="en-GB" b="1" dirty="0"/>
              <a:t>:</a:t>
            </a:r>
          </a:p>
          <a:p>
            <a:r>
              <a:rPr lang="en-GB" b="1" dirty="0"/>
              <a:t> This is used as a strategy to improve recall in eye-witness memory when the witnesses are asked to describe their mood/ emotional state when the incident they have witnessed took place (cognitive interview).</a:t>
            </a:r>
          </a:p>
        </p:txBody>
      </p:sp>
      <p:sp>
        <p:nvSpPr>
          <p:cNvPr id="6" name="TextBox 5"/>
          <p:cNvSpPr txBox="1"/>
          <p:nvPr/>
        </p:nvSpPr>
        <p:spPr>
          <a:xfrm>
            <a:off x="4499992" y="5517232"/>
            <a:ext cx="4248472" cy="1138773"/>
          </a:xfrm>
          <a:prstGeom prst="rect">
            <a:avLst/>
          </a:prstGeom>
          <a:solidFill>
            <a:srgbClr val="FFC000"/>
          </a:solidFill>
          <a:ln w="3175">
            <a:solidFill>
              <a:schemeClr val="tx1"/>
            </a:solidFill>
          </a:ln>
        </p:spPr>
        <p:txBody>
          <a:bodyPr wrap="square" rtlCol="0">
            <a:spAutoFit/>
          </a:bodyPr>
          <a:lstStyle/>
          <a:p>
            <a:pPr lvl="0"/>
            <a:r>
              <a:rPr lang="en-GB" sz="1700" b="1" dirty="0"/>
              <a:t>This theory is difficult to disprove as if recall does not occur is it because the information is not stored or because you are not providing the right cue? (circular argument) </a:t>
            </a:r>
            <a:endParaRPr lang="en-GB" sz="1700" dirty="0"/>
          </a:p>
        </p:txBody>
      </p:sp>
    </p:spTree>
    <p:extLst>
      <p:ext uri="{BB962C8B-B14F-4D97-AF65-F5344CB8AC3E}">
        <p14:creationId xmlns:p14="http://schemas.microsoft.com/office/powerpoint/2010/main" val="273575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908720"/>
            <a:ext cx="8316415" cy="2554545"/>
          </a:xfrm>
          <a:prstGeom prst="rect">
            <a:avLst/>
          </a:prstGeom>
        </p:spPr>
        <p:txBody>
          <a:bodyPr wrap="square">
            <a:spAutoFit/>
          </a:bodyPr>
          <a:lstStyle/>
          <a:p>
            <a:pPr lvl="0" algn="ctr" fontAlgn="base">
              <a:spcBef>
                <a:spcPct val="0"/>
              </a:spcBef>
              <a:spcAft>
                <a:spcPct val="0"/>
              </a:spcAft>
            </a:pPr>
            <a:r>
              <a:rPr lang="en-GB" sz="2000" b="1" dirty="0">
                <a:solidFill>
                  <a:prstClr val="black"/>
                </a:solidFill>
                <a:latin typeface="Franklin Gothic Book"/>
                <a:ea typeface="Times New Roman" pitchFamily="18" charset="0"/>
                <a:cs typeface="Times New Roman" pitchFamily="18" charset="0"/>
              </a:rPr>
              <a:t>The Multi-Store model of memory states that LTM has an unlimited capacity,  and memories have a duration of potentially a lifetime.</a:t>
            </a:r>
          </a:p>
          <a:p>
            <a:pPr lvl="0" algn="ctr" fontAlgn="base">
              <a:spcBef>
                <a:spcPct val="0"/>
              </a:spcBef>
              <a:spcAft>
                <a:spcPct val="0"/>
              </a:spcAft>
            </a:pPr>
            <a:endParaRPr lang="en-GB" sz="2000" b="1" dirty="0">
              <a:solidFill>
                <a:prstClr val="black"/>
              </a:solidFill>
              <a:latin typeface="Franklin Gothic Book"/>
              <a:ea typeface="Times New Roman" pitchFamily="18" charset="0"/>
              <a:cs typeface="Times New Roman" pitchFamily="18" charset="0"/>
            </a:endParaRPr>
          </a:p>
          <a:p>
            <a:pPr lvl="0" algn="ctr" fontAlgn="base">
              <a:spcBef>
                <a:spcPct val="0"/>
              </a:spcBef>
              <a:spcAft>
                <a:spcPct val="0"/>
              </a:spcAft>
            </a:pPr>
            <a:r>
              <a:rPr lang="en-GB" sz="2000" b="1" dirty="0">
                <a:solidFill>
                  <a:prstClr val="black"/>
                </a:solidFill>
                <a:latin typeface="Franklin Gothic Book"/>
                <a:ea typeface="Times New Roman" pitchFamily="18" charset="0"/>
                <a:cs typeface="Times New Roman" pitchFamily="18" charset="0"/>
              </a:rPr>
              <a:t>However, we know  by experience that we forget information stored in the LTM. </a:t>
            </a:r>
          </a:p>
          <a:p>
            <a:pPr lvl="0" algn="ctr" fontAlgn="base">
              <a:spcBef>
                <a:spcPct val="0"/>
              </a:spcBef>
              <a:spcAft>
                <a:spcPct val="0"/>
              </a:spcAft>
            </a:pPr>
            <a:endParaRPr lang="en-GB" sz="2000" b="1" dirty="0">
              <a:solidFill>
                <a:prstClr val="black"/>
              </a:solidFill>
              <a:latin typeface="Franklin Gothic Book"/>
              <a:ea typeface="Times New Roman" pitchFamily="18" charset="0"/>
              <a:cs typeface="Times New Roman" pitchFamily="18" charset="0"/>
            </a:endParaRPr>
          </a:p>
          <a:p>
            <a:pPr lvl="0" algn="ctr" fontAlgn="base">
              <a:spcBef>
                <a:spcPct val="0"/>
              </a:spcBef>
              <a:spcAft>
                <a:spcPct val="0"/>
              </a:spcAft>
            </a:pPr>
            <a:r>
              <a:rPr lang="en-GB" sz="2000" b="1" dirty="0">
                <a:solidFill>
                  <a:prstClr val="black"/>
                </a:solidFill>
                <a:latin typeface="Franklin Gothic Book"/>
                <a:ea typeface="Times New Roman" pitchFamily="18" charset="0"/>
                <a:cs typeface="Times New Roman" pitchFamily="18" charset="0"/>
              </a:rPr>
              <a:t>But does that mean the memories are gone (</a:t>
            </a:r>
            <a:r>
              <a:rPr lang="en-GB" sz="2000" b="1" dirty="0">
                <a:solidFill>
                  <a:srgbClr val="FF0000"/>
                </a:solidFill>
                <a:latin typeface="Franklin Gothic Book"/>
                <a:ea typeface="Times New Roman" pitchFamily="18" charset="0"/>
                <a:cs typeface="Times New Roman" pitchFamily="18" charset="0"/>
              </a:rPr>
              <a:t>availability</a:t>
            </a:r>
            <a:r>
              <a:rPr lang="en-GB" sz="2000" b="1" dirty="0">
                <a:solidFill>
                  <a:prstClr val="black"/>
                </a:solidFill>
                <a:latin typeface="Franklin Gothic Book"/>
                <a:ea typeface="Times New Roman" pitchFamily="18" charset="0"/>
                <a:cs typeface="Times New Roman" pitchFamily="18" charset="0"/>
              </a:rPr>
              <a:t>), or we just can’t reach them (</a:t>
            </a:r>
            <a:r>
              <a:rPr lang="en-GB" sz="2000" b="1" dirty="0">
                <a:solidFill>
                  <a:srgbClr val="FF0000"/>
                </a:solidFill>
                <a:latin typeface="Franklin Gothic Book"/>
                <a:ea typeface="Times New Roman" pitchFamily="18" charset="0"/>
                <a:cs typeface="Times New Roman" pitchFamily="18" charset="0"/>
              </a:rPr>
              <a:t>accessibility</a:t>
            </a:r>
            <a:r>
              <a:rPr lang="en-GB" sz="2000" b="1" dirty="0">
                <a:solidFill>
                  <a:prstClr val="black"/>
                </a:solidFill>
                <a:latin typeface="Franklin Gothic Book"/>
                <a:ea typeface="Times New Roman" pitchFamily="18" charset="0"/>
                <a:cs typeface="Times New Roman" pitchFamily="18" charset="0"/>
              </a:rPr>
              <a:t>) ? </a:t>
            </a:r>
          </a:p>
        </p:txBody>
      </p:sp>
      <p:sp>
        <p:nvSpPr>
          <p:cNvPr id="10242" name="AutoShape 2" descr="https://frank.itlab.us/forgetting/think.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44" name="AutoShape 4" descr="https://frank.itlab.us/forgetting/think.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46" name="AutoShape 6" descr="https://frank.itlab.us/forgetting/think.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48" name="Picture 8" descr="http://medicomhealth.com/wp-content/uploads/2014/01/marketing-campaigns-1.png"/>
          <p:cNvPicPr>
            <a:picLocks noChangeAspect="1" noChangeArrowheads="1"/>
          </p:cNvPicPr>
          <p:nvPr/>
        </p:nvPicPr>
        <p:blipFill>
          <a:blip r:embed="rId2" cstate="print"/>
          <a:srcRect/>
          <a:stretch>
            <a:fillRect/>
          </a:stretch>
        </p:blipFill>
        <p:spPr bwMode="auto">
          <a:xfrm>
            <a:off x="1619672" y="3933056"/>
            <a:ext cx="5400600" cy="22909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2" presetClass="entr" presetSubtype="12" fill="hold" nodeType="withEffect">
                                  <p:stCondLst>
                                    <p:cond delay="0"/>
                                  </p:stCondLst>
                                  <p:childTnLst>
                                    <p:set>
                                      <p:cBhvr>
                                        <p:cTn id="9" dur="1" fill="hold">
                                          <p:stCondLst>
                                            <p:cond delay="0"/>
                                          </p:stCondLst>
                                        </p:cTn>
                                        <p:tgtEl>
                                          <p:spTgt spid="10248"/>
                                        </p:tgtEl>
                                        <p:attrNameLst>
                                          <p:attrName>style.visibility</p:attrName>
                                        </p:attrNameLst>
                                      </p:cBhvr>
                                      <p:to>
                                        <p:strVal val="visible"/>
                                      </p:to>
                                    </p:set>
                                    <p:anim calcmode="lin" valueType="num">
                                      <p:cBhvr additive="base">
                                        <p:cTn id="10" dur="500" fill="hold"/>
                                        <p:tgtEl>
                                          <p:spTgt spid="10248"/>
                                        </p:tgtEl>
                                        <p:attrNameLst>
                                          <p:attrName>ppt_x</p:attrName>
                                        </p:attrNameLst>
                                      </p:cBhvr>
                                      <p:tavLst>
                                        <p:tav tm="0">
                                          <p:val>
                                            <p:strVal val="0-#ppt_w/2"/>
                                          </p:val>
                                        </p:tav>
                                        <p:tav tm="100000">
                                          <p:val>
                                            <p:strVal val="#ppt_x"/>
                                          </p:val>
                                        </p:tav>
                                      </p:tavLst>
                                    </p:anim>
                                    <p:anim calcmode="lin" valueType="num">
                                      <p:cBhvr additive="base">
                                        <p:cTn id="11"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en-GB" b="1" dirty="0"/>
              <a:t>Forgetting: Interference </a:t>
            </a:r>
          </a:p>
        </p:txBody>
      </p:sp>
      <p:sp>
        <p:nvSpPr>
          <p:cNvPr id="4" name="TextBox 3"/>
          <p:cNvSpPr txBox="1"/>
          <p:nvPr/>
        </p:nvSpPr>
        <p:spPr>
          <a:xfrm>
            <a:off x="251520" y="1772816"/>
            <a:ext cx="4032448" cy="3323987"/>
          </a:xfrm>
          <a:prstGeom prst="rect">
            <a:avLst/>
          </a:prstGeom>
          <a:ln w="38100">
            <a:solidFill>
              <a:srgbClr val="7D719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2000" b="1" dirty="0">
                <a:solidFill>
                  <a:srgbClr val="FF0000"/>
                </a:solidFill>
              </a:rPr>
              <a:t>Proactive</a:t>
            </a:r>
            <a:r>
              <a:rPr lang="en-GB" sz="2000" b="1" dirty="0"/>
              <a:t> </a:t>
            </a:r>
            <a:r>
              <a:rPr lang="en-GB" sz="2000" b="1" dirty="0">
                <a:solidFill>
                  <a:srgbClr val="FF0000"/>
                </a:solidFill>
              </a:rPr>
              <a:t>interference</a:t>
            </a:r>
            <a:r>
              <a:rPr lang="en-GB" sz="2000" b="1" dirty="0"/>
              <a:t>:</a:t>
            </a:r>
          </a:p>
          <a:p>
            <a:endParaRPr lang="en-GB" sz="1000" b="1" dirty="0"/>
          </a:p>
          <a:p>
            <a:r>
              <a:rPr lang="en-GB" sz="2000" b="1" dirty="0"/>
              <a:t>This occurs when information stored previously interferes with an attempt to recall something new (old prevents new)</a:t>
            </a:r>
          </a:p>
          <a:p>
            <a:endParaRPr lang="en-GB" sz="2000" b="1" dirty="0"/>
          </a:p>
          <a:p>
            <a:r>
              <a:rPr lang="en-GB" sz="2000" b="1" dirty="0"/>
              <a:t>For example: a memory of your old mobile number disrupts attempts to recall your new mobile number.</a:t>
            </a:r>
          </a:p>
          <a:p>
            <a:endParaRPr lang="en-GB" sz="2000" b="1" dirty="0"/>
          </a:p>
        </p:txBody>
      </p:sp>
      <p:sp>
        <p:nvSpPr>
          <p:cNvPr id="5" name="TextBox 4"/>
          <p:cNvSpPr txBox="1"/>
          <p:nvPr/>
        </p:nvSpPr>
        <p:spPr>
          <a:xfrm>
            <a:off x="4716016" y="1615080"/>
            <a:ext cx="4032448" cy="3331681"/>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dirty="0">
                <a:solidFill>
                  <a:srgbClr val="FF0000"/>
                </a:solidFill>
              </a:rPr>
              <a:t>Retroactive</a:t>
            </a:r>
            <a:r>
              <a:rPr lang="en-GB" sz="2000" b="1" dirty="0">
                <a:solidFill>
                  <a:schemeClr val="dk1"/>
                </a:solidFill>
              </a:rPr>
              <a:t> </a:t>
            </a:r>
            <a:r>
              <a:rPr lang="en-GB" sz="2000" b="1" dirty="0">
                <a:solidFill>
                  <a:srgbClr val="FF0000"/>
                </a:solidFill>
              </a:rPr>
              <a:t>interference</a:t>
            </a:r>
            <a:r>
              <a:rPr lang="en-GB" sz="2000" b="1" dirty="0">
                <a:solidFill>
                  <a:schemeClr val="dk1"/>
                </a:solidFill>
              </a:rPr>
              <a:t>:</a:t>
            </a:r>
          </a:p>
          <a:p>
            <a:endParaRPr lang="en-GB" sz="2000" b="1" dirty="0">
              <a:solidFill>
                <a:schemeClr val="dk1"/>
              </a:solidFill>
            </a:endParaRPr>
          </a:p>
          <a:p>
            <a:r>
              <a:rPr lang="en-GB" sz="2000" b="1" dirty="0"/>
              <a:t>This occurs when coding new information disrupts information stored previously (new prevents old)</a:t>
            </a:r>
            <a:endParaRPr lang="en-GB" sz="2000" b="1" dirty="0">
              <a:solidFill>
                <a:schemeClr val="dk1"/>
              </a:solidFill>
            </a:endParaRPr>
          </a:p>
          <a:p>
            <a:endParaRPr lang="en-GB" sz="1050" b="1" dirty="0"/>
          </a:p>
          <a:p>
            <a:r>
              <a:rPr lang="en-GB" sz="2000" b="1" dirty="0">
                <a:solidFill>
                  <a:schemeClr val="dk1"/>
                </a:solidFill>
              </a:rPr>
              <a:t>For example: </a:t>
            </a:r>
            <a:r>
              <a:rPr lang="en-GB" sz="2000" b="1" dirty="0"/>
              <a:t>the memory of your new car registration number prevents recall of your previous car registration number.</a:t>
            </a:r>
            <a:endParaRPr lang="en-GB" sz="2000" b="1" dirty="0">
              <a:solidFill>
                <a:schemeClr val="dk1"/>
              </a:solidFill>
            </a:endParaRPr>
          </a:p>
        </p:txBody>
      </p:sp>
      <p:sp>
        <p:nvSpPr>
          <p:cNvPr id="6" name="TextBox 5"/>
          <p:cNvSpPr txBox="1"/>
          <p:nvPr/>
        </p:nvSpPr>
        <p:spPr>
          <a:xfrm>
            <a:off x="539552" y="764704"/>
            <a:ext cx="7848872" cy="954107"/>
          </a:xfrm>
          <a:prstGeom prst="rect">
            <a:avLst/>
          </a:prstGeom>
          <a:noFill/>
        </p:spPr>
        <p:txBody>
          <a:bodyPr wrap="square" rtlCol="0">
            <a:spAutoFit/>
          </a:bodyPr>
          <a:lstStyle/>
          <a:p>
            <a:r>
              <a:rPr lang="en-GB" sz="2000" b="1" dirty="0">
                <a:solidFill>
                  <a:srgbClr val="FF0000"/>
                </a:solidFill>
              </a:rPr>
              <a:t>Interference: </a:t>
            </a:r>
            <a:r>
              <a:rPr lang="en-GB" b="1" dirty="0"/>
              <a:t>one memory disturbs the ability to recall another. This might result in forgetting or distorting one or the other or both.  This is more likely to happen if the memories are similar.</a:t>
            </a:r>
          </a:p>
        </p:txBody>
      </p:sp>
      <p:sp>
        <p:nvSpPr>
          <p:cNvPr id="7" name="Rounded Rectangle 6"/>
          <p:cNvSpPr/>
          <p:nvPr/>
        </p:nvSpPr>
        <p:spPr>
          <a:xfrm>
            <a:off x="2519772" y="5343513"/>
            <a:ext cx="1656184"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New memory </a:t>
            </a:r>
          </a:p>
        </p:txBody>
      </p:sp>
      <p:sp>
        <p:nvSpPr>
          <p:cNvPr id="8" name="Rounded Rectangle 7"/>
          <p:cNvSpPr/>
          <p:nvPr/>
        </p:nvSpPr>
        <p:spPr>
          <a:xfrm>
            <a:off x="251520" y="5373216"/>
            <a:ext cx="1656184"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Old memory</a:t>
            </a:r>
          </a:p>
        </p:txBody>
      </p:sp>
      <p:cxnSp>
        <p:nvCxnSpPr>
          <p:cNvPr id="10" name="Straight Connector 9"/>
          <p:cNvCxnSpPr/>
          <p:nvPr/>
        </p:nvCxnSpPr>
        <p:spPr>
          <a:xfrm flipV="1">
            <a:off x="2699792" y="5394770"/>
            <a:ext cx="1296144" cy="648072"/>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899592" y="5877272"/>
            <a:ext cx="2448272" cy="2880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p:cNvSpPr txBox="1"/>
          <p:nvPr/>
        </p:nvSpPr>
        <p:spPr>
          <a:xfrm>
            <a:off x="683568" y="6237312"/>
            <a:ext cx="3096344" cy="646331"/>
          </a:xfrm>
          <a:prstGeom prst="rect">
            <a:avLst/>
          </a:prstGeom>
          <a:noFill/>
        </p:spPr>
        <p:txBody>
          <a:bodyPr wrap="square" rtlCol="0">
            <a:spAutoFit/>
          </a:bodyPr>
          <a:lstStyle/>
          <a:p>
            <a:pPr algn="ctr"/>
            <a:r>
              <a:rPr lang="en-GB" b="1" dirty="0"/>
              <a:t>Proactive interference</a:t>
            </a:r>
          </a:p>
          <a:p>
            <a:pPr algn="ctr"/>
            <a:r>
              <a:rPr lang="en-GB" b="1" dirty="0"/>
              <a:t>Pro=forward </a:t>
            </a:r>
          </a:p>
        </p:txBody>
      </p:sp>
      <p:sp>
        <p:nvSpPr>
          <p:cNvPr id="13" name="Rounded Rectangle 12"/>
          <p:cNvSpPr/>
          <p:nvPr/>
        </p:nvSpPr>
        <p:spPr>
          <a:xfrm>
            <a:off x="7164288" y="5373216"/>
            <a:ext cx="1656184"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New memory </a:t>
            </a:r>
          </a:p>
        </p:txBody>
      </p:sp>
      <p:sp>
        <p:nvSpPr>
          <p:cNvPr id="14" name="Rounded Rectangle 13"/>
          <p:cNvSpPr/>
          <p:nvPr/>
        </p:nvSpPr>
        <p:spPr>
          <a:xfrm>
            <a:off x="4788024" y="5373216"/>
            <a:ext cx="1656184"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Old memory</a:t>
            </a:r>
          </a:p>
        </p:txBody>
      </p:sp>
      <p:cxnSp>
        <p:nvCxnSpPr>
          <p:cNvPr id="15" name="Straight Connector 14"/>
          <p:cNvCxnSpPr/>
          <p:nvPr/>
        </p:nvCxnSpPr>
        <p:spPr>
          <a:xfrm flipV="1">
            <a:off x="5004048" y="5449732"/>
            <a:ext cx="1296144" cy="648072"/>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urved Up Arrow 15"/>
          <p:cNvSpPr/>
          <p:nvPr/>
        </p:nvSpPr>
        <p:spPr>
          <a:xfrm flipH="1">
            <a:off x="5652120" y="5880532"/>
            <a:ext cx="2376264" cy="3600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p:cNvSpPr txBox="1"/>
          <p:nvPr/>
        </p:nvSpPr>
        <p:spPr>
          <a:xfrm>
            <a:off x="5436096" y="6237312"/>
            <a:ext cx="3096344" cy="646331"/>
          </a:xfrm>
          <a:prstGeom prst="rect">
            <a:avLst/>
          </a:prstGeom>
          <a:noFill/>
        </p:spPr>
        <p:txBody>
          <a:bodyPr wrap="square" rtlCol="0">
            <a:spAutoFit/>
          </a:bodyPr>
          <a:lstStyle/>
          <a:p>
            <a:pPr algn="ctr"/>
            <a:r>
              <a:rPr lang="en-GB" b="1" dirty="0"/>
              <a:t>Retroactive interference</a:t>
            </a:r>
          </a:p>
          <a:p>
            <a:pPr algn="ctr"/>
            <a:r>
              <a:rPr lang="en-GB" b="1" dirty="0"/>
              <a:t>Retro=backward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11" grpId="0" animBg="1"/>
      <p:bldP spid="12" grpId="0"/>
      <p:bldP spid="13" grpId="0" animBg="1"/>
      <p:bldP spid="14" grpId="0" animBg="1"/>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467544" y="403789"/>
            <a:ext cx="2533650" cy="2457450"/>
          </a:xfrm>
          <a:prstGeom prst="rect">
            <a:avLst/>
          </a:prstGeom>
          <a:noFill/>
          <a:ln w="9525">
            <a:noFill/>
            <a:miter lim="800000"/>
            <a:headEnd/>
            <a:tailEnd/>
          </a:ln>
        </p:spPr>
      </p:pic>
      <p:sp>
        <p:nvSpPr>
          <p:cNvPr id="6" name="Rectangle 5"/>
          <p:cNvSpPr/>
          <p:nvPr/>
        </p:nvSpPr>
        <p:spPr>
          <a:xfrm>
            <a:off x="3491880" y="219998"/>
            <a:ext cx="5027851" cy="369332"/>
          </a:xfrm>
          <a:prstGeom prst="rect">
            <a:avLst/>
          </a:prstGeom>
        </p:spPr>
        <p:txBody>
          <a:bodyPr wrap="none">
            <a:spAutoFit/>
          </a:bodyPr>
          <a:lstStyle/>
          <a:p>
            <a:r>
              <a:rPr lang="en-GB" b="1" dirty="0">
                <a:solidFill>
                  <a:srgbClr val="FF0000"/>
                </a:solidFill>
              </a:rPr>
              <a:t>Proactive</a:t>
            </a:r>
            <a:r>
              <a:rPr lang="en-GB" b="1" dirty="0"/>
              <a:t> </a:t>
            </a:r>
            <a:r>
              <a:rPr lang="en-GB" b="1" dirty="0">
                <a:solidFill>
                  <a:srgbClr val="FF0000"/>
                </a:solidFill>
              </a:rPr>
              <a:t>interference or Retroactive</a:t>
            </a:r>
            <a:r>
              <a:rPr lang="en-GB" b="1" dirty="0">
                <a:solidFill>
                  <a:schemeClr val="dk1"/>
                </a:solidFill>
              </a:rPr>
              <a:t> </a:t>
            </a:r>
            <a:r>
              <a:rPr lang="en-GB" b="1" dirty="0">
                <a:solidFill>
                  <a:srgbClr val="FF0000"/>
                </a:solidFill>
              </a:rPr>
              <a:t>interference?</a:t>
            </a:r>
            <a:endParaRPr lang="en-GB" dirty="0"/>
          </a:p>
        </p:txBody>
      </p:sp>
      <p:sp>
        <p:nvSpPr>
          <p:cNvPr id="2" name="Rounded Rectangle 1"/>
          <p:cNvSpPr/>
          <p:nvPr/>
        </p:nvSpPr>
        <p:spPr>
          <a:xfrm>
            <a:off x="2411760" y="1268760"/>
            <a:ext cx="20162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Proactive </a:t>
            </a:r>
          </a:p>
        </p:txBody>
      </p:sp>
      <p:pic>
        <p:nvPicPr>
          <p:cNvPr id="1026" name="Picture 2" descr="C:\Users\Catherine\AppData\Local\Microsoft\Windows\Temporary Internet Files\Content.IE5\SP8IBOCH\Apple-iPhone-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38" y="2861239"/>
            <a:ext cx="1651248" cy="1651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63652" y="3114482"/>
            <a:ext cx="2664296" cy="936104"/>
          </a:xfrm>
          <a:prstGeom prst="rect">
            <a:avLst/>
          </a:prstGeom>
          <a:ln>
            <a:solidFill>
              <a:schemeClr val="tx1"/>
            </a:solidFill>
          </a:ln>
        </p:spPr>
        <p:txBody>
          <a:bodyPr vert="horz" wrap="square" lIns="91440" tIns="45720" rIns="91440" bIns="45720" rtlCol="0" anchor="ctr">
            <a:normAutofit fontScale="67500" lnSpcReduction="20000"/>
          </a:bodyPr>
          <a:lstStyle/>
          <a:p>
            <a:r>
              <a:rPr lang="en-GB" sz="2400" dirty="0"/>
              <a:t>Your new mobile number preventing you from being able to remember your old mobile number.</a:t>
            </a:r>
            <a:endParaRPr lang="en-GB" sz="2300" dirty="0"/>
          </a:p>
        </p:txBody>
      </p:sp>
      <p:sp>
        <p:nvSpPr>
          <p:cNvPr id="7" name="Rounded Rectangle 6"/>
          <p:cNvSpPr/>
          <p:nvPr/>
        </p:nvSpPr>
        <p:spPr>
          <a:xfrm>
            <a:off x="1563652" y="4146334"/>
            <a:ext cx="20162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Retroactive </a:t>
            </a:r>
          </a:p>
        </p:txBody>
      </p:sp>
      <p:pic>
        <p:nvPicPr>
          <p:cNvPr id="1027" name="Picture 3" descr="C:\Users\Catherine\AppData\Local\Microsoft\Windows\Temporary Internet Files\Content.IE5\JH8BCQJ7\letter_72[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44" y="5056744"/>
            <a:ext cx="1482849" cy="14828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32266" y="5016073"/>
            <a:ext cx="2664296" cy="1209476"/>
          </a:xfrm>
          <a:prstGeom prst="rect">
            <a:avLst/>
          </a:prstGeom>
          <a:ln>
            <a:solidFill>
              <a:schemeClr val="tx1"/>
            </a:solidFill>
          </a:ln>
        </p:spPr>
        <p:txBody>
          <a:bodyPr vert="horz" wrap="square" lIns="91440" tIns="45720" rIns="91440" bIns="45720" rtlCol="0" anchor="ctr">
            <a:normAutofit fontScale="67500" lnSpcReduction="20000"/>
          </a:bodyPr>
          <a:lstStyle/>
          <a:p>
            <a:r>
              <a:rPr lang="en-GB" sz="2400" dirty="0"/>
              <a:t>Remembering items on a shopping list from last week but not being able to remember the items on a shopping list for this week.</a:t>
            </a:r>
            <a:endParaRPr lang="en-GB" sz="2300" dirty="0"/>
          </a:p>
        </p:txBody>
      </p:sp>
      <p:sp>
        <p:nvSpPr>
          <p:cNvPr id="10" name="Rounded Rectangle 9"/>
          <p:cNvSpPr/>
          <p:nvPr/>
        </p:nvSpPr>
        <p:spPr>
          <a:xfrm>
            <a:off x="2895800" y="5978188"/>
            <a:ext cx="20162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Retroactive </a:t>
            </a:r>
          </a:p>
        </p:txBody>
      </p:sp>
      <p:pic>
        <p:nvPicPr>
          <p:cNvPr id="1028" name="Picture 4" descr="C:\Users\Catherine\AppData\Local\Microsoft\Windows\Temporary Internet Files\Content.IE5\T7V9HIFX\Teacher3[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919" y="754868"/>
            <a:ext cx="1882329" cy="16038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28248" y="1268760"/>
            <a:ext cx="2664296" cy="1359516"/>
          </a:xfrm>
          <a:prstGeom prst="rect">
            <a:avLst/>
          </a:prstGeom>
          <a:ln>
            <a:solidFill>
              <a:schemeClr val="tx1"/>
            </a:solidFill>
          </a:ln>
        </p:spPr>
        <p:txBody>
          <a:bodyPr vert="horz" wrap="square" lIns="91440" tIns="45720" rIns="91440" bIns="45720" rtlCol="0" anchor="ctr">
            <a:normAutofit fontScale="67500" lnSpcReduction="20000"/>
          </a:bodyPr>
          <a:lstStyle/>
          <a:p>
            <a:r>
              <a:rPr lang="en-GB" sz="2400" dirty="0"/>
              <a:t>A teacher has an inability to remember the names of the students that he used to teach last because he has remembered a new class of names.</a:t>
            </a:r>
            <a:endParaRPr lang="en-GB" sz="2300" dirty="0"/>
          </a:p>
        </p:txBody>
      </p:sp>
      <p:sp>
        <p:nvSpPr>
          <p:cNvPr id="13" name="Rounded Rectangle 12"/>
          <p:cNvSpPr/>
          <p:nvPr/>
        </p:nvSpPr>
        <p:spPr>
          <a:xfrm>
            <a:off x="6925892" y="2538418"/>
            <a:ext cx="20162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Retroactive </a:t>
            </a:r>
          </a:p>
        </p:txBody>
      </p:sp>
      <p:pic>
        <p:nvPicPr>
          <p:cNvPr id="1029" name="Picture 5" descr="C:\Users\Catherine\AppData\Local\Microsoft\Windows\Temporary Internet Files\Content.IE5\LGFRUBZ3\medium-Shopping-Cart-0-16995[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3376603"/>
            <a:ext cx="1936248" cy="169099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29218" y="5209144"/>
            <a:ext cx="2664296" cy="1209476"/>
          </a:xfrm>
          <a:prstGeom prst="rect">
            <a:avLst/>
          </a:prstGeom>
          <a:ln>
            <a:solidFill>
              <a:schemeClr val="tx1"/>
            </a:solidFill>
          </a:ln>
        </p:spPr>
        <p:txBody>
          <a:bodyPr vert="horz" wrap="square" lIns="91440" tIns="45720" rIns="91440" bIns="45720" rtlCol="0" anchor="ctr">
            <a:normAutofit fontScale="67500" lnSpcReduction="20000"/>
          </a:bodyPr>
          <a:lstStyle/>
          <a:p>
            <a:r>
              <a:rPr lang="en-GB" sz="2400" dirty="0"/>
              <a:t>An inability to remember your old postcode because you have remembered the one belonging to your new house.</a:t>
            </a:r>
            <a:endParaRPr lang="en-GB" sz="2300" dirty="0"/>
          </a:p>
        </p:txBody>
      </p:sp>
      <p:sp>
        <p:nvSpPr>
          <p:cNvPr id="16" name="Rounded Rectangle 15"/>
          <p:cNvSpPr/>
          <p:nvPr/>
        </p:nvSpPr>
        <p:spPr>
          <a:xfrm>
            <a:off x="6652284" y="6130588"/>
            <a:ext cx="20162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Proactive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ipe(down)">
                                      <p:cBhvr>
                                        <p:cTn id="25" dur="580">
                                          <p:stCondLst>
                                            <p:cond delay="0"/>
                                          </p:stCondLst>
                                        </p:cTn>
                                        <p:tgtEl>
                                          <p:spTgt spid="1027"/>
                                        </p:tgtEl>
                                      </p:cBhvr>
                                    </p:animEffect>
                                    <p:anim calcmode="lin" valueType="num">
                                      <p:cBhvr>
                                        <p:cTn id="26"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7"/>
                                        </p:tgtEl>
                                      </p:cBhvr>
                                      <p:to x="100000" y="60000"/>
                                    </p:animScale>
                                    <p:animScale>
                                      <p:cBhvr>
                                        <p:cTn id="32" dur="166" decel="50000">
                                          <p:stCondLst>
                                            <p:cond delay="676"/>
                                          </p:stCondLst>
                                        </p:cTn>
                                        <p:tgtEl>
                                          <p:spTgt spid="1027"/>
                                        </p:tgtEl>
                                      </p:cBhvr>
                                      <p:to x="100000" y="100000"/>
                                    </p:animScale>
                                    <p:animScale>
                                      <p:cBhvr>
                                        <p:cTn id="33" dur="26">
                                          <p:stCondLst>
                                            <p:cond delay="1312"/>
                                          </p:stCondLst>
                                        </p:cTn>
                                        <p:tgtEl>
                                          <p:spTgt spid="1027"/>
                                        </p:tgtEl>
                                      </p:cBhvr>
                                      <p:to x="100000" y="80000"/>
                                    </p:animScale>
                                    <p:animScale>
                                      <p:cBhvr>
                                        <p:cTn id="34" dur="166" decel="50000">
                                          <p:stCondLst>
                                            <p:cond delay="1338"/>
                                          </p:stCondLst>
                                        </p:cTn>
                                        <p:tgtEl>
                                          <p:spTgt spid="1027"/>
                                        </p:tgtEl>
                                      </p:cBhvr>
                                      <p:to x="100000" y="100000"/>
                                    </p:animScale>
                                    <p:animScale>
                                      <p:cBhvr>
                                        <p:cTn id="35" dur="26">
                                          <p:stCondLst>
                                            <p:cond delay="1642"/>
                                          </p:stCondLst>
                                        </p:cTn>
                                        <p:tgtEl>
                                          <p:spTgt spid="1027"/>
                                        </p:tgtEl>
                                      </p:cBhvr>
                                      <p:to x="100000" y="90000"/>
                                    </p:animScale>
                                    <p:animScale>
                                      <p:cBhvr>
                                        <p:cTn id="36" dur="166" decel="50000">
                                          <p:stCondLst>
                                            <p:cond delay="1668"/>
                                          </p:stCondLst>
                                        </p:cTn>
                                        <p:tgtEl>
                                          <p:spTgt spid="1027"/>
                                        </p:tgtEl>
                                      </p:cBhvr>
                                      <p:to x="100000" y="100000"/>
                                    </p:animScale>
                                    <p:animScale>
                                      <p:cBhvr>
                                        <p:cTn id="37" dur="26">
                                          <p:stCondLst>
                                            <p:cond delay="1808"/>
                                          </p:stCondLst>
                                        </p:cTn>
                                        <p:tgtEl>
                                          <p:spTgt spid="1027"/>
                                        </p:tgtEl>
                                      </p:cBhvr>
                                      <p:to x="100000" y="95000"/>
                                    </p:animScale>
                                    <p:animScale>
                                      <p:cBhvr>
                                        <p:cTn id="38" dur="166" decel="50000">
                                          <p:stCondLst>
                                            <p:cond delay="1834"/>
                                          </p:stCondLst>
                                        </p:cTn>
                                        <p:tgtEl>
                                          <p:spTgt spid="1027"/>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80">
                                          <p:stCondLst>
                                            <p:cond delay="0"/>
                                          </p:stCondLst>
                                        </p:cTn>
                                        <p:tgtEl>
                                          <p:spTgt spid="15"/>
                                        </p:tgtEl>
                                      </p:cBhvr>
                                    </p:animEffect>
                                    <p:anim calcmode="lin" valueType="num">
                                      <p:cBhvr>
                                        <p:cTn id="4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7" dur="26">
                                          <p:stCondLst>
                                            <p:cond delay="650"/>
                                          </p:stCondLst>
                                        </p:cTn>
                                        <p:tgtEl>
                                          <p:spTgt spid="15"/>
                                        </p:tgtEl>
                                      </p:cBhvr>
                                      <p:to x="100000" y="60000"/>
                                    </p:animScale>
                                    <p:animScale>
                                      <p:cBhvr>
                                        <p:cTn id="48" dur="166" decel="50000">
                                          <p:stCondLst>
                                            <p:cond delay="676"/>
                                          </p:stCondLst>
                                        </p:cTn>
                                        <p:tgtEl>
                                          <p:spTgt spid="15"/>
                                        </p:tgtEl>
                                      </p:cBhvr>
                                      <p:to x="100000" y="100000"/>
                                    </p:animScale>
                                    <p:animScale>
                                      <p:cBhvr>
                                        <p:cTn id="49" dur="26">
                                          <p:stCondLst>
                                            <p:cond delay="1312"/>
                                          </p:stCondLst>
                                        </p:cTn>
                                        <p:tgtEl>
                                          <p:spTgt spid="15"/>
                                        </p:tgtEl>
                                      </p:cBhvr>
                                      <p:to x="100000" y="80000"/>
                                    </p:animScale>
                                    <p:animScale>
                                      <p:cBhvr>
                                        <p:cTn id="50" dur="166" decel="50000">
                                          <p:stCondLst>
                                            <p:cond delay="1338"/>
                                          </p:stCondLst>
                                        </p:cTn>
                                        <p:tgtEl>
                                          <p:spTgt spid="15"/>
                                        </p:tgtEl>
                                      </p:cBhvr>
                                      <p:to x="100000" y="100000"/>
                                    </p:animScale>
                                    <p:animScale>
                                      <p:cBhvr>
                                        <p:cTn id="51" dur="26">
                                          <p:stCondLst>
                                            <p:cond delay="1642"/>
                                          </p:stCondLst>
                                        </p:cTn>
                                        <p:tgtEl>
                                          <p:spTgt spid="15"/>
                                        </p:tgtEl>
                                      </p:cBhvr>
                                      <p:to x="100000" y="90000"/>
                                    </p:animScale>
                                    <p:animScale>
                                      <p:cBhvr>
                                        <p:cTn id="52" dur="166" decel="50000">
                                          <p:stCondLst>
                                            <p:cond delay="1668"/>
                                          </p:stCondLst>
                                        </p:cTn>
                                        <p:tgtEl>
                                          <p:spTgt spid="15"/>
                                        </p:tgtEl>
                                      </p:cBhvr>
                                      <p:to x="100000" y="100000"/>
                                    </p:animScale>
                                    <p:animScale>
                                      <p:cBhvr>
                                        <p:cTn id="53" dur="26">
                                          <p:stCondLst>
                                            <p:cond delay="1808"/>
                                          </p:stCondLst>
                                        </p:cTn>
                                        <p:tgtEl>
                                          <p:spTgt spid="15"/>
                                        </p:tgtEl>
                                      </p:cBhvr>
                                      <p:to x="100000" y="95000"/>
                                    </p:animScale>
                                    <p:animScale>
                                      <p:cBhvr>
                                        <p:cTn id="54" dur="166" decel="50000">
                                          <p:stCondLst>
                                            <p:cond delay="1834"/>
                                          </p:stCondLst>
                                        </p:cTn>
                                        <p:tgtEl>
                                          <p:spTgt spid="15"/>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1028"/>
                                        </p:tgtEl>
                                        <p:attrNameLst>
                                          <p:attrName>style.visibility</p:attrName>
                                        </p:attrNameLst>
                                      </p:cBhvr>
                                      <p:to>
                                        <p:strVal val="visible"/>
                                      </p:to>
                                    </p:set>
                                    <p:animEffect transition="in" filter="wipe(down)">
                                      <p:cBhvr>
                                        <p:cTn id="64" dur="580">
                                          <p:stCondLst>
                                            <p:cond delay="0"/>
                                          </p:stCondLst>
                                        </p:cTn>
                                        <p:tgtEl>
                                          <p:spTgt spid="1028"/>
                                        </p:tgtEl>
                                      </p:cBhvr>
                                    </p:animEffect>
                                    <p:anim calcmode="lin" valueType="num">
                                      <p:cBhvr>
                                        <p:cTn id="65"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70" dur="26">
                                          <p:stCondLst>
                                            <p:cond delay="650"/>
                                          </p:stCondLst>
                                        </p:cTn>
                                        <p:tgtEl>
                                          <p:spTgt spid="1028"/>
                                        </p:tgtEl>
                                      </p:cBhvr>
                                      <p:to x="100000" y="60000"/>
                                    </p:animScale>
                                    <p:animScale>
                                      <p:cBhvr>
                                        <p:cTn id="71" dur="166" decel="50000">
                                          <p:stCondLst>
                                            <p:cond delay="676"/>
                                          </p:stCondLst>
                                        </p:cTn>
                                        <p:tgtEl>
                                          <p:spTgt spid="1028"/>
                                        </p:tgtEl>
                                      </p:cBhvr>
                                      <p:to x="100000" y="100000"/>
                                    </p:animScale>
                                    <p:animScale>
                                      <p:cBhvr>
                                        <p:cTn id="72" dur="26">
                                          <p:stCondLst>
                                            <p:cond delay="1312"/>
                                          </p:stCondLst>
                                        </p:cTn>
                                        <p:tgtEl>
                                          <p:spTgt spid="1028"/>
                                        </p:tgtEl>
                                      </p:cBhvr>
                                      <p:to x="100000" y="80000"/>
                                    </p:animScale>
                                    <p:animScale>
                                      <p:cBhvr>
                                        <p:cTn id="73" dur="166" decel="50000">
                                          <p:stCondLst>
                                            <p:cond delay="1338"/>
                                          </p:stCondLst>
                                        </p:cTn>
                                        <p:tgtEl>
                                          <p:spTgt spid="1028"/>
                                        </p:tgtEl>
                                      </p:cBhvr>
                                      <p:to x="100000" y="100000"/>
                                    </p:animScale>
                                    <p:animScale>
                                      <p:cBhvr>
                                        <p:cTn id="74" dur="26">
                                          <p:stCondLst>
                                            <p:cond delay="1642"/>
                                          </p:stCondLst>
                                        </p:cTn>
                                        <p:tgtEl>
                                          <p:spTgt spid="1028"/>
                                        </p:tgtEl>
                                      </p:cBhvr>
                                      <p:to x="100000" y="90000"/>
                                    </p:animScale>
                                    <p:animScale>
                                      <p:cBhvr>
                                        <p:cTn id="75" dur="166" decel="50000">
                                          <p:stCondLst>
                                            <p:cond delay="1668"/>
                                          </p:stCondLst>
                                        </p:cTn>
                                        <p:tgtEl>
                                          <p:spTgt spid="1028"/>
                                        </p:tgtEl>
                                      </p:cBhvr>
                                      <p:to x="100000" y="100000"/>
                                    </p:animScale>
                                    <p:animScale>
                                      <p:cBhvr>
                                        <p:cTn id="76" dur="26">
                                          <p:stCondLst>
                                            <p:cond delay="1808"/>
                                          </p:stCondLst>
                                        </p:cTn>
                                        <p:tgtEl>
                                          <p:spTgt spid="1028"/>
                                        </p:tgtEl>
                                      </p:cBhvr>
                                      <p:to x="100000" y="95000"/>
                                    </p:animScale>
                                    <p:animScale>
                                      <p:cBhvr>
                                        <p:cTn id="77" dur="166" decel="50000">
                                          <p:stCondLst>
                                            <p:cond delay="1834"/>
                                          </p:stCondLst>
                                        </p:cTn>
                                        <p:tgtEl>
                                          <p:spTgt spid="1028"/>
                                        </p:tgtEl>
                                      </p:cBhvr>
                                      <p:to x="100000" y="100000"/>
                                    </p:animScale>
                                  </p:childTnLst>
                                </p:cTn>
                              </p:par>
                              <p:par>
                                <p:cTn id="78" presetID="26"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580">
                                          <p:stCondLst>
                                            <p:cond delay="0"/>
                                          </p:stCondLst>
                                        </p:cTn>
                                        <p:tgtEl>
                                          <p:spTgt spid="12"/>
                                        </p:tgtEl>
                                      </p:cBhvr>
                                    </p:animEffect>
                                    <p:anim calcmode="lin" valueType="num">
                                      <p:cBhvr>
                                        <p:cTn id="8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6" dur="26">
                                          <p:stCondLst>
                                            <p:cond delay="650"/>
                                          </p:stCondLst>
                                        </p:cTn>
                                        <p:tgtEl>
                                          <p:spTgt spid="12"/>
                                        </p:tgtEl>
                                      </p:cBhvr>
                                      <p:to x="100000" y="60000"/>
                                    </p:animScale>
                                    <p:animScale>
                                      <p:cBhvr>
                                        <p:cTn id="87" dur="166" decel="50000">
                                          <p:stCondLst>
                                            <p:cond delay="676"/>
                                          </p:stCondLst>
                                        </p:cTn>
                                        <p:tgtEl>
                                          <p:spTgt spid="12"/>
                                        </p:tgtEl>
                                      </p:cBhvr>
                                      <p:to x="100000" y="100000"/>
                                    </p:animScale>
                                    <p:animScale>
                                      <p:cBhvr>
                                        <p:cTn id="88" dur="26">
                                          <p:stCondLst>
                                            <p:cond delay="1312"/>
                                          </p:stCondLst>
                                        </p:cTn>
                                        <p:tgtEl>
                                          <p:spTgt spid="12"/>
                                        </p:tgtEl>
                                      </p:cBhvr>
                                      <p:to x="100000" y="80000"/>
                                    </p:animScale>
                                    <p:animScale>
                                      <p:cBhvr>
                                        <p:cTn id="89" dur="166" decel="50000">
                                          <p:stCondLst>
                                            <p:cond delay="1338"/>
                                          </p:stCondLst>
                                        </p:cTn>
                                        <p:tgtEl>
                                          <p:spTgt spid="12"/>
                                        </p:tgtEl>
                                      </p:cBhvr>
                                      <p:to x="100000" y="100000"/>
                                    </p:animScale>
                                    <p:animScale>
                                      <p:cBhvr>
                                        <p:cTn id="90" dur="26">
                                          <p:stCondLst>
                                            <p:cond delay="1642"/>
                                          </p:stCondLst>
                                        </p:cTn>
                                        <p:tgtEl>
                                          <p:spTgt spid="12"/>
                                        </p:tgtEl>
                                      </p:cBhvr>
                                      <p:to x="100000" y="90000"/>
                                    </p:animScale>
                                    <p:animScale>
                                      <p:cBhvr>
                                        <p:cTn id="91" dur="166" decel="50000">
                                          <p:stCondLst>
                                            <p:cond delay="1668"/>
                                          </p:stCondLst>
                                        </p:cTn>
                                        <p:tgtEl>
                                          <p:spTgt spid="12"/>
                                        </p:tgtEl>
                                      </p:cBhvr>
                                      <p:to x="100000" y="100000"/>
                                    </p:animScale>
                                    <p:animScale>
                                      <p:cBhvr>
                                        <p:cTn id="92" dur="26">
                                          <p:stCondLst>
                                            <p:cond delay="1808"/>
                                          </p:stCondLst>
                                        </p:cTn>
                                        <p:tgtEl>
                                          <p:spTgt spid="12"/>
                                        </p:tgtEl>
                                      </p:cBhvr>
                                      <p:to x="100000" y="95000"/>
                                    </p:animScale>
                                    <p:animScale>
                                      <p:cBhvr>
                                        <p:cTn id="93" dur="166" decel="50000">
                                          <p:stCondLst>
                                            <p:cond delay="1834"/>
                                          </p:stCondLst>
                                        </p:cTn>
                                        <p:tgtEl>
                                          <p:spTgt spid="12"/>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barn(inVertical)">
                                      <p:cBhvr>
                                        <p:cTn id="98" dur="500"/>
                                        <p:tgtEl>
                                          <p:spTgt spid="1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1029"/>
                                        </p:tgtEl>
                                        <p:attrNameLst>
                                          <p:attrName>style.visibility</p:attrName>
                                        </p:attrNameLst>
                                      </p:cBhvr>
                                      <p:to>
                                        <p:strVal val="visible"/>
                                      </p:to>
                                    </p:set>
                                    <p:animEffect transition="in" filter="wipe(down)">
                                      <p:cBhvr>
                                        <p:cTn id="103" dur="500"/>
                                        <p:tgtEl>
                                          <p:spTgt spid="1029"/>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wipe(down)">
                                      <p:cBhvr>
                                        <p:cTn id="106" dur="500"/>
                                        <p:tgtEl>
                                          <p:spTgt spid="9"/>
                                        </p:tgtEl>
                                      </p:cBhvr>
                                    </p:animEffect>
                                  </p:childTnLst>
                                </p:cTn>
                              </p:par>
                            </p:childTnLst>
                          </p:cTn>
                        </p:par>
                      </p:childTnLst>
                    </p:cTn>
                  </p:par>
                  <p:par>
                    <p:cTn id="107" fill="hold">
                      <p:stCondLst>
                        <p:cond delay="indefinite"/>
                      </p:stCondLst>
                      <p:childTnLst>
                        <p:par>
                          <p:cTn id="108" fill="hold">
                            <p:stCondLst>
                              <p:cond delay="0"/>
                            </p:stCondLst>
                            <p:childTnLst>
                              <p:par>
                                <p:cTn id="109" presetID="21" presetClass="entr" presetSubtype="1" fill="hold" grpId="0" nodeType="click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wheel(1)">
                                      <p:cBhvr>
                                        <p:cTn id="1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9" grpId="0" animBg="1"/>
      <p:bldP spid="10" grpId="0" animBg="1"/>
      <p:bldP spid="12" grpId="0" animBg="1"/>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GB" dirty="0"/>
              <a:t>Let’s give forgetting a go!!</a:t>
            </a:r>
          </a:p>
        </p:txBody>
      </p:sp>
    </p:spTree>
    <p:extLst>
      <p:ext uri="{BB962C8B-B14F-4D97-AF65-F5344CB8AC3E}">
        <p14:creationId xmlns:p14="http://schemas.microsoft.com/office/powerpoint/2010/main" val="425253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Underwood &amp; Postman(1960)</a:t>
            </a:r>
            <a:br>
              <a:rPr lang="en-GB" dirty="0"/>
            </a:br>
            <a:endParaRPr lang="en-GB" dirty="0"/>
          </a:p>
        </p:txBody>
      </p:sp>
      <p:sp>
        <p:nvSpPr>
          <p:cNvPr id="3" name="Content Placeholder 2"/>
          <p:cNvSpPr>
            <a:spLocks noGrp="1"/>
          </p:cNvSpPr>
          <p:nvPr>
            <p:ph idx="1"/>
          </p:nvPr>
        </p:nvSpPr>
        <p:spPr>
          <a:xfrm>
            <a:off x="467544" y="764704"/>
            <a:ext cx="8229600" cy="5832648"/>
          </a:xfr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20000"/>
          </a:bodyPr>
          <a:lstStyle/>
          <a:p>
            <a:r>
              <a:rPr lang="en-GB" sz="2900" b="1" u="sng" dirty="0">
                <a:solidFill>
                  <a:schemeClr val="dk1"/>
                </a:solidFill>
              </a:rPr>
              <a:t>Aim:</a:t>
            </a:r>
            <a:r>
              <a:rPr lang="en-GB" sz="2900" b="1" dirty="0">
                <a:solidFill>
                  <a:schemeClr val="dk1"/>
                </a:solidFill>
              </a:rPr>
              <a:t> </a:t>
            </a:r>
            <a:r>
              <a:rPr lang="en-GB" sz="2900" dirty="0">
                <a:solidFill>
                  <a:schemeClr val="dk1"/>
                </a:solidFill>
              </a:rPr>
              <a:t>to find out if new learning interferes with previous learning.</a:t>
            </a:r>
          </a:p>
          <a:p>
            <a:pPr marL="0" indent="0">
              <a:buNone/>
            </a:pPr>
            <a:endParaRPr lang="en-GB" sz="2900" b="1" dirty="0">
              <a:solidFill>
                <a:schemeClr val="dk1"/>
              </a:solidFill>
            </a:endParaRPr>
          </a:p>
          <a:p>
            <a:r>
              <a:rPr lang="en-GB" sz="2900" b="1" u="sng" dirty="0">
                <a:solidFill>
                  <a:schemeClr val="dk1"/>
                </a:solidFill>
              </a:rPr>
              <a:t>Procedure:</a:t>
            </a:r>
            <a:r>
              <a:rPr lang="en-GB" sz="2900" b="1" dirty="0">
                <a:solidFill>
                  <a:schemeClr val="dk1"/>
                </a:solidFill>
              </a:rPr>
              <a:t> </a:t>
            </a:r>
            <a:r>
              <a:rPr lang="en-GB" sz="2900" dirty="0">
                <a:solidFill>
                  <a:schemeClr val="dk1"/>
                </a:solidFill>
              </a:rPr>
              <a:t>Participants were divided into two groups. Group A were asked to learn a list of word pairs i.e. cat-tree, they were then asked to learn a second list of word pairs where the second paired word was different i.e. cat – glass. Group B were asked to learn the first list of word pairs only. Both groups were asked to recall the first list of word pairs.</a:t>
            </a:r>
          </a:p>
          <a:p>
            <a:pPr marL="0" indent="0">
              <a:buNone/>
            </a:pPr>
            <a:endParaRPr lang="en-GB" sz="2900" b="1" dirty="0">
              <a:solidFill>
                <a:schemeClr val="dk1"/>
              </a:solidFill>
            </a:endParaRPr>
          </a:p>
          <a:p>
            <a:r>
              <a:rPr lang="en-GB" sz="2900" b="1" u="sng" dirty="0">
                <a:solidFill>
                  <a:schemeClr val="dk1"/>
                </a:solidFill>
              </a:rPr>
              <a:t>Results:</a:t>
            </a:r>
            <a:r>
              <a:rPr lang="en-GB" sz="2900" b="1" dirty="0">
                <a:solidFill>
                  <a:schemeClr val="dk1"/>
                </a:solidFill>
              </a:rPr>
              <a:t> </a:t>
            </a:r>
            <a:r>
              <a:rPr lang="en-GB" sz="2900" dirty="0">
                <a:solidFill>
                  <a:schemeClr val="dk1"/>
                </a:solidFill>
              </a:rPr>
              <a:t>Group B recall of the first list was more accurate than the recall of group A.</a:t>
            </a:r>
          </a:p>
          <a:p>
            <a:pPr marL="0" indent="0">
              <a:buNone/>
            </a:pPr>
            <a:endParaRPr lang="en-GB" sz="2900" dirty="0">
              <a:solidFill>
                <a:schemeClr val="dk1"/>
              </a:solidFill>
            </a:endParaRPr>
          </a:p>
          <a:p>
            <a:r>
              <a:rPr lang="en-GB" sz="2900" b="1" u="sng" dirty="0">
                <a:solidFill>
                  <a:schemeClr val="dk1"/>
                </a:solidFill>
              </a:rPr>
              <a:t>Conclusion:</a:t>
            </a:r>
            <a:r>
              <a:rPr lang="en-GB" sz="2900" b="1" dirty="0">
                <a:solidFill>
                  <a:schemeClr val="dk1"/>
                </a:solidFill>
              </a:rPr>
              <a:t> </a:t>
            </a:r>
            <a:r>
              <a:rPr lang="en-GB" sz="2900" dirty="0">
                <a:solidFill>
                  <a:schemeClr val="dk1"/>
                </a:solidFill>
              </a:rPr>
              <a:t>This suggests that learning items in the second list interfered with participants’ ability to recall the list.  This is an example of retroactive interference.</a:t>
            </a:r>
            <a:endParaRPr lang="en-GB" sz="26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rineresearch.com.au/wp-content/uploads/2011/11/research-tips-d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6632"/>
            <a:ext cx="7737502" cy="3301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ordonsknight.co.uk/sites/default/files/New%20sorted%20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9889" t="26933" r="36772" b="23743"/>
          <a:stretch/>
        </p:blipFill>
        <p:spPr bwMode="auto">
          <a:xfrm>
            <a:off x="2699792" y="3163148"/>
            <a:ext cx="4131745"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45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tchats.com/wp-content/uploads/2013/08/aim-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0" y="188640"/>
            <a:ext cx="1190625"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183810" y="10306"/>
            <a:ext cx="7738223" cy="141811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a:t>To assess the influence of retroactive interference upon the memory of street names learned during childhood</a:t>
            </a:r>
          </a:p>
        </p:txBody>
      </p:sp>
      <p:pic>
        <p:nvPicPr>
          <p:cNvPr id="2052" name="Picture 4" descr="http://cdn1.askiitians.com/Images/2015526-20248709-3069-procedure.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87"/>
          <a:stretch/>
        </p:blipFill>
        <p:spPr bwMode="auto">
          <a:xfrm>
            <a:off x="179512" y="1229490"/>
            <a:ext cx="1660539" cy="162344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547664" y="1428416"/>
            <a:ext cx="7596336" cy="764179"/>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dirty="0"/>
              <a:t>(1) 700 names were randomly selected from a database of 1700 former students at a Deutsch elementary school.</a:t>
            </a:r>
          </a:p>
        </p:txBody>
      </p:sp>
      <p:sp>
        <p:nvSpPr>
          <p:cNvPr id="9" name="Title 1"/>
          <p:cNvSpPr txBox="1">
            <a:spLocks/>
          </p:cNvSpPr>
          <p:nvPr/>
        </p:nvSpPr>
        <p:spPr>
          <a:xfrm>
            <a:off x="1331640" y="2246115"/>
            <a:ext cx="6840760" cy="612068"/>
          </a:xfrm>
          <a:prstGeom prst="rect">
            <a:avLst/>
          </a:prstGeom>
          <a:ln>
            <a:noFill/>
          </a:ln>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a:t>(2)Participants were sent a questionnaire to complete.</a:t>
            </a:r>
          </a:p>
        </p:txBody>
      </p:sp>
      <p:sp>
        <p:nvSpPr>
          <p:cNvPr id="10" name="Title 1"/>
          <p:cNvSpPr txBox="1">
            <a:spLocks/>
          </p:cNvSpPr>
          <p:nvPr/>
        </p:nvSpPr>
        <p:spPr>
          <a:xfrm>
            <a:off x="162648" y="2833102"/>
            <a:ext cx="8759385" cy="792088"/>
          </a:xfrm>
          <a:prstGeom prst="rect">
            <a:avLst/>
          </a:prstGeom>
          <a:ln>
            <a:no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500" dirty="0"/>
              <a:t>(3) 211 participants responded, ranging in age from11 to 79 years old.</a:t>
            </a:r>
          </a:p>
        </p:txBody>
      </p:sp>
      <p:sp>
        <p:nvSpPr>
          <p:cNvPr id="11" name="Title 1"/>
          <p:cNvSpPr txBox="1">
            <a:spLocks/>
          </p:cNvSpPr>
          <p:nvPr/>
        </p:nvSpPr>
        <p:spPr>
          <a:xfrm>
            <a:off x="163676" y="3501008"/>
            <a:ext cx="8784976" cy="1051413"/>
          </a:xfrm>
          <a:prstGeom prst="rect">
            <a:avLst/>
          </a:prstGeom>
          <a:ln>
            <a:no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500" dirty="0"/>
              <a:t>(4) As part of the questionnaire, participants were given a map of the </a:t>
            </a:r>
            <a:r>
              <a:rPr lang="en-GB" sz="2500" dirty="0" err="1"/>
              <a:t>Molenberg</a:t>
            </a:r>
            <a:r>
              <a:rPr lang="en-GB" sz="2500" dirty="0"/>
              <a:t> neighbourhood (where they had gone to school) with all 48 street names replaced with numbers.</a:t>
            </a:r>
          </a:p>
        </p:txBody>
      </p:sp>
      <p:sp>
        <p:nvSpPr>
          <p:cNvPr id="12" name="Title 1"/>
          <p:cNvSpPr txBox="1">
            <a:spLocks/>
          </p:cNvSpPr>
          <p:nvPr/>
        </p:nvSpPr>
        <p:spPr>
          <a:xfrm>
            <a:off x="205404" y="4552421"/>
            <a:ext cx="8784976" cy="4499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dirty="0"/>
              <a:t>(5) Participants were asked to remember as many of the street names as possible.</a:t>
            </a:r>
          </a:p>
        </p:txBody>
      </p:sp>
      <p:sp>
        <p:nvSpPr>
          <p:cNvPr id="13" name="Title 1"/>
          <p:cNvSpPr txBox="1">
            <a:spLocks/>
          </p:cNvSpPr>
          <p:nvPr/>
        </p:nvSpPr>
        <p:spPr>
          <a:xfrm>
            <a:off x="214419" y="5157192"/>
            <a:ext cx="8784976" cy="764704"/>
          </a:xfrm>
          <a:prstGeom prst="rect">
            <a:avLst/>
          </a:prstGeom>
          <a:ln>
            <a:noFill/>
          </a:ln>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dirty="0"/>
              <a:t>(6) Other personal details collected included; how many times they had moved house, where they had lived and for how long, how often they had visited </a:t>
            </a:r>
            <a:r>
              <a:rPr lang="en-GB" sz="2300" dirty="0" err="1"/>
              <a:t>Molenberg</a:t>
            </a:r>
            <a:r>
              <a:rPr lang="en-GB" sz="2300" dirty="0"/>
              <a:t>.</a:t>
            </a:r>
          </a:p>
        </p:txBody>
      </p:sp>
      <p:sp>
        <p:nvSpPr>
          <p:cNvPr id="14" name="Title 1"/>
          <p:cNvSpPr txBox="1">
            <a:spLocks/>
          </p:cNvSpPr>
          <p:nvPr/>
        </p:nvSpPr>
        <p:spPr>
          <a:xfrm>
            <a:off x="177907" y="5847010"/>
            <a:ext cx="8784976" cy="900100"/>
          </a:xfrm>
          <a:prstGeom prst="rect">
            <a:avLst/>
          </a:prstGeom>
          <a:ln>
            <a:no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dirty="0"/>
              <a:t>(7) The amount of retroactive interference experienced was assessed by the number of times the individual had moved to another neighbourhood or city (thus learning new sets of street names).</a:t>
            </a:r>
          </a:p>
        </p:txBody>
      </p:sp>
    </p:spTree>
    <p:extLst>
      <p:ext uri="{BB962C8B-B14F-4D97-AF65-F5344CB8AC3E}">
        <p14:creationId xmlns:p14="http://schemas.microsoft.com/office/powerpoint/2010/main" val="138599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olidFill>
            <a:schemeClr val="tx1"/>
          </a:solidFill>
        </a:ln>
      </a:spPr>
      <a:bodyPr vert="horz" lIns="91440" tIns="45720" rIns="91440" bIns="45720" rtlCol="0" anchor="ctr">
        <a:normAutofit fontScale="90000"/>
      </a:bodyPr>
      <a:lstStyle>
        <a:defPPr>
          <a:defRPr sz="23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2816</TotalTime>
  <Words>2572</Words>
  <Application>Microsoft Office PowerPoint</Application>
  <PresentationFormat>On-screen Show (4:3)</PresentationFormat>
  <Paragraphs>151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Comic Sans MS</vt:lpstr>
      <vt:lpstr>Franklin Gothic Book</vt:lpstr>
      <vt:lpstr>Office Theme</vt:lpstr>
      <vt:lpstr>Forgetting </vt:lpstr>
      <vt:lpstr>Forgetting </vt:lpstr>
      <vt:lpstr>PowerPoint Presentation</vt:lpstr>
      <vt:lpstr>Forgetting: Interference </vt:lpstr>
      <vt:lpstr>PowerPoint Presentation</vt:lpstr>
      <vt:lpstr>Let’s give forgetting a go!!</vt:lpstr>
      <vt:lpstr>Underwood &amp; Postman(1960) </vt:lpstr>
      <vt:lpstr>PowerPoint Presentation</vt:lpstr>
      <vt:lpstr>PowerPoint Presentation</vt:lpstr>
      <vt:lpstr>PowerPoint Presentation</vt:lpstr>
      <vt:lpstr>Lab Research from Underwood and Postman</vt:lpstr>
      <vt:lpstr>Lab Research - Artificial</vt:lpstr>
      <vt:lpstr>A Real-Life Study: Baddeley &amp; Hitch (1977)</vt:lpstr>
      <vt:lpstr>Cue-dependent forgetting</vt:lpstr>
      <vt:lpstr>Context-dependent forgetting</vt:lpstr>
      <vt:lpstr>Evaluation – Context Dependent Failure</vt:lpstr>
      <vt:lpstr>State-dependent forgetting</vt:lpstr>
      <vt:lpstr>Evaluation – State Dependent Failure</vt:lpstr>
      <vt:lpstr>Real Life Application</vt:lpstr>
      <vt:lpstr>Evaluation – Context Dependent Failure</vt:lpstr>
      <vt:lpstr>Evaluation – State Dependent Failure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Forgetting</dc:title>
  <cp:revision>85</cp:revision>
  <cp:lastPrinted>2015-11-17T12:51:38Z</cp:lastPrinted>
  <dcterms:created xsi:type="dcterms:W3CDTF">2015-05-19T15:17:10Z</dcterms:created>
  <dcterms:modified xsi:type="dcterms:W3CDTF">2020-03-29T15:54:55Z</dcterms:modified>
</cp:coreProperties>
</file>