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56" r:id="rId24"/>
  </p:sldIdLst>
  <p:sldSz cx="12192000" cy="6858000"/>
  <p:notesSz cx="6805613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>
        <p:scale>
          <a:sx n="50" d="100"/>
          <a:sy n="50" d="100"/>
        </p:scale>
        <p:origin x="1686" y="9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8F2CE3-DDFB-4392-A0F2-0185CCE3311C}" type="datetimeFigureOut">
              <a:rPr lang="en-GB" smtClean="0"/>
              <a:t>25/02/2016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106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3537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148D60-3468-4E1E-BC9E-F7FEE52E0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629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6FCD35-C891-4BEA-9995-80B1859A8BE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9736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59BC-A37F-4E90-8942-2BAA4FB4D1AF}" type="datetimeFigureOut">
              <a:rPr lang="en-GB" smtClean="0"/>
              <a:t>25/02/2016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5CFE-6DBD-4F1B-BBF8-0FD43265FF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1355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59BC-A37F-4E90-8942-2BAA4FB4D1AF}" type="datetimeFigureOut">
              <a:rPr lang="en-GB" smtClean="0"/>
              <a:t>25/02/2016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5CFE-6DBD-4F1B-BBF8-0FD43265FF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173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59BC-A37F-4E90-8942-2BAA4FB4D1AF}" type="datetimeFigureOut">
              <a:rPr lang="en-GB" smtClean="0"/>
              <a:t>25/02/2016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5CFE-6DBD-4F1B-BBF8-0FD43265FF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282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6C147-5F3E-4BAC-96A7-A1EE06AF8B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8B859-8D82-43EC-B7D7-1D858CD14E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338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EBA9B-7907-4E9D-8D01-BF4B968305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875D9-9EDA-4188-A78E-3279A67CCD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962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D544B-397A-4674-8B46-8FC82CC583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85792-9159-45C7-A2D5-DDE3C2C145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044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DBF0E-D44A-42B5-A44E-D13EF1C2F9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C07B1-3D8A-4BE5-8434-101DAA2B67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7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BEFBB-2D92-452F-B19C-5F26FB88E4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9B529-F8E1-44F6-8492-834AF7B72C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4135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783F0-FC28-40D2-AEDE-29B20CA35F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49F2E-2BF9-4815-84B2-CAAB7B62E5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1040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D541C-AF3E-4346-9489-1C4EFCFB5A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D8791-D639-4B92-A5B7-A7A08BF65A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9862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E5969-BF56-4C7B-8B11-4D03CDEEA2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90641-E0C7-4068-B98D-6970CC0717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4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59BC-A37F-4E90-8942-2BAA4FB4D1AF}" type="datetimeFigureOut">
              <a:rPr lang="en-GB" smtClean="0"/>
              <a:t>25/02/2016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5CFE-6DBD-4F1B-BBF8-0FD43265FF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6752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9D85C-9B1B-4BA7-8DA2-B960436E85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B3DCA-477F-4EF6-9A8C-4CB86F5A41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84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CF816-3F27-45B8-B67F-EA4317E4F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6C689-CBF3-4F69-9B65-D5C0A6554F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6622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589C1-4372-4BB6-ADC5-0FE6A6E66A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F9E96-5174-4503-B2E4-27E902CAEC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475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59BC-A37F-4E90-8942-2BAA4FB4D1AF}" type="datetimeFigureOut">
              <a:rPr lang="en-GB" smtClean="0"/>
              <a:t>25/02/2016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5CFE-6DBD-4F1B-BBF8-0FD43265FF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318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59BC-A37F-4E90-8942-2BAA4FB4D1AF}" type="datetimeFigureOut">
              <a:rPr lang="en-GB" smtClean="0"/>
              <a:t>25/02/2016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5CFE-6DBD-4F1B-BBF8-0FD43265FF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422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59BC-A37F-4E90-8942-2BAA4FB4D1AF}" type="datetimeFigureOut">
              <a:rPr lang="en-GB" smtClean="0"/>
              <a:t>25/02/2016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5CFE-6DBD-4F1B-BBF8-0FD43265FF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283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59BC-A37F-4E90-8942-2BAA4FB4D1AF}" type="datetimeFigureOut">
              <a:rPr lang="en-GB" smtClean="0"/>
              <a:t>25/02/2016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5CFE-6DBD-4F1B-BBF8-0FD43265FF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784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59BC-A37F-4E90-8942-2BAA4FB4D1AF}" type="datetimeFigureOut">
              <a:rPr lang="en-GB" smtClean="0"/>
              <a:t>25/02/2016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5CFE-6DBD-4F1B-BBF8-0FD43265FF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703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59BC-A37F-4E90-8942-2BAA4FB4D1AF}" type="datetimeFigureOut">
              <a:rPr lang="en-GB" smtClean="0"/>
              <a:t>25/02/2016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5CFE-6DBD-4F1B-BBF8-0FD43265FF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673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59BC-A37F-4E90-8942-2BAA4FB4D1AF}" type="datetimeFigureOut">
              <a:rPr lang="en-GB" smtClean="0"/>
              <a:t>25/02/2016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5CFE-6DBD-4F1B-BBF8-0FD43265FF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603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459BC-A37F-4E90-8942-2BAA4FB4D1AF}" type="datetimeFigureOut">
              <a:rPr lang="en-GB" smtClean="0"/>
              <a:t>25/02/2016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65CFE-6DBD-4F1B-BBF8-0FD43265FF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895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EDF807-69E1-47FE-9934-B874058039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980E9D-82EE-4782-8D14-C8DC771C5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401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clker.com/clipart-up-down-double-arrow.html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clker.com/clipart-up-down-double-arrow.html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clker.com/clipart-up-down-double-arrow.html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clker.com/clipart-up-down-double-arrow.html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clker.com/clipart-up-down-double-arrow.html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clker.com/clipart-up-down-double-arrow.html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/>
              <a:t>Factors Affecting Obedience Rates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88319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rgbClr val="7030A0"/>
                </a:solidFill>
              </a:rPr>
              <a:t>Higher or Lower??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Will obedience levels increase or decrease?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Estimate the percentage of participants you think went to 450v in this variation.</a:t>
            </a:r>
          </a:p>
        </p:txBody>
      </p:sp>
      <p:pic>
        <p:nvPicPr>
          <p:cNvPr id="10244" name="Picture 2" descr="Up And Down Double Arrow Clip Ar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27439" y="-4306888"/>
            <a:ext cx="22002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4" descr="Up And Down Double Arrow Clip Ar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27439" y="-4306888"/>
            <a:ext cx="22002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http://icons.mysitemyway.com/wp-content/gallery/yellow-road-sign-icons-arrows/010116-yellow-road-sign-icon-arrows-arrows-up-down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39188" y="1785938"/>
            <a:ext cx="17399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476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981200" y="254000"/>
            <a:ext cx="8229600" cy="1817688"/>
          </a:xfrm>
        </p:spPr>
        <p:txBody>
          <a:bodyPr/>
          <a:lstStyle/>
          <a:p>
            <a:pPr eaLnBrk="1" hangingPunct="1"/>
            <a:r>
              <a:rPr lang="en-GB" sz="9600" b="1">
                <a:solidFill>
                  <a:srgbClr val="7030A0"/>
                </a:solidFill>
              </a:rPr>
              <a:t>Lower</a:t>
            </a:r>
            <a:r>
              <a:rPr lang="en-GB" sz="9600"/>
              <a:t> </a:t>
            </a:r>
            <a:endParaRPr lang="en-US" sz="9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214564"/>
            <a:ext cx="8229600" cy="395763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n-GB" sz="9600"/>
          </a:p>
          <a:p>
            <a:pPr algn="ctr" eaLnBrk="1" hangingPunct="1">
              <a:buFont typeface="Arial" charset="0"/>
              <a:buNone/>
            </a:pPr>
            <a:r>
              <a:rPr lang="en-GB" sz="10000"/>
              <a:t>30%</a:t>
            </a:r>
            <a:endParaRPr lang="en-US" sz="10000"/>
          </a:p>
        </p:txBody>
      </p:sp>
    </p:spTree>
    <p:extLst>
      <p:ext uri="{BB962C8B-B14F-4D97-AF65-F5344CB8AC3E}">
        <p14:creationId xmlns:p14="http://schemas.microsoft.com/office/powerpoint/2010/main" val="17626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5000" b="1" u="sng">
                <a:solidFill>
                  <a:srgbClr val="7030A0"/>
                </a:solidFill>
              </a:rPr>
              <a:t>Remote Authority </a:t>
            </a:r>
            <a:endParaRPr lang="en-US" sz="5000" b="1" u="sng">
              <a:solidFill>
                <a:srgbClr val="7030A0"/>
              </a:solidFill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Experimenter left the room and gave instructions to ‘teacher’ by telephone </a:t>
            </a:r>
            <a:endParaRPr lang="en-US" smtClean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250" y="3000375"/>
            <a:ext cx="28575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2331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rgbClr val="7030A0"/>
                </a:solidFill>
              </a:rPr>
              <a:t>Higher or Lower??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Will obedience levels increase or decrease?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Estimate the percentage of participants you think went to 450v in this variation.</a:t>
            </a:r>
          </a:p>
        </p:txBody>
      </p:sp>
      <p:pic>
        <p:nvPicPr>
          <p:cNvPr id="13316" name="Picture 2" descr="Up And Down Double Arrow Clip Ar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27439" y="-4306888"/>
            <a:ext cx="22002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4" descr="Up And Down Double Arrow Clip Ar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27439" y="-4306888"/>
            <a:ext cx="22002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http://icons.mysitemyway.com/wp-content/gallery/yellow-road-sign-icons-arrows/010116-yellow-road-sign-icon-arrows-arrows-up-down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39188" y="1785938"/>
            <a:ext cx="17399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735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981200" y="254000"/>
            <a:ext cx="8229600" cy="1817688"/>
          </a:xfrm>
        </p:spPr>
        <p:txBody>
          <a:bodyPr/>
          <a:lstStyle/>
          <a:p>
            <a:pPr eaLnBrk="1" hangingPunct="1"/>
            <a:r>
              <a:rPr lang="en-GB" sz="9600" b="1">
                <a:solidFill>
                  <a:srgbClr val="7030A0"/>
                </a:solidFill>
              </a:rPr>
              <a:t>Lower</a:t>
            </a:r>
            <a:endParaRPr lang="en-US" sz="9600" b="1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214564"/>
            <a:ext cx="8229600" cy="3957637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en-GB" sz="9600"/>
          </a:p>
          <a:p>
            <a:pPr algn="ctr" eaLnBrk="1" hangingPunct="1">
              <a:buFont typeface="Arial" charset="0"/>
              <a:buNone/>
            </a:pPr>
            <a:r>
              <a:rPr lang="en-GB" sz="9600"/>
              <a:t>20%</a:t>
            </a:r>
            <a:endParaRPr lang="en-US" sz="9600"/>
          </a:p>
          <a:p>
            <a:pPr algn="ctr" eaLnBrk="1" hangingPunct="1">
              <a:buFont typeface="Arial" charset="0"/>
              <a:buNone/>
            </a:pPr>
            <a:endParaRPr lang="en-GB" sz="9600"/>
          </a:p>
        </p:txBody>
      </p:sp>
    </p:spTree>
    <p:extLst>
      <p:ext uri="{BB962C8B-B14F-4D97-AF65-F5344CB8AC3E}">
        <p14:creationId xmlns:p14="http://schemas.microsoft.com/office/powerpoint/2010/main" val="6401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5000" b="1" u="sng">
                <a:solidFill>
                  <a:srgbClr val="7030A0"/>
                </a:solidFill>
              </a:rPr>
              <a:t>Support</a:t>
            </a:r>
            <a:r>
              <a:rPr lang="en-GB" smtClean="0"/>
              <a:t> </a:t>
            </a:r>
            <a:endParaRPr lang="en-US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Teacher given support from two other ‘teachers’ (who were actually confederates) who refuse to obey </a:t>
            </a:r>
            <a:endParaRPr lang="en-US" smtClean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2938" y="3429001"/>
            <a:ext cx="3071812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109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rgbClr val="7030A0"/>
                </a:solidFill>
              </a:rPr>
              <a:t>Higher or Lower??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Will obedience levels increase or decrease?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Estimate the percentage of participants you think went to 450v in this variation.</a:t>
            </a:r>
          </a:p>
        </p:txBody>
      </p:sp>
      <p:pic>
        <p:nvPicPr>
          <p:cNvPr id="16388" name="Picture 2" descr="Up And Down Double Arrow Clip Ar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27439" y="-4306888"/>
            <a:ext cx="22002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 descr="Up And Down Double Arrow Clip Ar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27439" y="-4306888"/>
            <a:ext cx="22002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http://icons.mysitemyway.com/wp-content/gallery/yellow-road-sign-icons-arrows/010116-yellow-road-sign-icon-arrows-arrows-up-down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39188" y="1785938"/>
            <a:ext cx="17399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117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981200" y="254001"/>
            <a:ext cx="8229600" cy="1960563"/>
          </a:xfrm>
        </p:spPr>
        <p:txBody>
          <a:bodyPr/>
          <a:lstStyle/>
          <a:p>
            <a:pPr eaLnBrk="1" hangingPunct="1"/>
            <a:r>
              <a:rPr lang="en-GB" sz="9600" b="1">
                <a:solidFill>
                  <a:srgbClr val="7030A0"/>
                </a:solidFill>
              </a:rPr>
              <a:t>Lower</a:t>
            </a:r>
            <a:r>
              <a:rPr lang="en-GB" sz="9600"/>
              <a:t> </a:t>
            </a:r>
            <a:endParaRPr lang="en-US" sz="9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000250"/>
            <a:ext cx="8229600" cy="417195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en-GB" sz="9600"/>
          </a:p>
          <a:p>
            <a:pPr algn="ctr" eaLnBrk="1" hangingPunct="1">
              <a:buFont typeface="Arial" charset="0"/>
              <a:buNone/>
            </a:pPr>
            <a:r>
              <a:rPr lang="en-GB" sz="10000"/>
              <a:t>10%</a:t>
            </a:r>
            <a:endParaRPr lang="en-US" sz="10000"/>
          </a:p>
        </p:txBody>
      </p:sp>
    </p:spTree>
    <p:extLst>
      <p:ext uri="{BB962C8B-B14F-4D97-AF65-F5344CB8AC3E}">
        <p14:creationId xmlns:p14="http://schemas.microsoft.com/office/powerpoint/2010/main" val="195717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u="sng" dirty="0" smtClean="0">
                <a:solidFill>
                  <a:srgbClr val="7030A0"/>
                </a:solidFill>
              </a:rPr>
              <a:t>Getting someone else to do it!</a:t>
            </a:r>
            <a:endParaRPr lang="en-US" b="1" u="sng" dirty="0">
              <a:solidFill>
                <a:srgbClr val="7030A0"/>
              </a:solidFill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Teacher paired with confederate who administered the electric shocks to the ‘learner’. </a:t>
            </a:r>
            <a:endParaRPr lang="en-US" smtClean="0"/>
          </a:p>
        </p:txBody>
      </p:sp>
      <p:pic>
        <p:nvPicPr>
          <p:cNvPr id="18436" name="Picture 2" descr="http://www.safetyscene.co.uk/wp-content/uploads/2009/01/electric-shock-ris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8689" y="2928939"/>
            <a:ext cx="2865437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180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rgbClr val="7030A0"/>
                </a:solidFill>
              </a:rPr>
              <a:t>Higher or Lower??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Will obedience levels increase or decrease?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Estimate the percentage of participants you think went to 450v in this variation.</a:t>
            </a:r>
          </a:p>
        </p:txBody>
      </p:sp>
      <p:pic>
        <p:nvPicPr>
          <p:cNvPr id="19460" name="Picture 2" descr="Up And Down Double Arrow Clip Ar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27439" y="-4306888"/>
            <a:ext cx="22002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 descr="Up And Down Double Arrow Clip Ar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27439" y="-4306888"/>
            <a:ext cx="22002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http://icons.mysitemyway.com/wp-content/gallery/yellow-road-sign-icons-arrows/010116-yellow-road-sign-icon-arrows-arrows-up-down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39188" y="1785938"/>
            <a:ext cx="17399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567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2238375" y="285751"/>
            <a:ext cx="7772400" cy="1470025"/>
          </a:xfrm>
        </p:spPr>
        <p:txBody>
          <a:bodyPr/>
          <a:lstStyle/>
          <a:p>
            <a:pPr eaLnBrk="1" hangingPunct="1"/>
            <a:r>
              <a:rPr lang="en-GB" smtClean="0"/>
              <a:t>Milgram’s Original study </a:t>
            </a:r>
            <a:endParaRPr lang="en-US" smtClean="0"/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2166939" y="5143500"/>
            <a:ext cx="7786687" cy="895350"/>
          </a:xfrm>
        </p:spPr>
        <p:txBody>
          <a:bodyPr/>
          <a:lstStyle/>
          <a:p>
            <a:pPr eaLnBrk="1" hangingPunct="1"/>
            <a:r>
              <a:rPr lang="en-GB" sz="4000" b="1">
                <a:solidFill>
                  <a:srgbClr val="7030A0"/>
                </a:solidFill>
              </a:rPr>
              <a:t>65% of participants continued to give shocks up to 450 volts! </a:t>
            </a:r>
            <a:endParaRPr lang="en-US" sz="4000" b="1">
              <a:solidFill>
                <a:srgbClr val="7030A0"/>
              </a:solidFill>
            </a:endParaRPr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0064" y="1500188"/>
            <a:ext cx="3286125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557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981200" y="254001"/>
            <a:ext cx="8229600" cy="1603375"/>
          </a:xfrm>
        </p:spPr>
        <p:txBody>
          <a:bodyPr/>
          <a:lstStyle/>
          <a:p>
            <a:pPr eaLnBrk="1" hangingPunct="1"/>
            <a:r>
              <a:rPr lang="en-GB" sz="9600" b="1">
                <a:solidFill>
                  <a:srgbClr val="7030A0"/>
                </a:solidFill>
              </a:rPr>
              <a:t>Higher</a:t>
            </a:r>
            <a:r>
              <a:rPr lang="en-GB" sz="9600"/>
              <a:t> </a:t>
            </a:r>
            <a:endParaRPr lang="en-US" sz="9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071688"/>
            <a:ext cx="8229600" cy="4100512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en-GB" sz="9600"/>
          </a:p>
          <a:p>
            <a:pPr algn="ctr" eaLnBrk="1" hangingPunct="1">
              <a:buFont typeface="Arial" charset="0"/>
              <a:buNone/>
            </a:pPr>
            <a:r>
              <a:rPr lang="en-GB" sz="10000"/>
              <a:t>92.5%</a:t>
            </a:r>
            <a:endParaRPr lang="en-US" sz="10000"/>
          </a:p>
        </p:txBody>
      </p:sp>
    </p:spTree>
    <p:extLst>
      <p:ext uri="{BB962C8B-B14F-4D97-AF65-F5344CB8AC3E}">
        <p14:creationId xmlns:p14="http://schemas.microsoft.com/office/powerpoint/2010/main" val="389533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238375" y="171451"/>
            <a:ext cx="7772400" cy="209549"/>
          </a:xfrm>
        </p:spPr>
        <p:txBody>
          <a:bodyPr>
            <a:noAutofit/>
          </a:bodyPr>
          <a:lstStyle/>
          <a:p>
            <a:pPr eaLnBrk="1" hangingPunct="1"/>
            <a:r>
              <a:rPr lang="en-GB" sz="1200" dirty="0" smtClean="0">
                <a:latin typeface="Comic Sans MS" panose="030F0702030302020204" pitchFamily="66" charset="0"/>
              </a:rPr>
              <a:t>Milgram’s Original </a:t>
            </a:r>
            <a:r>
              <a:rPr lang="en-GB" sz="1200" dirty="0" smtClean="0">
                <a:latin typeface="Comic Sans MS" panose="030F0702030302020204" pitchFamily="66" charset="0"/>
              </a:rPr>
              <a:t>study – 65% of partici</a:t>
            </a:r>
            <a:r>
              <a:rPr lang="en-GB" sz="1200" dirty="0" smtClean="0">
                <a:latin typeface="Comic Sans MS" panose="030F0702030302020204" pitchFamily="66" charset="0"/>
              </a:rPr>
              <a:t>pants continued to give shocks up to 450 volts.</a:t>
            </a:r>
            <a:r>
              <a:rPr lang="en-GB" sz="1200" dirty="0" smtClean="0">
                <a:latin typeface="Comic Sans MS" panose="030F0702030302020204" pitchFamily="66" charset="0"/>
              </a:rPr>
              <a:t> </a:t>
            </a:r>
            <a:endParaRPr lang="en-US" sz="1200" dirty="0" smtClean="0">
              <a:latin typeface="Comic Sans MS" panose="030F0702030302020204" pitchFamily="66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76275" y="381000"/>
            <a:ext cx="10896600" cy="3428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u="sng" dirty="0" smtClean="0">
                <a:latin typeface="Comic Sans MS" panose="030F0702030302020204" pitchFamily="66" charset="0"/>
              </a:rPr>
              <a:t>Situational and Dispositional Factors that can affect levels of obedience</a:t>
            </a:r>
            <a:endParaRPr lang="en-US" sz="1400" b="1" u="sng" dirty="0">
              <a:latin typeface="Comic Sans MS" panose="030F0702030302020204" pitchFamily="66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8538" y="754172"/>
            <a:ext cx="1649879" cy="1211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2387" y="381000"/>
            <a:ext cx="1247775" cy="1371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smtClean="0">
                <a:latin typeface="Comic Sans MS" panose="030F0702030302020204" pitchFamily="66" charset="0"/>
              </a:rPr>
              <a:t>Experiment moved from prestigious Yale university to rundown office in nearby town obedience – 47.5% </a:t>
            </a:r>
            <a:endParaRPr lang="en-US" sz="1200" dirty="0">
              <a:latin typeface="Comic Sans MS" panose="030F0702030302020204" pitchFamily="66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63200" y="381000"/>
            <a:ext cx="1736905" cy="1820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9510712" y="611037"/>
            <a:ext cx="1000125" cy="15903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smtClean="0">
                <a:latin typeface="Comic Sans MS" panose="030F0702030302020204" pitchFamily="66" charset="0"/>
              </a:rPr>
              <a:t>Teacher and learner in same room, obedience – 40% </a:t>
            </a:r>
            <a:endParaRPr lang="en-US" sz="1200" dirty="0">
              <a:latin typeface="Comic Sans MS" panose="030F0702030302020204" pitchFamily="66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87617" y="1508874"/>
            <a:ext cx="1733550" cy="1387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5121167" y="1557477"/>
            <a:ext cx="1329281" cy="112857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smtClean="0">
                <a:latin typeface="Comic Sans MS" panose="030F0702030302020204" pitchFamily="66" charset="0"/>
              </a:rPr>
              <a:t>Teacher had to force learner’s hand onto the plate to receive electric shock, obedience – 30%</a:t>
            </a:r>
            <a:endParaRPr lang="en-US" sz="1200" dirty="0">
              <a:latin typeface="Comic Sans MS" panose="030F0702030302020204" pitchFamily="66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24587" y="2014538"/>
            <a:ext cx="1164473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8989060" y="2256723"/>
            <a:ext cx="1374139" cy="1278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smtClean="0">
                <a:latin typeface="Comic Sans MS" panose="030F0702030302020204" pitchFamily="66" charset="0"/>
              </a:rPr>
              <a:t>Experimenter left the room and gave instructions to ‘teacher’ by telephone, obedience – 20% </a:t>
            </a:r>
            <a:endParaRPr lang="en-US" sz="1200" dirty="0">
              <a:latin typeface="Comic Sans MS" panose="030F0702030302020204" pitchFamily="66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9557" y="3786187"/>
            <a:ext cx="13144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1514007" y="3748157"/>
            <a:ext cx="1448736" cy="13905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smtClean="0">
                <a:latin typeface="Comic Sans MS" panose="030F0702030302020204" pitchFamily="66" charset="0"/>
              </a:rPr>
              <a:t>Teacher given support from two other ‘teachers’ (who were actually confederates) who refuse to obey, obedience – 10% </a:t>
            </a:r>
            <a:endParaRPr lang="en-US" sz="1200" dirty="0">
              <a:latin typeface="Comic Sans MS" panose="030F0702030302020204" pitchFamily="66" charset="0"/>
            </a:endParaRPr>
          </a:p>
        </p:txBody>
      </p:sp>
      <p:pic>
        <p:nvPicPr>
          <p:cNvPr id="16" name="Picture 2" descr="http://www.safetyscene.co.uk/wp-content/uploads/2009/01/electric-shock-risk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5861" y="3964646"/>
            <a:ext cx="1090611" cy="131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5656914" y="3928476"/>
            <a:ext cx="1256832" cy="2420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smtClean="0">
                <a:latin typeface="Comic Sans MS" panose="030F0702030302020204" pitchFamily="66" charset="0"/>
              </a:rPr>
              <a:t>Teacher paired with confederate who administered the electric shocks to the ‘learner’, obedience – 92.5% </a:t>
            </a:r>
            <a:endParaRPr lang="en-US" sz="12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://thumbs.dreamstime.com/z/telling-off-woman-shouting-shocked-man-4647060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" r="2948" b="11757"/>
          <a:stretch/>
        </p:blipFill>
        <p:spPr bwMode="auto">
          <a:xfrm>
            <a:off x="8360643" y="4513255"/>
            <a:ext cx="1819275" cy="117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ontent Placeholder 2"/>
          <p:cNvSpPr txBox="1">
            <a:spLocks/>
          </p:cNvSpPr>
          <p:nvPr/>
        </p:nvSpPr>
        <p:spPr>
          <a:xfrm>
            <a:off x="10179918" y="4236243"/>
            <a:ext cx="1736907" cy="17573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Comic Sans MS" panose="030F0702030302020204" pitchFamily="66" charset="0"/>
              </a:rPr>
              <a:t>Participants with an authoritarian personality type who were instructed to give themselves shocks administered a higher voltage of shock than those participants without this personality type</a:t>
            </a:r>
            <a:endParaRPr lang="en-US" sz="1200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9557" y="5369075"/>
            <a:ext cx="5124450" cy="1352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On your handout </a:t>
            </a:r>
          </a:p>
          <a:p>
            <a:pPr marL="342900" indent="-342900" algn="ctr">
              <a:buAutoNum type="arabicParenBoth"/>
            </a:pPr>
            <a:r>
              <a:rPr lang="en-GB" dirty="0" smtClean="0"/>
              <a:t>Identify which factors are situational and dispositional</a:t>
            </a:r>
          </a:p>
          <a:p>
            <a:pPr marL="342900" indent="-342900" algn="ctr">
              <a:buAutoNum type="arabicParenBoth"/>
            </a:pPr>
            <a:r>
              <a:rPr lang="en-GB" dirty="0" smtClean="0"/>
              <a:t>Explain why the obedience rates have increased or decreased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00313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238375" y="171451"/>
            <a:ext cx="7772400" cy="209549"/>
          </a:xfrm>
        </p:spPr>
        <p:txBody>
          <a:bodyPr>
            <a:noAutofit/>
          </a:bodyPr>
          <a:lstStyle/>
          <a:p>
            <a:pPr eaLnBrk="1" hangingPunct="1"/>
            <a:r>
              <a:rPr lang="en-GB" sz="1200" dirty="0" smtClean="0">
                <a:latin typeface="Comic Sans MS" panose="030F0702030302020204" pitchFamily="66" charset="0"/>
              </a:rPr>
              <a:t>Milgram’s Original </a:t>
            </a:r>
            <a:r>
              <a:rPr lang="en-GB" sz="1200" dirty="0" smtClean="0">
                <a:latin typeface="Comic Sans MS" panose="030F0702030302020204" pitchFamily="66" charset="0"/>
              </a:rPr>
              <a:t>study – 65% of partici</a:t>
            </a:r>
            <a:r>
              <a:rPr lang="en-GB" sz="1200" dirty="0" smtClean="0">
                <a:latin typeface="Comic Sans MS" panose="030F0702030302020204" pitchFamily="66" charset="0"/>
              </a:rPr>
              <a:t>pants continued to give shocks up to 450 volts.</a:t>
            </a:r>
            <a:r>
              <a:rPr lang="en-GB" sz="1200" dirty="0" smtClean="0">
                <a:latin typeface="Comic Sans MS" panose="030F0702030302020204" pitchFamily="66" charset="0"/>
              </a:rPr>
              <a:t> </a:t>
            </a:r>
            <a:endParaRPr lang="en-US" sz="1200" dirty="0" smtClean="0">
              <a:latin typeface="Comic Sans MS" panose="030F0702030302020204" pitchFamily="66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76275" y="381000"/>
            <a:ext cx="10896600" cy="3428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u="sng" dirty="0" smtClean="0">
                <a:latin typeface="Comic Sans MS" panose="030F0702030302020204" pitchFamily="66" charset="0"/>
              </a:rPr>
              <a:t>Situational and Dispositional Factors that can affect levels of obedience</a:t>
            </a:r>
            <a:endParaRPr lang="en-US" sz="1400" b="1" u="sng" dirty="0">
              <a:latin typeface="Comic Sans MS" panose="030F0702030302020204" pitchFamily="66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8538" y="754172"/>
            <a:ext cx="1649879" cy="1211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2387" y="381000"/>
            <a:ext cx="1247775" cy="1371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smtClean="0">
                <a:latin typeface="Comic Sans MS" panose="030F0702030302020204" pitchFamily="66" charset="0"/>
              </a:rPr>
              <a:t>Experiment moved from prestigious Yale university to rundown office in nearby town obedience – 47.5% </a:t>
            </a:r>
            <a:endParaRPr lang="en-US" sz="1200" dirty="0">
              <a:latin typeface="Comic Sans MS" panose="030F0702030302020204" pitchFamily="66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63200" y="381000"/>
            <a:ext cx="1736905" cy="1820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9510712" y="611037"/>
            <a:ext cx="1000125" cy="15903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smtClean="0">
                <a:latin typeface="Comic Sans MS" panose="030F0702030302020204" pitchFamily="66" charset="0"/>
              </a:rPr>
              <a:t>Teacher and learner in same room, obedience – 40% </a:t>
            </a:r>
            <a:endParaRPr lang="en-US" sz="1200" dirty="0">
              <a:latin typeface="Comic Sans MS" panose="030F0702030302020204" pitchFamily="66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87617" y="1508874"/>
            <a:ext cx="1733550" cy="1387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5121167" y="1557477"/>
            <a:ext cx="1329281" cy="112857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smtClean="0">
                <a:latin typeface="Comic Sans MS" panose="030F0702030302020204" pitchFamily="66" charset="0"/>
              </a:rPr>
              <a:t>Teacher had to force learner’s hand onto the plate to receive electric shock, obedience – 30%</a:t>
            </a:r>
            <a:endParaRPr lang="en-US" sz="1200" dirty="0">
              <a:latin typeface="Comic Sans MS" panose="030F0702030302020204" pitchFamily="66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24587" y="2014538"/>
            <a:ext cx="1164473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8989060" y="2256723"/>
            <a:ext cx="1374139" cy="1278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smtClean="0">
                <a:latin typeface="Comic Sans MS" panose="030F0702030302020204" pitchFamily="66" charset="0"/>
              </a:rPr>
              <a:t>Experimenter left the room and gave instructions to ‘teacher’ by telephone, obedience – 20% </a:t>
            </a:r>
            <a:endParaRPr lang="en-US" sz="1200" dirty="0">
              <a:latin typeface="Comic Sans MS" panose="030F0702030302020204" pitchFamily="66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9557" y="3786187"/>
            <a:ext cx="13144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1514007" y="3748157"/>
            <a:ext cx="1448736" cy="13905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smtClean="0">
                <a:latin typeface="Comic Sans MS" panose="030F0702030302020204" pitchFamily="66" charset="0"/>
              </a:rPr>
              <a:t>Teacher given support from two other ‘teachers’ (who were actually confederates) who refuse to obey, obedience – 10% </a:t>
            </a:r>
            <a:endParaRPr lang="en-US" sz="1200" dirty="0">
              <a:latin typeface="Comic Sans MS" panose="030F0702030302020204" pitchFamily="66" charset="0"/>
            </a:endParaRPr>
          </a:p>
        </p:txBody>
      </p:sp>
      <p:pic>
        <p:nvPicPr>
          <p:cNvPr id="16" name="Picture 2" descr="http://www.safetyscene.co.uk/wp-content/uploads/2009/01/electric-shock-risk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5861" y="3964646"/>
            <a:ext cx="1090611" cy="131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5656914" y="3928476"/>
            <a:ext cx="1256832" cy="2420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smtClean="0">
                <a:latin typeface="Comic Sans MS" panose="030F0702030302020204" pitchFamily="66" charset="0"/>
              </a:rPr>
              <a:t>Teacher paired with confederate who administered the electric shocks to the ‘learner’, obedience – 92.5% </a:t>
            </a:r>
            <a:endParaRPr lang="en-US" sz="12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://thumbs.dreamstime.com/z/telling-off-woman-shouting-shocked-man-4647060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" r="2948" b="11757"/>
          <a:stretch/>
        </p:blipFill>
        <p:spPr bwMode="auto">
          <a:xfrm>
            <a:off x="8360643" y="4513255"/>
            <a:ext cx="1819275" cy="117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ontent Placeholder 2"/>
          <p:cNvSpPr txBox="1">
            <a:spLocks/>
          </p:cNvSpPr>
          <p:nvPr/>
        </p:nvSpPr>
        <p:spPr>
          <a:xfrm>
            <a:off x="10179918" y="4236243"/>
            <a:ext cx="1736907" cy="17573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Comic Sans MS" panose="030F0702030302020204" pitchFamily="66" charset="0"/>
              </a:rPr>
              <a:t>Participants with an authoritarian personality type who were instructed to give themselves shocks administered a higher voltage of shock than those participants without this personality type</a:t>
            </a:r>
            <a:endParaRPr lang="en-US" sz="1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877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u="sng" smtClean="0">
                <a:solidFill>
                  <a:srgbClr val="7030A0"/>
                </a:solidFill>
              </a:rPr>
              <a:t>Change of Venue </a:t>
            </a:r>
            <a:endParaRPr lang="en-US" b="1" u="sng" smtClean="0">
              <a:solidFill>
                <a:srgbClr val="7030A0"/>
              </a:solidFill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Experiment moved from prestigious Yale university to rundown office in nearby town </a:t>
            </a:r>
            <a:endParaRPr lang="en-US" smtClean="0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7125" y="2928938"/>
            <a:ext cx="4643438" cy="340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823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rgbClr val="7030A0"/>
                </a:solidFill>
              </a:rPr>
              <a:t>Higher or Lower??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Will obedience levels increase or decrease?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Estimate the percentage of participants you think went to 450v in this variation.</a:t>
            </a:r>
          </a:p>
        </p:txBody>
      </p:sp>
      <p:pic>
        <p:nvPicPr>
          <p:cNvPr id="4100" name="Picture 2" descr="Up And Down Double Arrow Clip Ar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27439" y="-4306888"/>
            <a:ext cx="22002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4" descr="Up And Down Double Arrow Clip Ar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27439" y="-4306888"/>
            <a:ext cx="22002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http://icons.mysitemyway.com/wp-content/gallery/yellow-road-sign-icons-arrows/010116-yellow-road-sign-icon-arrows-arrows-up-down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39188" y="1785938"/>
            <a:ext cx="17399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162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981200" y="254000"/>
            <a:ext cx="8229600" cy="2103438"/>
          </a:xfrm>
        </p:spPr>
        <p:txBody>
          <a:bodyPr/>
          <a:lstStyle/>
          <a:p>
            <a:pPr eaLnBrk="1" hangingPunct="1"/>
            <a:r>
              <a:rPr lang="en-GB" sz="9600" b="1">
                <a:solidFill>
                  <a:srgbClr val="7030A0"/>
                </a:solidFill>
              </a:rPr>
              <a:t>LOWER</a:t>
            </a:r>
            <a:r>
              <a:rPr lang="en-GB" smtClean="0">
                <a:solidFill>
                  <a:srgbClr val="7030A0"/>
                </a:solidFill>
              </a:rPr>
              <a:t> </a:t>
            </a:r>
            <a:endParaRPr lang="en-US" smtClean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571750"/>
            <a:ext cx="8229600" cy="360045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en-GB" sz="10000" dirty="0"/>
          </a:p>
          <a:p>
            <a:pPr algn="ctr" eaLnBrk="1" hangingPunct="1">
              <a:buFont typeface="Arial" charset="0"/>
              <a:buNone/>
            </a:pPr>
            <a:r>
              <a:rPr lang="en-GB" sz="10000" dirty="0"/>
              <a:t>48%</a:t>
            </a:r>
            <a:endParaRPr lang="en-US" sz="10000" dirty="0"/>
          </a:p>
        </p:txBody>
      </p:sp>
    </p:spTree>
    <p:extLst>
      <p:ext uri="{BB962C8B-B14F-4D97-AF65-F5344CB8AC3E}">
        <p14:creationId xmlns:p14="http://schemas.microsoft.com/office/powerpoint/2010/main" val="173313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u="sng" smtClean="0">
                <a:solidFill>
                  <a:srgbClr val="7030A0"/>
                </a:solidFill>
              </a:rPr>
              <a:t>Increased Proximity </a:t>
            </a:r>
            <a:endParaRPr lang="en-US" b="1" u="sng" smtClean="0">
              <a:solidFill>
                <a:srgbClr val="7030A0"/>
              </a:solidFill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Teacher and learner in same room </a:t>
            </a:r>
            <a:endParaRPr lang="en-US" smtClean="0"/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0064" y="2500314"/>
            <a:ext cx="3667125" cy="384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79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rgbClr val="7030A0"/>
                </a:solidFill>
              </a:rPr>
              <a:t>Higher or Lower??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Will obedience levels increase or decrease?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Estimate the percentage of participants you think went to 450v in this variation.</a:t>
            </a:r>
          </a:p>
        </p:txBody>
      </p:sp>
      <p:pic>
        <p:nvPicPr>
          <p:cNvPr id="7172" name="Picture 2" descr="Up And Down Double Arrow Clip Ar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27439" y="-4306888"/>
            <a:ext cx="22002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4" descr="Up And Down Double Arrow Clip Ar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27439" y="-4306888"/>
            <a:ext cx="22002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http://icons.mysitemyway.com/wp-content/gallery/yellow-road-sign-icons-arrows/010116-yellow-road-sign-icon-arrows-arrows-up-down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39188" y="1785938"/>
            <a:ext cx="17399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372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981200" y="254000"/>
            <a:ext cx="8229600" cy="1746250"/>
          </a:xfrm>
        </p:spPr>
        <p:txBody>
          <a:bodyPr/>
          <a:lstStyle/>
          <a:p>
            <a:pPr eaLnBrk="1" hangingPunct="1"/>
            <a:r>
              <a:rPr lang="en-GB" sz="9600" b="1">
                <a:solidFill>
                  <a:srgbClr val="7030A0"/>
                </a:solidFill>
              </a:rPr>
              <a:t>Lower</a:t>
            </a:r>
            <a:r>
              <a:rPr lang="en-GB" sz="9600"/>
              <a:t> </a:t>
            </a:r>
            <a:endParaRPr lang="en-US" sz="9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143126"/>
            <a:ext cx="8229600" cy="402907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en-GB" sz="10000"/>
          </a:p>
          <a:p>
            <a:pPr algn="ctr" eaLnBrk="1" hangingPunct="1">
              <a:buFont typeface="Arial" charset="0"/>
              <a:buNone/>
            </a:pPr>
            <a:r>
              <a:rPr lang="en-GB" sz="10000"/>
              <a:t>40%</a:t>
            </a:r>
            <a:endParaRPr lang="en-US" sz="10000"/>
          </a:p>
        </p:txBody>
      </p:sp>
    </p:spTree>
    <p:extLst>
      <p:ext uri="{BB962C8B-B14F-4D97-AF65-F5344CB8AC3E}">
        <p14:creationId xmlns:p14="http://schemas.microsoft.com/office/powerpoint/2010/main" val="42202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u="sng" dirty="0" smtClean="0">
                <a:solidFill>
                  <a:srgbClr val="7030A0"/>
                </a:solidFill>
              </a:rPr>
              <a:t>Touch Proximity- Physical Force </a:t>
            </a:r>
            <a:endParaRPr lang="en-US" b="1" u="sng" dirty="0">
              <a:solidFill>
                <a:srgbClr val="7030A0"/>
              </a:solidFill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Teacher had to force learner’s hand onto the plate to receive electric shock</a:t>
            </a:r>
            <a:endParaRPr lang="en-US" smtClean="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0" y="3286126"/>
            <a:ext cx="3582988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866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mic Sa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620</Words>
  <Application>Microsoft Office PowerPoint</Application>
  <PresentationFormat>Widescreen</PresentationFormat>
  <Paragraphs>85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Comic Sans MS</vt:lpstr>
      <vt:lpstr>Office Theme</vt:lpstr>
      <vt:lpstr>1_Office Theme</vt:lpstr>
      <vt:lpstr>Factors Affecting Obedience Rates</vt:lpstr>
      <vt:lpstr>Milgram’s Original study </vt:lpstr>
      <vt:lpstr>Change of Venue </vt:lpstr>
      <vt:lpstr>Higher or Lower??</vt:lpstr>
      <vt:lpstr>LOWER </vt:lpstr>
      <vt:lpstr>Increased Proximity </vt:lpstr>
      <vt:lpstr>Higher or Lower??</vt:lpstr>
      <vt:lpstr>Lower </vt:lpstr>
      <vt:lpstr>Touch Proximity- Physical Force </vt:lpstr>
      <vt:lpstr>Higher or Lower??</vt:lpstr>
      <vt:lpstr>Lower </vt:lpstr>
      <vt:lpstr>Remote Authority </vt:lpstr>
      <vt:lpstr>Higher or Lower??</vt:lpstr>
      <vt:lpstr>Lower</vt:lpstr>
      <vt:lpstr>Support </vt:lpstr>
      <vt:lpstr>Higher or Lower??</vt:lpstr>
      <vt:lpstr>Lower </vt:lpstr>
      <vt:lpstr>Getting someone else to do it!</vt:lpstr>
      <vt:lpstr>Higher or Lower??</vt:lpstr>
      <vt:lpstr>Higher </vt:lpstr>
      <vt:lpstr>Milgram’s Original study – 65% of participants continued to give shocks up to 450 volts. </vt:lpstr>
      <vt:lpstr>Milgram’s Original study – 65% of participants continued to give shocks up to 450 volts.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Milgram’s Original study – 65% of participants continued to give shocks up to 450 volts.</dc:title>
  <cp:revision>4</cp:revision>
  <cp:lastPrinted>2016-02-25T16:38:28Z</cp:lastPrinted>
  <dcterms:created xsi:type="dcterms:W3CDTF">2016-02-25T16:33:49Z</dcterms:created>
  <dcterms:modified xsi:type="dcterms:W3CDTF">2016-02-25T16:44:35Z</dcterms:modified>
</cp:coreProperties>
</file>