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43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59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8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1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84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8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5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0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0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0D8F-66B9-4EC3-AFEA-1B4FA091939D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47E47-AE61-4DBB-B094-D51F20D7D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1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Explanations of Obedience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3.bp.blogspot.com/-m3-fu3sjXIk/Utk0iuNV4tI/AAAAAAAAAMg/-cvm5Icaomg/s1600/question-ma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61514"/>
            <a:ext cx="42484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4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8373" y="251660"/>
            <a:ext cx="3024336" cy="18474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It is easy to deny personal responsibility when orders come from a figure of authority because it can be assumed that they will take ultimate responsibility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6993" y="5877270"/>
            <a:ext cx="3168162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 certain situations we become agents of external authority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3545" y="404664"/>
            <a:ext cx="3093514" cy="30963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An individual feels in conflict between two opposing set of demands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The external authority (authority of the head figure, e.g. experimenter)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The Internal authority (the individual’s own conscious)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5938" y="2326601"/>
            <a:ext cx="3024336" cy="16615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The fully obedient person undergoes a psychological adjustment (shift) whereby they see themselves as an agent of external authority (assuming the </a:t>
            </a:r>
            <a:r>
              <a:rPr lang="en-GB" sz="1600" dirty="0" err="1" smtClean="0">
                <a:latin typeface="Comic Sans MS" panose="030F0702030302020204" pitchFamily="66" charset="0"/>
              </a:rPr>
              <a:t>agentic</a:t>
            </a:r>
            <a:r>
              <a:rPr lang="en-GB" sz="1600" dirty="0" smtClean="0">
                <a:latin typeface="Comic Sans MS" panose="030F0702030302020204" pitchFamily="66" charset="0"/>
              </a:rPr>
              <a:t> state)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3768" y="4140495"/>
            <a:ext cx="3024336" cy="154254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Most societies are ordered in a hierarchical way with some members of the group having legitimate social power to issues instructions to those lower down in the hierarchy.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22723" y="4221236"/>
            <a:ext cx="3024336" cy="15484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dirty="0" smtClean="0">
                <a:latin typeface="Comic Sans MS" panose="030F0702030302020204" pitchFamily="66" charset="0"/>
              </a:rPr>
              <a:t>From early childhood we are taught to obey those at the top of the hierarchy (usually the people dressed in uniform). We obey to avoid consequences from the authority figure.</a:t>
            </a:r>
            <a:endParaRPr lang="en-GB" sz="15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961" y="6029579"/>
            <a:ext cx="273649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Agentic</a:t>
            </a:r>
            <a:r>
              <a:rPr lang="en-GB" dirty="0" smtClean="0"/>
              <a:t> Shift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017406" y="998725"/>
            <a:ext cx="273649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Agentic</a:t>
            </a:r>
            <a:r>
              <a:rPr lang="en-GB" dirty="0" smtClean="0"/>
              <a:t> Shift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918487" y="1479169"/>
            <a:ext cx="273649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Agentic</a:t>
            </a:r>
            <a:r>
              <a:rPr lang="en-GB" dirty="0" smtClean="0"/>
              <a:t> Shift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262566" y="3046334"/>
            <a:ext cx="273649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Agentic</a:t>
            </a:r>
            <a:r>
              <a:rPr lang="en-GB" dirty="0" smtClean="0"/>
              <a:t> Shift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668234" y="4713746"/>
            <a:ext cx="273649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Legitimate Authority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104584" y="4917725"/>
            <a:ext cx="273649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Legitimate Authority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31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2" grpId="0" animBg="1"/>
      <p:bldP spid="23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smtClean="0">
                <a:latin typeface="Comic Sans MS" panose="030F0702030302020204" pitchFamily="66" charset="0"/>
              </a:rPr>
              <a:t>Discuss explanations of Obedience (12 marks)</a:t>
            </a:r>
            <a:endParaRPr lang="en-GB" b="1" i="1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620688"/>
            <a:ext cx="3960440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arenBoth"/>
            </a:pPr>
            <a:r>
              <a:rPr lang="en-GB" sz="1400" b="1" u="sng" dirty="0" smtClean="0">
                <a:latin typeface="Comic Sans MS" panose="030F0702030302020204" pitchFamily="66" charset="0"/>
              </a:rPr>
              <a:t>The Agentic Shift </a:t>
            </a:r>
            <a:r>
              <a:rPr lang="en-GB" sz="1400" b="1" i="1" u="sng" dirty="0" smtClean="0">
                <a:latin typeface="Comic Sans MS" panose="030F0702030302020204" pitchFamily="66" charset="0"/>
              </a:rPr>
              <a:t>(description)</a:t>
            </a:r>
          </a:p>
          <a:p>
            <a:pPr marL="342900" indent="-342900" algn="ctr">
              <a:buAutoNum type="arabicParenBoth"/>
            </a:pPr>
            <a:endParaRPr lang="en-GB" sz="1400" b="1" u="sng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 smtClean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4048" y="620688"/>
            <a:ext cx="400244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(2) Presence of a Legitimate Authority Figure</a:t>
            </a:r>
            <a:r>
              <a:rPr lang="en-GB" sz="1400" b="1" i="1" u="sng" dirty="0" smtClean="0">
                <a:latin typeface="Comic Sans MS" panose="030F0702030302020204" pitchFamily="66" charset="0"/>
              </a:rPr>
              <a:t> (description)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 smtClean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 smtClean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2627784" y="1844824"/>
            <a:ext cx="3744416" cy="2232248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Why do people obey?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7504" y="3645024"/>
            <a:ext cx="4176464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arenBoth"/>
            </a:pPr>
            <a:r>
              <a:rPr lang="en-GB" sz="1400" b="1" u="sng" dirty="0">
                <a:latin typeface="Comic Sans MS" panose="030F0702030302020204" pitchFamily="66" charset="0"/>
              </a:rPr>
              <a:t>The Agentic Shift </a:t>
            </a:r>
            <a:r>
              <a:rPr lang="en-GB" sz="1400" b="1" i="1" u="sng" dirty="0" smtClean="0">
                <a:latin typeface="Comic Sans MS" panose="030F0702030302020204" pitchFamily="66" charset="0"/>
              </a:rPr>
              <a:t>(evaluation)</a:t>
            </a:r>
          </a:p>
          <a:p>
            <a:pPr marL="342900" indent="-342900" algn="ctr">
              <a:buAutoNum type="arabicParenBoth"/>
            </a:pPr>
            <a:endParaRPr lang="en-GB" sz="1400" b="1" i="1" u="sng" dirty="0">
              <a:latin typeface="Comic Sans MS" panose="030F0702030302020204" pitchFamily="66" charset="0"/>
            </a:endParaRPr>
          </a:p>
          <a:p>
            <a:r>
              <a:rPr lang="en-GB" sz="1400" b="1" i="1" u="sng" dirty="0" smtClean="0">
                <a:latin typeface="Comic Sans MS" panose="030F0702030302020204" pitchFamily="66" charset="0"/>
              </a:rPr>
              <a:t>Point:</a:t>
            </a: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r>
              <a:rPr lang="en-GB" sz="1400" b="1" i="1" u="sng" dirty="0" smtClean="0">
                <a:latin typeface="Comic Sans MS" panose="030F0702030302020204" pitchFamily="66" charset="0"/>
              </a:rPr>
              <a:t>Evidence:</a:t>
            </a: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endParaRPr lang="en-GB" sz="1400" b="1" i="1" u="sng" dirty="0" smtClean="0">
              <a:latin typeface="Comic Sans MS" panose="030F0702030302020204" pitchFamily="66" charset="0"/>
            </a:endParaRPr>
          </a:p>
          <a:p>
            <a:endParaRPr lang="en-GB" sz="1400" b="1" i="1" u="sng" dirty="0" smtClean="0">
              <a:latin typeface="Comic Sans MS" panose="030F0702030302020204" pitchFamily="66" charset="0"/>
            </a:endParaRP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r>
              <a:rPr lang="en-GB" sz="1400" b="1" i="1" u="sng" dirty="0" smtClean="0">
                <a:latin typeface="Comic Sans MS" panose="030F0702030302020204" pitchFamily="66" charset="0"/>
              </a:rPr>
              <a:t>Elaboration</a:t>
            </a:r>
            <a:r>
              <a:rPr lang="en-GB" sz="1400" b="1" u="sng" dirty="0">
                <a:latin typeface="Comic Sans MS" panose="030F0702030302020204" pitchFamily="66" charset="0"/>
              </a:rPr>
              <a:t>:</a:t>
            </a:r>
          </a:p>
          <a:p>
            <a:pPr marL="342900" indent="-342900" algn="ctr">
              <a:buAutoNum type="arabicParenBoth"/>
            </a:pPr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67982" y="3669103"/>
            <a:ext cx="4176464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(2) Presence of a Legitimate Authority Figure (</a:t>
            </a:r>
            <a:r>
              <a:rPr lang="en-GB" sz="1400" b="1" i="1" u="sng" dirty="0" smtClean="0">
                <a:latin typeface="Comic Sans MS" panose="030F0702030302020204" pitchFamily="66" charset="0"/>
              </a:rPr>
              <a:t>evaluation)</a:t>
            </a:r>
            <a:endParaRPr lang="en-GB" sz="1400" b="1" i="1" u="sng" dirty="0">
              <a:latin typeface="Comic Sans MS" panose="030F0702030302020204" pitchFamily="66" charset="0"/>
            </a:endParaRPr>
          </a:p>
          <a:p>
            <a:r>
              <a:rPr lang="en-GB" sz="1400" b="1" i="1" u="sng" dirty="0">
                <a:latin typeface="Comic Sans MS" panose="030F0702030302020204" pitchFamily="66" charset="0"/>
              </a:rPr>
              <a:t>Point:</a:t>
            </a: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r>
              <a:rPr lang="en-GB" sz="1400" b="1" i="1" u="sng" dirty="0">
                <a:latin typeface="Comic Sans MS" panose="030F0702030302020204" pitchFamily="66" charset="0"/>
              </a:rPr>
              <a:t>Evidence:</a:t>
            </a: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endParaRPr lang="en-GB" sz="1400" b="1" i="1" u="sng" dirty="0">
              <a:latin typeface="Comic Sans MS" panose="030F0702030302020204" pitchFamily="66" charset="0"/>
            </a:endParaRPr>
          </a:p>
          <a:p>
            <a:r>
              <a:rPr lang="en-GB" sz="1400" b="1" i="1" u="sng" dirty="0" smtClean="0">
                <a:latin typeface="Comic Sans MS" panose="030F0702030302020204" pitchFamily="66" charset="0"/>
              </a:rPr>
              <a:t>Elaboration</a:t>
            </a:r>
            <a:r>
              <a:rPr lang="en-GB" sz="1400" b="1" u="sng" dirty="0" smtClean="0">
                <a:latin typeface="Comic Sans MS" panose="030F0702030302020204" pitchFamily="66" charset="0"/>
              </a:rPr>
              <a:t>: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Both"/>
            </a:pPr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136920">
            <a:off x="146993" y="241174"/>
            <a:ext cx="3024336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Participants become locked into obedience in small steps.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 rot="542659">
            <a:off x="6075403" y="272918"/>
            <a:ext cx="3024336" cy="10413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Once an individual has made some sort of commitment, it is difficult to go back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0819" y="5896745"/>
            <a:ext cx="3024336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Also known as foot in the door technique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993" y="1149508"/>
            <a:ext cx="3024336" cy="18474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It is easy to deny personal responsibility when orders come from a figure of authority because it can be assumed that they will take ultimate responsibility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8014" y="41681"/>
            <a:ext cx="3168162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 certain situations we become agents of external authority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1641" y="980728"/>
            <a:ext cx="3093514" cy="30963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An individual feels in conflict between two opposing set of demands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The external authority (authority of the head figure, e.g. experimenter)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The Internal authority (the individual’s own conscious)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72200" y="1404511"/>
            <a:ext cx="2649497" cy="22487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We are more likely to obey an authority figure and inflict harm on someone if we can distance ourselves/deny the person of their humanity in which we are causing pain.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1136920">
            <a:off x="174286" y="3132658"/>
            <a:ext cx="3024336" cy="16615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The fully obedient person undergoes a psychological adjustment (shift) whereby they see themselves as an agent of external authority (assuming the </a:t>
            </a:r>
            <a:r>
              <a:rPr lang="en-GB" sz="1600" dirty="0" err="1" smtClean="0">
                <a:latin typeface="Comic Sans MS" panose="030F0702030302020204" pitchFamily="66" charset="0"/>
              </a:rPr>
              <a:t>agentic</a:t>
            </a:r>
            <a:r>
              <a:rPr lang="en-GB" sz="1600" dirty="0" smtClean="0">
                <a:latin typeface="Comic Sans MS" panose="030F0702030302020204" pitchFamily="66" charset="0"/>
              </a:rPr>
              <a:t> state)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6605" y="4892390"/>
            <a:ext cx="3024336" cy="17964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People who are harmed are often seen as numbers or objects (achieved by removing the person’s individuality (e.g. facial features, hairstyle etc…).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97361" y="3501008"/>
            <a:ext cx="3024336" cy="16511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more a person is dehumanised, the easier it is to avoid personal and moral responsibility.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1136920">
            <a:off x="3170274" y="4246507"/>
            <a:ext cx="3024336" cy="154254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Most societies are ordered in a hierarchical way with some members of the group having legitimate social power to issues instructions to those lower down in the hierarchy.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1136920">
            <a:off x="6102631" y="5180781"/>
            <a:ext cx="3024336" cy="15484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dirty="0" smtClean="0">
                <a:latin typeface="Comic Sans MS" panose="030F0702030302020204" pitchFamily="66" charset="0"/>
              </a:rPr>
              <a:t>From early childhood we are taught to obey those at the top of the hierarchy (usually the people dressed in uniform). We obey to avoid consequences from the authority figure.</a:t>
            </a:r>
            <a:endParaRPr lang="en-GB" sz="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501</Words>
  <Application>Microsoft Office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Explanations of Obedience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11</cp:revision>
  <cp:lastPrinted>2016-02-25T16:41:37Z</cp:lastPrinted>
  <dcterms:created xsi:type="dcterms:W3CDTF">2014-10-13T19:43:31Z</dcterms:created>
  <dcterms:modified xsi:type="dcterms:W3CDTF">2016-02-25T16:41:51Z</dcterms:modified>
</cp:coreProperties>
</file>