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08" y="-12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3DF063A-3342-4490-B368-04CD7097AAC4}"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4172743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DF063A-3342-4490-B368-04CD7097AAC4}"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55610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DF063A-3342-4490-B368-04CD7097AAC4}"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256387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DF063A-3342-4490-B368-04CD7097AAC4}"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147396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F063A-3342-4490-B368-04CD7097AAC4}"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301021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3DF063A-3342-4490-B368-04CD7097AAC4}" type="datetimeFigureOut">
              <a:rPr lang="en-GB" smtClean="0"/>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87206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3DF063A-3342-4490-B368-04CD7097AAC4}" type="datetimeFigureOut">
              <a:rPr lang="en-GB" smtClean="0"/>
              <a:t>11/11/2015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244440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3DF063A-3342-4490-B368-04CD7097AAC4}" type="datetimeFigureOut">
              <a:rPr lang="en-GB" smtClean="0"/>
              <a:t>11/11/2015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2776262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F063A-3342-4490-B368-04CD7097AAC4}" type="datetimeFigureOut">
              <a:rPr lang="en-GB" smtClean="0"/>
              <a:t>11/11/2015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3026977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F063A-3342-4490-B368-04CD7097AAC4}" type="datetimeFigureOut">
              <a:rPr lang="en-GB" smtClean="0"/>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3088471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F063A-3342-4490-B368-04CD7097AAC4}" type="datetimeFigureOut">
              <a:rPr lang="en-GB" smtClean="0"/>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D0EB3F-9D30-4408-BB3B-76BF8053901C}" type="slidenum">
              <a:rPr lang="en-GB" smtClean="0"/>
              <a:t>‹#›</a:t>
            </a:fld>
            <a:endParaRPr lang="en-GB"/>
          </a:p>
        </p:txBody>
      </p:sp>
    </p:spTree>
    <p:extLst>
      <p:ext uri="{BB962C8B-B14F-4D97-AF65-F5344CB8AC3E}">
        <p14:creationId xmlns:p14="http://schemas.microsoft.com/office/powerpoint/2010/main" val="263074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F063A-3342-4490-B368-04CD7097AAC4}" type="datetimeFigureOut">
              <a:rPr lang="en-GB" smtClean="0"/>
              <a:t>11/11/2015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0EB3F-9D30-4408-BB3B-76BF8053901C}" type="slidenum">
              <a:rPr lang="en-GB" smtClean="0"/>
              <a:t>‹#›</a:t>
            </a:fld>
            <a:endParaRPr lang="en-GB"/>
          </a:p>
        </p:txBody>
      </p:sp>
    </p:spTree>
    <p:extLst>
      <p:ext uri="{BB962C8B-B14F-4D97-AF65-F5344CB8AC3E}">
        <p14:creationId xmlns:p14="http://schemas.microsoft.com/office/powerpoint/2010/main" val="369726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404664"/>
            <a:ext cx="8784976" cy="6120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latin typeface="Comic Sans MS" panose="030F0702030302020204" pitchFamily="66" charset="0"/>
              </a:rPr>
              <a:t>W</a:t>
            </a:r>
            <a:r>
              <a:rPr lang="en-GB" sz="4000" dirty="0" smtClean="0">
                <a:latin typeface="Comic Sans MS" panose="030F0702030302020204" pitchFamily="66" charset="0"/>
              </a:rPr>
              <a:t>hen asking participants to recall different types of information different areas of the brain are shown to be active. Episodic memories are associated with the hippocampus, </a:t>
            </a:r>
            <a:r>
              <a:rPr lang="en-GB" sz="4000" dirty="0">
                <a:latin typeface="Comic Sans MS" panose="030F0702030302020204" pitchFamily="66" charset="0"/>
              </a:rPr>
              <a:t>s</a:t>
            </a:r>
            <a:r>
              <a:rPr lang="en-GB" sz="4000" dirty="0" smtClean="0">
                <a:latin typeface="Comic Sans MS" panose="030F0702030302020204" pitchFamily="66" charset="0"/>
              </a:rPr>
              <a:t>emantic</a:t>
            </a:r>
            <a:r>
              <a:rPr lang="en-GB" sz="4000" dirty="0" smtClean="0">
                <a:latin typeface="Comic Sans MS" panose="030F0702030302020204" pitchFamily="66" charset="0"/>
              </a:rPr>
              <a:t> </a:t>
            </a:r>
            <a:r>
              <a:rPr lang="en-GB" sz="4000" dirty="0" smtClean="0">
                <a:latin typeface="Comic Sans MS" panose="030F0702030302020204" pitchFamily="66" charset="0"/>
              </a:rPr>
              <a:t>memories are associated with the temporal lobe and </a:t>
            </a:r>
            <a:r>
              <a:rPr lang="en-GB" sz="4000" dirty="0" smtClean="0">
                <a:latin typeface="Comic Sans MS" panose="030F0702030302020204" pitchFamily="66" charset="0"/>
              </a:rPr>
              <a:t>procedural</a:t>
            </a:r>
            <a:r>
              <a:rPr lang="en-GB" sz="4000" dirty="0" smtClean="0">
                <a:latin typeface="Comic Sans MS" panose="030F0702030302020204" pitchFamily="66" charset="0"/>
              </a:rPr>
              <a:t> </a:t>
            </a:r>
            <a:r>
              <a:rPr lang="en-GB" sz="4000" dirty="0" smtClean="0">
                <a:latin typeface="Comic Sans MS" panose="030F0702030302020204" pitchFamily="66" charset="0"/>
              </a:rPr>
              <a:t>memories are associated with </a:t>
            </a:r>
            <a:r>
              <a:rPr lang="en-GB" sz="4000" smtClean="0">
                <a:latin typeface="Comic Sans MS" panose="030F0702030302020204" pitchFamily="66" charset="0"/>
              </a:rPr>
              <a:t>the </a:t>
            </a:r>
            <a:r>
              <a:rPr lang="en-GB" sz="4000" smtClean="0">
                <a:latin typeface="Comic Sans MS" panose="030F0702030302020204" pitchFamily="66" charset="0"/>
              </a:rPr>
              <a:t>cerebellum</a:t>
            </a:r>
            <a:r>
              <a:rPr lang="en-GB" sz="4000" smtClean="0">
                <a:latin typeface="Comic Sans MS" panose="030F0702030302020204" pitchFamily="66" charset="0"/>
              </a:rPr>
              <a:t>.</a:t>
            </a:r>
            <a:endParaRPr lang="en-GB" sz="4000" dirty="0">
              <a:latin typeface="Comic Sans MS" panose="030F0702030302020204" pitchFamily="66" charset="0"/>
            </a:endParaRPr>
          </a:p>
        </p:txBody>
      </p:sp>
    </p:spTree>
    <p:extLst>
      <p:ext uri="{BB962C8B-B14F-4D97-AF65-F5344CB8AC3E}">
        <p14:creationId xmlns:p14="http://schemas.microsoft.com/office/powerpoint/2010/main" val="296981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60648"/>
            <a:ext cx="8784976" cy="6228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latin typeface="Comic Sans MS" panose="030F0702030302020204" pitchFamily="66" charset="0"/>
              </a:rPr>
              <a:t>The case study of Clive Waring – was a man who suffered a viral infection. The viral infection caused him to suffer damage to his long term memory. He struggled to remember semantic and episodic memories however, he was still able to remember procedural memories (e.g. how to play the piano)</a:t>
            </a:r>
            <a:endParaRPr lang="en-GB" sz="4000" dirty="0">
              <a:latin typeface="Comic Sans MS" panose="030F0702030302020204" pitchFamily="66" charset="0"/>
            </a:endParaRPr>
          </a:p>
        </p:txBody>
      </p:sp>
    </p:spTree>
    <p:extLst>
      <p:ext uri="{BB962C8B-B14F-4D97-AF65-F5344CB8AC3E}">
        <p14:creationId xmlns:p14="http://schemas.microsoft.com/office/powerpoint/2010/main" val="1131005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332656"/>
            <a:ext cx="8784976" cy="6264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latin typeface="Comic Sans MS" panose="030F0702030302020204" pitchFamily="66" charset="0"/>
              </a:rPr>
              <a:t>The case of HM shows him unable to form new long term memories after the destruction of his hippocampus. After surgery he could form new procedural memories but not episodic and semantic memories (he acquired new skills but had no recollection of learning them).</a:t>
            </a:r>
            <a:endParaRPr lang="en-GB" sz="4000" dirty="0">
              <a:latin typeface="Comic Sans MS" panose="030F0702030302020204" pitchFamily="66" charset="0"/>
            </a:endParaRPr>
          </a:p>
        </p:txBody>
      </p:sp>
    </p:spTree>
    <p:extLst>
      <p:ext uri="{BB962C8B-B14F-4D97-AF65-F5344CB8AC3E}">
        <p14:creationId xmlns:p14="http://schemas.microsoft.com/office/powerpoint/2010/main" val="2302224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332656"/>
            <a:ext cx="8784976" cy="6264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latin typeface="Comic Sans MS" panose="030F0702030302020204" pitchFamily="66" charset="0"/>
              </a:rPr>
              <a:t>However, most of the research into the LTM are based on case studies of individuals…why would this be considered as </a:t>
            </a:r>
            <a:r>
              <a:rPr lang="en-GB" sz="4000" smtClean="0">
                <a:latin typeface="Comic Sans MS" panose="030F0702030302020204" pitchFamily="66" charset="0"/>
              </a:rPr>
              <a:t>a weakness?</a:t>
            </a:r>
            <a:endParaRPr lang="en-GB" sz="4000" dirty="0">
              <a:latin typeface="Comic Sans MS" panose="030F0702030302020204" pitchFamily="66" charset="0"/>
            </a:endParaRPr>
          </a:p>
        </p:txBody>
      </p:sp>
    </p:spTree>
    <p:extLst>
      <p:ext uri="{BB962C8B-B14F-4D97-AF65-F5344CB8AC3E}">
        <p14:creationId xmlns:p14="http://schemas.microsoft.com/office/powerpoint/2010/main" val="1433564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173</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2</cp:revision>
  <cp:lastPrinted>2015-11-11T10:48:10Z</cp:lastPrinted>
  <dcterms:created xsi:type="dcterms:W3CDTF">2015-11-05T22:42:27Z</dcterms:created>
  <dcterms:modified xsi:type="dcterms:W3CDTF">2015-11-11T10:48:18Z</dcterms:modified>
</cp:coreProperties>
</file>