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65" r:id="rId4"/>
    <p:sldId id="258" r:id="rId5"/>
    <p:sldId id="259" r:id="rId6"/>
    <p:sldId id="260" r:id="rId7"/>
    <p:sldId id="261" r:id="rId8"/>
    <p:sldId id="262" r:id="rId9"/>
    <p:sldId id="264" r:id="rId10"/>
    <p:sldId id="266" r:id="rId11"/>
    <p:sldId id="267" r:id="rId12"/>
    <p:sldId id="263" r:id="rId13"/>
    <p:sldId id="268" r:id="rId14"/>
    <p:sldId id="269" r:id="rId15"/>
    <p:sldId id="270" r:id="rId16"/>
    <p:sldId id="271" r:id="rId17"/>
    <p:sldId id="272" r:id="rId18"/>
    <p:sldId id="273" r:id="rId19"/>
    <p:sldId id="274" r:id="rId20"/>
    <p:sldId id="275" r:id="rId21"/>
  </p:sldIdLst>
  <p:sldSz cx="12192000" cy="6858000"/>
  <p:notesSz cx="7102475" cy="102330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66" autoAdjust="0"/>
    <p:restoredTop sz="94660"/>
  </p:normalViewPr>
  <p:slideViewPr>
    <p:cSldViewPr snapToGrid="0">
      <p:cViewPr varScale="1">
        <p:scale>
          <a:sx n="88" d="100"/>
          <a:sy n="88"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927631-FCAB-4364-8278-9439AD9CEFCF}" type="doc">
      <dgm:prSet loTypeId="urn:microsoft.com/office/officeart/2005/8/layout/hList1" loCatId="list" qsTypeId="urn:microsoft.com/office/officeart/2005/8/quickstyle/simple1" qsCatId="simple" csTypeId="urn:microsoft.com/office/officeart/2005/8/colors/colorful4" csCatId="colorful" phldr="1"/>
      <dgm:spPr/>
      <dgm:t>
        <a:bodyPr/>
        <a:lstStyle/>
        <a:p>
          <a:endParaRPr lang="en-GB"/>
        </a:p>
      </dgm:t>
    </dgm:pt>
    <dgm:pt modelId="{8D8A3BF8-C8BF-4B04-A098-A993FF509EA2}">
      <dgm:prSet phldrT="[Text]"/>
      <dgm:spPr/>
      <dgm:t>
        <a:bodyPr/>
        <a:lstStyle/>
        <a:p>
          <a:r>
            <a:rPr lang="en-GB" dirty="0" smtClean="0"/>
            <a:t>Internal Locus of Control</a:t>
          </a:r>
          <a:endParaRPr lang="en-GB" dirty="0"/>
        </a:p>
      </dgm:t>
    </dgm:pt>
    <dgm:pt modelId="{403F5A7C-D55A-4C03-9746-EE38FB81C8D4}" type="parTrans" cxnId="{7F1E4394-387C-4C24-88A4-3050F6F7280C}">
      <dgm:prSet/>
      <dgm:spPr/>
      <dgm:t>
        <a:bodyPr/>
        <a:lstStyle/>
        <a:p>
          <a:endParaRPr lang="en-GB"/>
        </a:p>
      </dgm:t>
    </dgm:pt>
    <dgm:pt modelId="{88A740EF-81CB-4206-A573-4BCF546DE895}" type="sibTrans" cxnId="{7F1E4394-387C-4C24-88A4-3050F6F7280C}">
      <dgm:prSet/>
      <dgm:spPr/>
      <dgm:t>
        <a:bodyPr/>
        <a:lstStyle/>
        <a:p>
          <a:endParaRPr lang="en-GB"/>
        </a:p>
      </dgm:t>
    </dgm:pt>
    <dgm:pt modelId="{68233920-54F0-4F33-9C93-E1A2EF87A55F}">
      <dgm:prSet phldrT="[Text]" custT="1"/>
      <dgm:spPr/>
      <dgm:t>
        <a:bodyPr/>
        <a:lstStyle/>
        <a:p>
          <a:r>
            <a:rPr lang="en-GB" sz="2500" dirty="0" smtClean="0"/>
            <a:t>Self</a:t>
          </a:r>
          <a:endParaRPr lang="en-GB" sz="2500" dirty="0"/>
        </a:p>
      </dgm:t>
    </dgm:pt>
    <dgm:pt modelId="{95BD45FE-611E-4EEB-A172-B099B26E44F5}" type="parTrans" cxnId="{00723070-DA68-44DF-8A3F-E005AE84EF43}">
      <dgm:prSet/>
      <dgm:spPr/>
      <dgm:t>
        <a:bodyPr/>
        <a:lstStyle/>
        <a:p>
          <a:endParaRPr lang="en-GB"/>
        </a:p>
      </dgm:t>
    </dgm:pt>
    <dgm:pt modelId="{79751AD0-ABA0-48C7-B7D5-E25E9380F209}" type="sibTrans" cxnId="{00723070-DA68-44DF-8A3F-E005AE84EF43}">
      <dgm:prSet/>
      <dgm:spPr/>
      <dgm:t>
        <a:bodyPr/>
        <a:lstStyle/>
        <a:p>
          <a:endParaRPr lang="en-GB"/>
        </a:p>
      </dgm:t>
    </dgm:pt>
    <dgm:pt modelId="{DDCC75E1-5DCA-4E8E-A53E-BB35DDB02495}">
      <dgm:prSet phldrT="[Text]" custT="1"/>
      <dgm:spPr/>
      <dgm:t>
        <a:bodyPr/>
        <a:lstStyle/>
        <a:p>
          <a:r>
            <a:rPr lang="en-GB" sz="2500" dirty="0" smtClean="0"/>
            <a:t>Great deal of personal control</a:t>
          </a:r>
          <a:endParaRPr lang="en-GB" sz="2500" dirty="0"/>
        </a:p>
      </dgm:t>
    </dgm:pt>
    <dgm:pt modelId="{940CD802-CCB4-4B82-9609-FBB842179262}" type="parTrans" cxnId="{EED0F8AE-9992-4CC5-A4CB-674201665F95}">
      <dgm:prSet/>
      <dgm:spPr/>
      <dgm:t>
        <a:bodyPr/>
        <a:lstStyle/>
        <a:p>
          <a:endParaRPr lang="en-GB"/>
        </a:p>
      </dgm:t>
    </dgm:pt>
    <dgm:pt modelId="{C3A123C2-0416-4103-B689-B2C0F3746950}" type="sibTrans" cxnId="{EED0F8AE-9992-4CC5-A4CB-674201665F95}">
      <dgm:prSet/>
      <dgm:spPr/>
      <dgm:t>
        <a:bodyPr/>
        <a:lstStyle/>
        <a:p>
          <a:endParaRPr lang="en-GB"/>
        </a:p>
      </dgm:t>
    </dgm:pt>
    <dgm:pt modelId="{04AA2767-1A4E-4F41-932A-D834398AD513}">
      <dgm:prSet phldrT="[Text]"/>
      <dgm:spPr/>
      <dgm:t>
        <a:bodyPr/>
        <a:lstStyle/>
        <a:p>
          <a:r>
            <a:rPr lang="en-GB" dirty="0" smtClean="0"/>
            <a:t>External Locus of Control</a:t>
          </a:r>
          <a:endParaRPr lang="en-GB" dirty="0"/>
        </a:p>
      </dgm:t>
    </dgm:pt>
    <dgm:pt modelId="{833945A9-CF91-485B-9355-38B9A0A3A80B}" type="parTrans" cxnId="{485CC5FC-29C6-4ADC-9A03-40518C68D9FA}">
      <dgm:prSet/>
      <dgm:spPr/>
      <dgm:t>
        <a:bodyPr/>
        <a:lstStyle/>
        <a:p>
          <a:endParaRPr lang="en-GB"/>
        </a:p>
      </dgm:t>
    </dgm:pt>
    <dgm:pt modelId="{3464A91D-AD2C-4435-A749-5BBCD2BCF5CE}" type="sibTrans" cxnId="{485CC5FC-29C6-4ADC-9A03-40518C68D9FA}">
      <dgm:prSet/>
      <dgm:spPr/>
      <dgm:t>
        <a:bodyPr/>
        <a:lstStyle/>
        <a:p>
          <a:endParaRPr lang="en-GB"/>
        </a:p>
      </dgm:t>
    </dgm:pt>
    <dgm:pt modelId="{AC5306FE-DE15-46FC-82E7-FEC0D0A4138E}">
      <dgm:prSet phldrT="[Text]"/>
      <dgm:spPr/>
      <dgm:t>
        <a:bodyPr/>
        <a:lstStyle/>
        <a:p>
          <a:r>
            <a:rPr lang="en-GB" dirty="0" smtClean="0"/>
            <a:t>Others</a:t>
          </a:r>
          <a:endParaRPr lang="en-GB" dirty="0"/>
        </a:p>
      </dgm:t>
    </dgm:pt>
    <dgm:pt modelId="{9D4154F9-B1CA-4E11-8244-CCC55028C75D}" type="parTrans" cxnId="{1DFCBFD0-9040-40B2-B154-97927CD77446}">
      <dgm:prSet/>
      <dgm:spPr/>
      <dgm:t>
        <a:bodyPr/>
        <a:lstStyle/>
        <a:p>
          <a:endParaRPr lang="en-GB"/>
        </a:p>
      </dgm:t>
    </dgm:pt>
    <dgm:pt modelId="{F2CA682B-B6F8-42E6-A16D-FFDD2004711A}" type="sibTrans" cxnId="{1DFCBFD0-9040-40B2-B154-97927CD77446}">
      <dgm:prSet/>
      <dgm:spPr/>
      <dgm:t>
        <a:bodyPr/>
        <a:lstStyle/>
        <a:p>
          <a:endParaRPr lang="en-GB"/>
        </a:p>
      </dgm:t>
    </dgm:pt>
    <dgm:pt modelId="{053E1EE0-2651-402C-B51B-226C7D68CC10}">
      <dgm:prSet phldrT="[Text]"/>
      <dgm:spPr/>
      <dgm:t>
        <a:bodyPr/>
        <a:lstStyle/>
        <a:p>
          <a:r>
            <a:rPr lang="en-GB" dirty="0" smtClean="0"/>
            <a:t>Behaviour controlled by others/fate/luck</a:t>
          </a:r>
          <a:endParaRPr lang="en-GB" dirty="0"/>
        </a:p>
      </dgm:t>
    </dgm:pt>
    <dgm:pt modelId="{B4B2602C-5BD1-4A86-AB91-F79D67FFC4BB}" type="parTrans" cxnId="{101AECE3-B021-42C5-B5C7-1FDCC14D9909}">
      <dgm:prSet/>
      <dgm:spPr/>
      <dgm:t>
        <a:bodyPr/>
        <a:lstStyle/>
        <a:p>
          <a:endParaRPr lang="en-GB"/>
        </a:p>
      </dgm:t>
    </dgm:pt>
    <dgm:pt modelId="{4E531D64-05B3-4289-AB7D-1D0B1F8CD744}" type="sibTrans" cxnId="{101AECE3-B021-42C5-B5C7-1FDCC14D9909}">
      <dgm:prSet/>
      <dgm:spPr/>
      <dgm:t>
        <a:bodyPr/>
        <a:lstStyle/>
        <a:p>
          <a:endParaRPr lang="en-GB"/>
        </a:p>
      </dgm:t>
    </dgm:pt>
    <dgm:pt modelId="{E3370076-4818-474D-8A45-8C7CD74C63C7}">
      <dgm:prSet phldrT="[Text]" custT="1"/>
      <dgm:spPr/>
      <dgm:t>
        <a:bodyPr/>
        <a:lstStyle/>
        <a:p>
          <a:r>
            <a:rPr lang="en-GB" sz="2500" dirty="0" smtClean="0"/>
            <a:t>Take responsibility</a:t>
          </a:r>
          <a:endParaRPr lang="en-GB" sz="2500" dirty="0"/>
        </a:p>
      </dgm:t>
    </dgm:pt>
    <dgm:pt modelId="{6D5EA44D-E5CC-4BBE-9443-CB4092CF79B8}" type="parTrans" cxnId="{B7A577F5-504C-4FD3-AA6E-591176DE9784}">
      <dgm:prSet/>
      <dgm:spPr/>
      <dgm:t>
        <a:bodyPr/>
        <a:lstStyle/>
        <a:p>
          <a:endParaRPr lang="en-GB"/>
        </a:p>
      </dgm:t>
    </dgm:pt>
    <dgm:pt modelId="{58B332B3-3E7C-45E9-A0C2-56D8F588EE25}" type="sibTrans" cxnId="{B7A577F5-504C-4FD3-AA6E-591176DE9784}">
      <dgm:prSet/>
      <dgm:spPr/>
      <dgm:t>
        <a:bodyPr/>
        <a:lstStyle/>
        <a:p>
          <a:endParaRPr lang="en-GB"/>
        </a:p>
      </dgm:t>
    </dgm:pt>
    <dgm:pt modelId="{AE161709-3AAD-4946-BB7D-E7B543F4F20E}">
      <dgm:prSet phldrT="[Text]" custT="1"/>
      <dgm:spPr/>
      <dgm:t>
        <a:bodyPr/>
        <a:lstStyle/>
        <a:p>
          <a:r>
            <a:rPr lang="en-GB" sz="2500" dirty="0" smtClean="0"/>
            <a:t>“I made it happen”</a:t>
          </a:r>
          <a:endParaRPr lang="en-GB" sz="2500" dirty="0"/>
        </a:p>
      </dgm:t>
    </dgm:pt>
    <dgm:pt modelId="{B4AE3FEC-42D0-4A23-92A6-0AB50875FF24}" type="parTrans" cxnId="{8A6C7609-D682-4557-8ED1-097C9DC2AC45}">
      <dgm:prSet/>
      <dgm:spPr/>
      <dgm:t>
        <a:bodyPr/>
        <a:lstStyle/>
        <a:p>
          <a:endParaRPr lang="en-GB"/>
        </a:p>
      </dgm:t>
    </dgm:pt>
    <dgm:pt modelId="{6250A79D-F379-4475-BD5F-4222E90006E9}" type="sibTrans" cxnId="{8A6C7609-D682-4557-8ED1-097C9DC2AC45}">
      <dgm:prSet/>
      <dgm:spPr/>
      <dgm:t>
        <a:bodyPr/>
        <a:lstStyle/>
        <a:p>
          <a:endParaRPr lang="en-GB"/>
        </a:p>
      </dgm:t>
    </dgm:pt>
    <dgm:pt modelId="{52DC8118-4F14-44D0-B716-6F172AF162B7}">
      <dgm:prSet phldrT="[Text]" custT="1"/>
      <dgm:spPr/>
      <dgm:t>
        <a:bodyPr/>
        <a:lstStyle/>
        <a:p>
          <a:r>
            <a:rPr lang="en-GB" sz="2500" dirty="0" smtClean="0"/>
            <a:t>Failed an exam because </a:t>
          </a:r>
          <a:r>
            <a:rPr lang="en-GB" sz="2500" b="1" dirty="0" smtClean="0"/>
            <a:t>I</a:t>
          </a:r>
          <a:r>
            <a:rPr lang="en-GB" sz="2500" b="0" dirty="0" smtClean="0"/>
            <a:t> didn’t revise</a:t>
          </a:r>
          <a:endParaRPr lang="en-GB" sz="2500" b="0" dirty="0"/>
        </a:p>
      </dgm:t>
    </dgm:pt>
    <dgm:pt modelId="{DE1C807C-7786-4F61-B251-4ECCD8C18562}" type="parTrans" cxnId="{FACF2615-665C-472E-BCCD-D419E428665B}">
      <dgm:prSet/>
      <dgm:spPr/>
      <dgm:t>
        <a:bodyPr/>
        <a:lstStyle/>
        <a:p>
          <a:endParaRPr lang="en-GB"/>
        </a:p>
      </dgm:t>
    </dgm:pt>
    <dgm:pt modelId="{D4B14105-BBF8-436F-9918-191ED14958F2}" type="sibTrans" cxnId="{FACF2615-665C-472E-BCCD-D419E428665B}">
      <dgm:prSet/>
      <dgm:spPr/>
      <dgm:t>
        <a:bodyPr/>
        <a:lstStyle/>
        <a:p>
          <a:endParaRPr lang="en-GB"/>
        </a:p>
      </dgm:t>
    </dgm:pt>
    <dgm:pt modelId="{845A56CA-153C-447D-96B1-B73C777D0B7D}">
      <dgm:prSet phldrT="[Text]"/>
      <dgm:spPr/>
      <dgm:t>
        <a:bodyPr/>
        <a:lstStyle/>
        <a:p>
          <a:r>
            <a:rPr lang="en-GB" dirty="0" smtClean="0"/>
            <a:t>Avoid responsibility</a:t>
          </a:r>
          <a:endParaRPr lang="en-GB" dirty="0"/>
        </a:p>
      </dgm:t>
    </dgm:pt>
    <dgm:pt modelId="{CE067BC8-EDC4-4895-B7DB-A93D534E8AF7}" type="parTrans" cxnId="{ABA75479-E5B8-49D3-A673-B9257F21E6AD}">
      <dgm:prSet/>
      <dgm:spPr/>
      <dgm:t>
        <a:bodyPr/>
        <a:lstStyle/>
        <a:p>
          <a:endParaRPr lang="en-GB"/>
        </a:p>
      </dgm:t>
    </dgm:pt>
    <dgm:pt modelId="{5C6DCBFE-D489-43C9-9825-B9C3D6399292}" type="sibTrans" cxnId="{ABA75479-E5B8-49D3-A673-B9257F21E6AD}">
      <dgm:prSet/>
      <dgm:spPr/>
      <dgm:t>
        <a:bodyPr/>
        <a:lstStyle/>
        <a:p>
          <a:endParaRPr lang="en-GB"/>
        </a:p>
      </dgm:t>
    </dgm:pt>
    <dgm:pt modelId="{DAB8DFD8-CEE2-424F-9899-774E328C925D}">
      <dgm:prSet phldrT="[Text]"/>
      <dgm:spPr/>
      <dgm:t>
        <a:bodyPr/>
        <a:lstStyle/>
        <a:p>
          <a:r>
            <a:rPr lang="en-GB" dirty="0" smtClean="0"/>
            <a:t>“I was in the wrong place at the wrong time”</a:t>
          </a:r>
          <a:endParaRPr lang="en-GB" dirty="0"/>
        </a:p>
      </dgm:t>
    </dgm:pt>
    <dgm:pt modelId="{084D3FED-F8BC-4531-8CE8-56C51B8AA9F3}" type="parTrans" cxnId="{787AB9B0-B6DD-483F-BEB7-854B8DFDD168}">
      <dgm:prSet/>
      <dgm:spPr/>
      <dgm:t>
        <a:bodyPr/>
        <a:lstStyle/>
        <a:p>
          <a:endParaRPr lang="en-GB"/>
        </a:p>
      </dgm:t>
    </dgm:pt>
    <dgm:pt modelId="{E50DC81B-04AA-4113-86A7-0D5535823440}" type="sibTrans" cxnId="{787AB9B0-B6DD-483F-BEB7-854B8DFDD168}">
      <dgm:prSet/>
      <dgm:spPr/>
      <dgm:t>
        <a:bodyPr/>
        <a:lstStyle/>
        <a:p>
          <a:endParaRPr lang="en-GB"/>
        </a:p>
      </dgm:t>
    </dgm:pt>
    <dgm:pt modelId="{C0A6ACBF-2E35-443E-B4BE-1332D4A62627}">
      <dgm:prSet phldrT="[Text]"/>
      <dgm:spPr/>
      <dgm:t>
        <a:bodyPr/>
        <a:lstStyle/>
        <a:p>
          <a:r>
            <a:rPr lang="en-GB" dirty="0" smtClean="0"/>
            <a:t>Failed an exam because the exam board didn’t ask the right questions</a:t>
          </a:r>
          <a:endParaRPr lang="en-GB" dirty="0"/>
        </a:p>
      </dgm:t>
    </dgm:pt>
    <dgm:pt modelId="{81EC89D3-5DEC-49E3-A104-21B3B009486F}" type="parTrans" cxnId="{AEBCB35F-11C1-4940-8671-4F7381FCEFCC}">
      <dgm:prSet/>
      <dgm:spPr/>
      <dgm:t>
        <a:bodyPr/>
        <a:lstStyle/>
        <a:p>
          <a:endParaRPr lang="en-GB"/>
        </a:p>
      </dgm:t>
    </dgm:pt>
    <dgm:pt modelId="{0545D041-0686-4BAF-A63D-E17CBB3C740F}" type="sibTrans" cxnId="{AEBCB35F-11C1-4940-8671-4F7381FCEFCC}">
      <dgm:prSet/>
      <dgm:spPr/>
      <dgm:t>
        <a:bodyPr/>
        <a:lstStyle/>
        <a:p>
          <a:endParaRPr lang="en-GB"/>
        </a:p>
      </dgm:t>
    </dgm:pt>
    <dgm:pt modelId="{6CC44376-2B5A-4703-94D9-5056CAD6FB59}" type="pres">
      <dgm:prSet presAssocID="{51927631-FCAB-4364-8278-9439AD9CEFCF}" presName="Name0" presStyleCnt="0">
        <dgm:presLayoutVars>
          <dgm:dir/>
          <dgm:animLvl val="lvl"/>
          <dgm:resizeHandles val="exact"/>
        </dgm:presLayoutVars>
      </dgm:prSet>
      <dgm:spPr/>
      <dgm:t>
        <a:bodyPr/>
        <a:lstStyle/>
        <a:p>
          <a:endParaRPr lang="en-GB"/>
        </a:p>
      </dgm:t>
    </dgm:pt>
    <dgm:pt modelId="{0BC10D01-D9EF-442B-85B0-124F27B04C6E}" type="pres">
      <dgm:prSet presAssocID="{8D8A3BF8-C8BF-4B04-A098-A993FF509EA2}" presName="composite" presStyleCnt="0"/>
      <dgm:spPr/>
    </dgm:pt>
    <dgm:pt modelId="{A3F8AC74-B076-4CAF-86EE-6561F496D73A}" type="pres">
      <dgm:prSet presAssocID="{8D8A3BF8-C8BF-4B04-A098-A993FF509EA2}" presName="parTx" presStyleLbl="alignNode1" presStyleIdx="0" presStyleCnt="2">
        <dgm:presLayoutVars>
          <dgm:chMax val="0"/>
          <dgm:chPref val="0"/>
          <dgm:bulletEnabled val="1"/>
        </dgm:presLayoutVars>
      </dgm:prSet>
      <dgm:spPr/>
      <dgm:t>
        <a:bodyPr/>
        <a:lstStyle/>
        <a:p>
          <a:endParaRPr lang="en-GB"/>
        </a:p>
      </dgm:t>
    </dgm:pt>
    <dgm:pt modelId="{A2B86FA6-365C-4F4B-85E9-3303E2E4B5BF}" type="pres">
      <dgm:prSet presAssocID="{8D8A3BF8-C8BF-4B04-A098-A993FF509EA2}" presName="desTx" presStyleLbl="alignAccFollowNode1" presStyleIdx="0" presStyleCnt="2">
        <dgm:presLayoutVars>
          <dgm:bulletEnabled val="1"/>
        </dgm:presLayoutVars>
      </dgm:prSet>
      <dgm:spPr/>
      <dgm:t>
        <a:bodyPr/>
        <a:lstStyle/>
        <a:p>
          <a:endParaRPr lang="en-GB"/>
        </a:p>
      </dgm:t>
    </dgm:pt>
    <dgm:pt modelId="{C3C24C44-A7C7-4B91-A8C9-AD14093C1161}" type="pres">
      <dgm:prSet presAssocID="{88A740EF-81CB-4206-A573-4BCF546DE895}" presName="space" presStyleCnt="0"/>
      <dgm:spPr/>
    </dgm:pt>
    <dgm:pt modelId="{A60C48BF-1AF4-4E44-B504-7208C041661F}" type="pres">
      <dgm:prSet presAssocID="{04AA2767-1A4E-4F41-932A-D834398AD513}" presName="composite" presStyleCnt="0"/>
      <dgm:spPr/>
    </dgm:pt>
    <dgm:pt modelId="{A46A88ED-4129-4305-BDC9-AE05F96BA80C}" type="pres">
      <dgm:prSet presAssocID="{04AA2767-1A4E-4F41-932A-D834398AD513}" presName="parTx" presStyleLbl="alignNode1" presStyleIdx="1" presStyleCnt="2">
        <dgm:presLayoutVars>
          <dgm:chMax val="0"/>
          <dgm:chPref val="0"/>
          <dgm:bulletEnabled val="1"/>
        </dgm:presLayoutVars>
      </dgm:prSet>
      <dgm:spPr/>
      <dgm:t>
        <a:bodyPr/>
        <a:lstStyle/>
        <a:p>
          <a:endParaRPr lang="en-GB"/>
        </a:p>
      </dgm:t>
    </dgm:pt>
    <dgm:pt modelId="{D0BA2145-89C7-49BB-9FEA-D2A0070FE145}" type="pres">
      <dgm:prSet presAssocID="{04AA2767-1A4E-4F41-932A-D834398AD513}" presName="desTx" presStyleLbl="alignAccFollowNode1" presStyleIdx="1" presStyleCnt="2">
        <dgm:presLayoutVars>
          <dgm:bulletEnabled val="1"/>
        </dgm:presLayoutVars>
      </dgm:prSet>
      <dgm:spPr/>
      <dgm:t>
        <a:bodyPr/>
        <a:lstStyle/>
        <a:p>
          <a:endParaRPr lang="en-GB"/>
        </a:p>
      </dgm:t>
    </dgm:pt>
  </dgm:ptLst>
  <dgm:cxnLst>
    <dgm:cxn modelId="{AEBCB35F-11C1-4940-8671-4F7381FCEFCC}" srcId="{04AA2767-1A4E-4F41-932A-D834398AD513}" destId="{C0A6ACBF-2E35-443E-B4BE-1332D4A62627}" srcOrd="4" destOrd="0" parTransId="{81EC89D3-5DEC-49E3-A104-21B3B009486F}" sibTransId="{0545D041-0686-4BAF-A63D-E17CBB3C740F}"/>
    <dgm:cxn modelId="{1DFCBFD0-9040-40B2-B154-97927CD77446}" srcId="{04AA2767-1A4E-4F41-932A-D834398AD513}" destId="{AC5306FE-DE15-46FC-82E7-FEC0D0A4138E}" srcOrd="0" destOrd="0" parTransId="{9D4154F9-B1CA-4E11-8244-CCC55028C75D}" sibTransId="{F2CA682B-B6F8-42E6-A16D-FFDD2004711A}"/>
    <dgm:cxn modelId="{7904C084-89BF-4443-A899-D4EBB219224D}" type="presOf" srcId="{8D8A3BF8-C8BF-4B04-A098-A993FF509EA2}" destId="{A3F8AC74-B076-4CAF-86EE-6561F496D73A}" srcOrd="0" destOrd="0" presId="urn:microsoft.com/office/officeart/2005/8/layout/hList1"/>
    <dgm:cxn modelId="{BDBA2E2D-6040-482C-8451-4CB2450279CF}" type="presOf" srcId="{C0A6ACBF-2E35-443E-B4BE-1332D4A62627}" destId="{D0BA2145-89C7-49BB-9FEA-D2A0070FE145}" srcOrd="0" destOrd="4" presId="urn:microsoft.com/office/officeart/2005/8/layout/hList1"/>
    <dgm:cxn modelId="{8A6C7609-D682-4557-8ED1-097C9DC2AC45}" srcId="{8D8A3BF8-C8BF-4B04-A098-A993FF509EA2}" destId="{AE161709-3AAD-4946-BB7D-E7B543F4F20E}" srcOrd="3" destOrd="0" parTransId="{B4AE3FEC-42D0-4A23-92A6-0AB50875FF24}" sibTransId="{6250A79D-F379-4475-BD5F-4222E90006E9}"/>
    <dgm:cxn modelId="{39862B97-2122-46ED-A7AD-C0B41E8703EE}" type="presOf" srcId="{52DC8118-4F14-44D0-B716-6F172AF162B7}" destId="{A2B86FA6-365C-4F4B-85E9-3303E2E4B5BF}" srcOrd="0" destOrd="4" presId="urn:microsoft.com/office/officeart/2005/8/layout/hList1"/>
    <dgm:cxn modelId="{561791AB-9048-43DE-BD43-BBCE7F25195B}" type="presOf" srcId="{04AA2767-1A4E-4F41-932A-D834398AD513}" destId="{A46A88ED-4129-4305-BDC9-AE05F96BA80C}" srcOrd="0" destOrd="0" presId="urn:microsoft.com/office/officeart/2005/8/layout/hList1"/>
    <dgm:cxn modelId="{B7A577F5-504C-4FD3-AA6E-591176DE9784}" srcId="{8D8A3BF8-C8BF-4B04-A098-A993FF509EA2}" destId="{E3370076-4818-474D-8A45-8C7CD74C63C7}" srcOrd="2" destOrd="0" parTransId="{6D5EA44D-E5CC-4BBE-9443-CB4092CF79B8}" sibTransId="{58B332B3-3E7C-45E9-A0C2-56D8F588EE25}"/>
    <dgm:cxn modelId="{FACF2615-665C-472E-BCCD-D419E428665B}" srcId="{8D8A3BF8-C8BF-4B04-A098-A993FF509EA2}" destId="{52DC8118-4F14-44D0-B716-6F172AF162B7}" srcOrd="4" destOrd="0" parTransId="{DE1C807C-7786-4F61-B251-4ECCD8C18562}" sibTransId="{D4B14105-BBF8-436F-9918-191ED14958F2}"/>
    <dgm:cxn modelId="{7F1E4394-387C-4C24-88A4-3050F6F7280C}" srcId="{51927631-FCAB-4364-8278-9439AD9CEFCF}" destId="{8D8A3BF8-C8BF-4B04-A098-A993FF509EA2}" srcOrd="0" destOrd="0" parTransId="{403F5A7C-D55A-4C03-9746-EE38FB81C8D4}" sibTransId="{88A740EF-81CB-4206-A573-4BCF546DE895}"/>
    <dgm:cxn modelId="{787AB9B0-B6DD-483F-BEB7-854B8DFDD168}" srcId="{04AA2767-1A4E-4F41-932A-D834398AD513}" destId="{DAB8DFD8-CEE2-424F-9899-774E328C925D}" srcOrd="3" destOrd="0" parTransId="{084D3FED-F8BC-4531-8CE8-56C51B8AA9F3}" sibTransId="{E50DC81B-04AA-4113-86A7-0D5535823440}"/>
    <dgm:cxn modelId="{81709F6B-5681-4F63-B213-C7E66F006AFE}" type="presOf" srcId="{DDCC75E1-5DCA-4E8E-A53E-BB35DDB02495}" destId="{A2B86FA6-365C-4F4B-85E9-3303E2E4B5BF}" srcOrd="0" destOrd="1" presId="urn:microsoft.com/office/officeart/2005/8/layout/hList1"/>
    <dgm:cxn modelId="{95AD35C7-D928-4F0B-8057-A34FE82AF8D9}" type="presOf" srcId="{053E1EE0-2651-402C-B51B-226C7D68CC10}" destId="{D0BA2145-89C7-49BB-9FEA-D2A0070FE145}" srcOrd="0" destOrd="1" presId="urn:microsoft.com/office/officeart/2005/8/layout/hList1"/>
    <dgm:cxn modelId="{EED0F8AE-9992-4CC5-A4CB-674201665F95}" srcId="{8D8A3BF8-C8BF-4B04-A098-A993FF509EA2}" destId="{DDCC75E1-5DCA-4E8E-A53E-BB35DDB02495}" srcOrd="1" destOrd="0" parTransId="{940CD802-CCB4-4B82-9609-FBB842179262}" sibTransId="{C3A123C2-0416-4103-B689-B2C0F3746950}"/>
    <dgm:cxn modelId="{D6B222BF-F36F-4A59-892C-CCD7E1C3B27F}" type="presOf" srcId="{AC5306FE-DE15-46FC-82E7-FEC0D0A4138E}" destId="{D0BA2145-89C7-49BB-9FEA-D2A0070FE145}" srcOrd="0" destOrd="0" presId="urn:microsoft.com/office/officeart/2005/8/layout/hList1"/>
    <dgm:cxn modelId="{9846C0BA-2A7B-4D95-9E43-77936A1690AD}" type="presOf" srcId="{E3370076-4818-474D-8A45-8C7CD74C63C7}" destId="{A2B86FA6-365C-4F4B-85E9-3303E2E4B5BF}" srcOrd="0" destOrd="2" presId="urn:microsoft.com/office/officeart/2005/8/layout/hList1"/>
    <dgm:cxn modelId="{3B0DF06E-F22F-4C03-B3C4-825017F1FF42}" type="presOf" srcId="{51927631-FCAB-4364-8278-9439AD9CEFCF}" destId="{6CC44376-2B5A-4703-94D9-5056CAD6FB59}" srcOrd="0" destOrd="0" presId="urn:microsoft.com/office/officeart/2005/8/layout/hList1"/>
    <dgm:cxn modelId="{ABA75479-E5B8-49D3-A673-B9257F21E6AD}" srcId="{04AA2767-1A4E-4F41-932A-D834398AD513}" destId="{845A56CA-153C-447D-96B1-B73C777D0B7D}" srcOrd="2" destOrd="0" parTransId="{CE067BC8-EDC4-4895-B7DB-A93D534E8AF7}" sibTransId="{5C6DCBFE-D489-43C9-9825-B9C3D6399292}"/>
    <dgm:cxn modelId="{F248E879-B65C-4A85-B420-65E1ACD0A019}" type="presOf" srcId="{AE161709-3AAD-4946-BB7D-E7B543F4F20E}" destId="{A2B86FA6-365C-4F4B-85E9-3303E2E4B5BF}" srcOrd="0" destOrd="3" presId="urn:microsoft.com/office/officeart/2005/8/layout/hList1"/>
    <dgm:cxn modelId="{101AECE3-B021-42C5-B5C7-1FDCC14D9909}" srcId="{04AA2767-1A4E-4F41-932A-D834398AD513}" destId="{053E1EE0-2651-402C-B51B-226C7D68CC10}" srcOrd="1" destOrd="0" parTransId="{B4B2602C-5BD1-4A86-AB91-F79D67FFC4BB}" sibTransId="{4E531D64-05B3-4289-AB7D-1D0B1F8CD744}"/>
    <dgm:cxn modelId="{C981815D-605E-4C77-BB6A-12BA2461B869}" type="presOf" srcId="{845A56CA-153C-447D-96B1-B73C777D0B7D}" destId="{D0BA2145-89C7-49BB-9FEA-D2A0070FE145}" srcOrd="0" destOrd="2" presId="urn:microsoft.com/office/officeart/2005/8/layout/hList1"/>
    <dgm:cxn modelId="{B9FD8277-585C-429C-B54D-983B89440302}" type="presOf" srcId="{DAB8DFD8-CEE2-424F-9899-774E328C925D}" destId="{D0BA2145-89C7-49BB-9FEA-D2A0070FE145}" srcOrd="0" destOrd="3" presId="urn:microsoft.com/office/officeart/2005/8/layout/hList1"/>
    <dgm:cxn modelId="{485CC5FC-29C6-4ADC-9A03-40518C68D9FA}" srcId="{51927631-FCAB-4364-8278-9439AD9CEFCF}" destId="{04AA2767-1A4E-4F41-932A-D834398AD513}" srcOrd="1" destOrd="0" parTransId="{833945A9-CF91-485B-9355-38B9A0A3A80B}" sibTransId="{3464A91D-AD2C-4435-A749-5BBCD2BCF5CE}"/>
    <dgm:cxn modelId="{DCC01E3C-3295-49FE-92A2-A32030E214C8}" type="presOf" srcId="{68233920-54F0-4F33-9C93-E1A2EF87A55F}" destId="{A2B86FA6-365C-4F4B-85E9-3303E2E4B5BF}" srcOrd="0" destOrd="0" presId="urn:microsoft.com/office/officeart/2005/8/layout/hList1"/>
    <dgm:cxn modelId="{00723070-DA68-44DF-8A3F-E005AE84EF43}" srcId="{8D8A3BF8-C8BF-4B04-A098-A993FF509EA2}" destId="{68233920-54F0-4F33-9C93-E1A2EF87A55F}" srcOrd="0" destOrd="0" parTransId="{95BD45FE-611E-4EEB-A172-B099B26E44F5}" sibTransId="{79751AD0-ABA0-48C7-B7D5-E25E9380F209}"/>
    <dgm:cxn modelId="{3D0DD1C3-1DC3-4180-AE90-83B302C4B8F2}" type="presParOf" srcId="{6CC44376-2B5A-4703-94D9-5056CAD6FB59}" destId="{0BC10D01-D9EF-442B-85B0-124F27B04C6E}" srcOrd="0" destOrd="0" presId="urn:microsoft.com/office/officeart/2005/8/layout/hList1"/>
    <dgm:cxn modelId="{1ED50D1C-5449-4B46-8495-AE64C6BB76D5}" type="presParOf" srcId="{0BC10D01-D9EF-442B-85B0-124F27B04C6E}" destId="{A3F8AC74-B076-4CAF-86EE-6561F496D73A}" srcOrd="0" destOrd="0" presId="urn:microsoft.com/office/officeart/2005/8/layout/hList1"/>
    <dgm:cxn modelId="{484758A5-A634-494B-8086-534667B0CD51}" type="presParOf" srcId="{0BC10D01-D9EF-442B-85B0-124F27B04C6E}" destId="{A2B86FA6-365C-4F4B-85E9-3303E2E4B5BF}" srcOrd="1" destOrd="0" presId="urn:microsoft.com/office/officeart/2005/8/layout/hList1"/>
    <dgm:cxn modelId="{8D0055BC-32F5-4105-8B3F-17F941660595}" type="presParOf" srcId="{6CC44376-2B5A-4703-94D9-5056CAD6FB59}" destId="{C3C24C44-A7C7-4B91-A8C9-AD14093C1161}" srcOrd="1" destOrd="0" presId="urn:microsoft.com/office/officeart/2005/8/layout/hList1"/>
    <dgm:cxn modelId="{FA4A5E96-2960-46A0-B438-005327A4D425}" type="presParOf" srcId="{6CC44376-2B5A-4703-94D9-5056CAD6FB59}" destId="{A60C48BF-1AF4-4E44-B504-7208C041661F}" srcOrd="2" destOrd="0" presId="urn:microsoft.com/office/officeart/2005/8/layout/hList1"/>
    <dgm:cxn modelId="{3302DD11-D140-4B30-A2A7-AD93BA13584B}" type="presParOf" srcId="{A60C48BF-1AF4-4E44-B504-7208C041661F}" destId="{A46A88ED-4129-4305-BDC9-AE05F96BA80C}" srcOrd="0" destOrd="0" presId="urn:microsoft.com/office/officeart/2005/8/layout/hList1"/>
    <dgm:cxn modelId="{CA88FB26-F6FE-463E-B7FC-3FA00F1097E2}" type="presParOf" srcId="{A60C48BF-1AF4-4E44-B504-7208C041661F}" destId="{D0BA2145-89C7-49BB-9FEA-D2A0070FE145}"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F8AC74-B076-4CAF-86EE-6561F496D73A}">
      <dsp:nvSpPr>
        <dsp:cNvPr id="0" name=""/>
        <dsp:cNvSpPr/>
      </dsp:nvSpPr>
      <dsp:spPr>
        <a:xfrm>
          <a:off x="40" y="15794"/>
          <a:ext cx="3845569" cy="720000"/>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en-GB" sz="2500" kern="1200" dirty="0" smtClean="0"/>
            <a:t>Internal Locus of Control</a:t>
          </a:r>
          <a:endParaRPr lang="en-GB" sz="2500" kern="1200" dirty="0"/>
        </a:p>
      </dsp:txBody>
      <dsp:txXfrm>
        <a:off x="40" y="15794"/>
        <a:ext cx="3845569" cy="720000"/>
      </dsp:txXfrm>
    </dsp:sp>
    <dsp:sp modelId="{A2B86FA6-365C-4F4B-85E9-3303E2E4B5BF}">
      <dsp:nvSpPr>
        <dsp:cNvPr id="0" name=""/>
        <dsp:cNvSpPr/>
      </dsp:nvSpPr>
      <dsp:spPr>
        <a:xfrm>
          <a:off x="40" y="735794"/>
          <a:ext cx="3845569" cy="3774375"/>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n-GB" sz="2500" kern="1200" dirty="0" smtClean="0"/>
            <a:t>Self</a:t>
          </a:r>
          <a:endParaRPr lang="en-GB" sz="2500" kern="1200" dirty="0"/>
        </a:p>
        <a:p>
          <a:pPr marL="228600" lvl="1" indent="-228600" algn="l" defTabSz="1111250">
            <a:lnSpc>
              <a:spcPct val="90000"/>
            </a:lnSpc>
            <a:spcBef>
              <a:spcPct val="0"/>
            </a:spcBef>
            <a:spcAft>
              <a:spcPct val="15000"/>
            </a:spcAft>
            <a:buChar char="••"/>
          </a:pPr>
          <a:r>
            <a:rPr lang="en-GB" sz="2500" kern="1200" dirty="0" smtClean="0"/>
            <a:t>Great deal of personal control</a:t>
          </a:r>
          <a:endParaRPr lang="en-GB" sz="2500" kern="1200" dirty="0"/>
        </a:p>
        <a:p>
          <a:pPr marL="228600" lvl="1" indent="-228600" algn="l" defTabSz="1111250">
            <a:lnSpc>
              <a:spcPct val="90000"/>
            </a:lnSpc>
            <a:spcBef>
              <a:spcPct val="0"/>
            </a:spcBef>
            <a:spcAft>
              <a:spcPct val="15000"/>
            </a:spcAft>
            <a:buChar char="••"/>
          </a:pPr>
          <a:r>
            <a:rPr lang="en-GB" sz="2500" kern="1200" dirty="0" smtClean="0"/>
            <a:t>Take responsibility</a:t>
          </a:r>
          <a:endParaRPr lang="en-GB" sz="2500" kern="1200" dirty="0"/>
        </a:p>
        <a:p>
          <a:pPr marL="228600" lvl="1" indent="-228600" algn="l" defTabSz="1111250">
            <a:lnSpc>
              <a:spcPct val="90000"/>
            </a:lnSpc>
            <a:spcBef>
              <a:spcPct val="0"/>
            </a:spcBef>
            <a:spcAft>
              <a:spcPct val="15000"/>
            </a:spcAft>
            <a:buChar char="••"/>
          </a:pPr>
          <a:r>
            <a:rPr lang="en-GB" sz="2500" kern="1200" dirty="0" smtClean="0"/>
            <a:t>“I made it happen”</a:t>
          </a:r>
          <a:endParaRPr lang="en-GB" sz="2500" kern="1200" dirty="0"/>
        </a:p>
        <a:p>
          <a:pPr marL="228600" lvl="1" indent="-228600" algn="l" defTabSz="1111250">
            <a:lnSpc>
              <a:spcPct val="90000"/>
            </a:lnSpc>
            <a:spcBef>
              <a:spcPct val="0"/>
            </a:spcBef>
            <a:spcAft>
              <a:spcPct val="15000"/>
            </a:spcAft>
            <a:buChar char="••"/>
          </a:pPr>
          <a:r>
            <a:rPr lang="en-GB" sz="2500" kern="1200" dirty="0" smtClean="0"/>
            <a:t>Failed an exam because </a:t>
          </a:r>
          <a:r>
            <a:rPr lang="en-GB" sz="2500" b="1" kern="1200" dirty="0" smtClean="0"/>
            <a:t>I</a:t>
          </a:r>
          <a:r>
            <a:rPr lang="en-GB" sz="2500" b="0" kern="1200" dirty="0" smtClean="0"/>
            <a:t> didn’t revise</a:t>
          </a:r>
          <a:endParaRPr lang="en-GB" sz="2500" b="0" kern="1200" dirty="0"/>
        </a:p>
      </dsp:txBody>
      <dsp:txXfrm>
        <a:off x="40" y="735794"/>
        <a:ext cx="3845569" cy="3774375"/>
      </dsp:txXfrm>
    </dsp:sp>
    <dsp:sp modelId="{A46A88ED-4129-4305-BDC9-AE05F96BA80C}">
      <dsp:nvSpPr>
        <dsp:cNvPr id="0" name=""/>
        <dsp:cNvSpPr/>
      </dsp:nvSpPr>
      <dsp:spPr>
        <a:xfrm>
          <a:off x="4383989" y="15794"/>
          <a:ext cx="3845569" cy="720000"/>
        </a:xfrm>
        <a:prstGeom prst="rect">
          <a:avLst/>
        </a:prstGeom>
        <a:solidFill>
          <a:schemeClr val="accent4">
            <a:hueOff val="10395692"/>
            <a:satOff val="-47968"/>
            <a:lumOff val="1765"/>
            <a:alphaOff val="0"/>
          </a:schemeClr>
        </a:solidFill>
        <a:ln w="12700" cap="flat" cmpd="sng" algn="ctr">
          <a:solidFill>
            <a:schemeClr val="accent4">
              <a:hueOff val="10395692"/>
              <a:satOff val="-47968"/>
              <a:lumOff val="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en-GB" sz="2500" kern="1200" dirty="0" smtClean="0"/>
            <a:t>External Locus of Control</a:t>
          </a:r>
          <a:endParaRPr lang="en-GB" sz="2500" kern="1200" dirty="0"/>
        </a:p>
      </dsp:txBody>
      <dsp:txXfrm>
        <a:off x="4383989" y="15794"/>
        <a:ext cx="3845569" cy="720000"/>
      </dsp:txXfrm>
    </dsp:sp>
    <dsp:sp modelId="{D0BA2145-89C7-49BB-9FEA-D2A0070FE145}">
      <dsp:nvSpPr>
        <dsp:cNvPr id="0" name=""/>
        <dsp:cNvSpPr/>
      </dsp:nvSpPr>
      <dsp:spPr>
        <a:xfrm>
          <a:off x="4383989" y="735794"/>
          <a:ext cx="3845569" cy="3774375"/>
        </a:xfrm>
        <a:prstGeom prst="rect">
          <a:avLst/>
        </a:prstGeom>
        <a:solidFill>
          <a:schemeClr val="accent4">
            <a:tint val="40000"/>
            <a:alpha val="90000"/>
            <a:hueOff val="11513918"/>
            <a:satOff val="-61261"/>
            <a:lumOff val="-3490"/>
            <a:alphaOff val="0"/>
          </a:schemeClr>
        </a:solidFill>
        <a:ln w="12700" cap="flat" cmpd="sng" algn="ctr">
          <a:solidFill>
            <a:schemeClr val="accent4">
              <a:tint val="40000"/>
              <a:alpha val="90000"/>
              <a:hueOff val="11513918"/>
              <a:satOff val="-61261"/>
              <a:lumOff val="-349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n-GB" sz="2500" kern="1200" dirty="0" smtClean="0"/>
            <a:t>Others</a:t>
          </a:r>
          <a:endParaRPr lang="en-GB" sz="2500" kern="1200" dirty="0"/>
        </a:p>
        <a:p>
          <a:pPr marL="228600" lvl="1" indent="-228600" algn="l" defTabSz="1111250">
            <a:lnSpc>
              <a:spcPct val="90000"/>
            </a:lnSpc>
            <a:spcBef>
              <a:spcPct val="0"/>
            </a:spcBef>
            <a:spcAft>
              <a:spcPct val="15000"/>
            </a:spcAft>
            <a:buChar char="••"/>
          </a:pPr>
          <a:r>
            <a:rPr lang="en-GB" sz="2500" kern="1200" dirty="0" smtClean="0"/>
            <a:t>Behaviour controlled by others/fate/luck</a:t>
          </a:r>
          <a:endParaRPr lang="en-GB" sz="2500" kern="1200" dirty="0"/>
        </a:p>
        <a:p>
          <a:pPr marL="228600" lvl="1" indent="-228600" algn="l" defTabSz="1111250">
            <a:lnSpc>
              <a:spcPct val="90000"/>
            </a:lnSpc>
            <a:spcBef>
              <a:spcPct val="0"/>
            </a:spcBef>
            <a:spcAft>
              <a:spcPct val="15000"/>
            </a:spcAft>
            <a:buChar char="••"/>
          </a:pPr>
          <a:r>
            <a:rPr lang="en-GB" sz="2500" kern="1200" dirty="0" smtClean="0"/>
            <a:t>Avoid responsibility</a:t>
          </a:r>
          <a:endParaRPr lang="en-GB" sz="2500" kern="1200" dirty="0"/>
        </a:p>
        <a:p>
          <a:pPr marL="228600" lvl="1" indent="-228600" algn="l" defTabSz="1111250">
            <a:lnSpc>
              <a:spcPct val="90000"/>
            </a:lnSpc>
            <a:spcBef>
              <a:spcPct val="0"/>
            </a:spcBef>
            <a:spcAft>
              <a:spcPct val="15000"/>
            </a:spcAft>
            <a:buChar char="••"/>
          </a:pPr>
          <a:r>
            <a:rPr lang="en-GB" sz="2500" kern="1200" dirty="0" smtClean="0"/>
            <a:t>“I was in the wrong place at the wrong time”</a:t>
          </a:r>
          <a:endParaRPr lang="en-GB" sz="2500" kern="1200" dirty="0"/>
        </a:p>
        <a:p>
          <a:pPr marL="228600" lvl="1" indent="-228600" algn="l" defTabSz="1111250">
            <a:lnSpc>
              <a:spcPct val="90000"/>
            </a:lnSpc>
            <a:spcBef>
              <a:spcPct val="0"/>
            </a:spcBef>
            <a:spcAft>
              <a:spcPct val="15000"/>
            </a:spcAft>
            <a:buChar char="••"/>
          </a:pPr>
          <a:r>
            <a:rPr lang="en-GB" sz="2500" kern="1200" dirty="0" smtClean="0"/>
            <a:t>Failed an exam because the exam board didn’t ask the right questions</a:t>
          </a:r>
          <a:endParaRPr lang="en-GB" sz="2500" kern="1200" dirty="0"/>
        </a:p>
      </dsp:txBody>
      <dsp:txXfrm>
        <a:off x="4383989" y="735794"/>
        <a:ext cx="3845569" cy="3774375"/>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8"/>
          </a:xfrm>
          <a:prstGeom prst="rect">
            <a:avLst/>
          </a:prstGeom>
        </p:spPr>
        <p:txBody>
          <a:bodyPr vert="horz" lIns="99057" tIns="49528" rIns="99057" bIns="49528" rtlCol="0"/>
          <a:lstStyle>
            <a:lvl1pPr algn="l">
              <a:defRPr sz="1300"/>
            </a:lvl1pPr>
          </a:lstStyle>
          <a:p>
            <a:endParaRPr lang="en-GB"/>
          </a:p>
        </p:txBody>
      </p:sp>
      <p:sp>
        <p:nvSpPr>
          <p:cNvPr id="3" name="Date Placeholder 2"/>
          <p:cNvSpPr>
            <a:spLocks noGrp="1"/>
          </p:cNvSpPr>
          <p:nvPr>
            <p:ph type="dt" idx="1"/>
          </p:nvPr>
        </p:nvSpPr>
        <p:spPr>
          <a:xfrm>
            <a:off x="4023092" y="0"/>
            <a:ext cx="3077739" cy="513428"/>
          </a:xfrm>
          <a:prstGeom prst="rect">
            <a:avLst/>
          </a:prstGeom>
        </p:spPr>
        <p:txBody>
          <a:bodyPr vert="horz" lIns="99057" tIns="49528" rIns="99057" bIns="49528" rtlCol="0"/>
          <a:lstStyle>
            <a:lvl1pPr algn="r">
              <a:defRPr sz="1300"/>
            </a:lvl1pPr>
          </a:lstStyle>
          <a:p>
            <a:fld id="{C3970CF8-AD8D-485C-A0E5-5A7C6A40BD67}" type="datetimeFigureOut">
              <a:rPr lang="en-GB" smtClean="0"/>
              <a:t>04/03/2016</a:t>
            </a:fld>
            <a:endParaRPr lang="en-GB"/>
          </a:p>
        </p:txBody>
      </p:sp>
      <p:sp>
        <p:nvSpPr>
          <p:cNvPr id="4" name="Slide Image Placeholder 3"/>
          <p:cNvSpPr>
            <a:spLocks noGrp="1" noRot="1" noChangeAspect="1"/>
          </p:cNvSpPr>
          <p:nvPr>
            <p:ph type="sldImg" idx="2"/>
          </p:nvPr>
        </p:nvSpPr>
        <p:spPr>
          <a:xfrm>
            <a:off x="482600" y="1279525"/>
            <a:ext cx="6137275" cy="3452813"/>
          </a:xfrm>
          <a:prstGeom prst="rect">
            <a:avLst/>
          </a:prstGeom>
          <a:noFill/>
          <a:ln w="12700">
            <a:solidFill>
              <a:prstClr val="black"/>
            </a:solidFill>
          </a:ln>
        </p:spPr>
        <p:txBody>
          <a:bodyPr vert="horz" lIns="99057" tIns="49528" rIns="99057" bIns="49528" rtlCol="0" anchor="ctr"/>
          <a:lstStyle/>
          <a:p>
            <a:endParaRPr lang="en-GB"/>
          </a:p>
        </p:txBody>
      </p:sp>
      <p:sp>
        <p:nvSpPr>
          <p:cNvPr id="5" name="Notes Placeholder 4"/>
          <p:cNvSpPr>
            <a:spLocks noGrp="1"/>
          </p:cNvSpPr>
          <p:nvPr>
            <p:ph type="body" sz="quarter" idx="3"/>
          </p:nvPr>
        </p:nvSpPr>
        <p:spPr>
          <a:xfrm>
            <a:off x="710248" y="4924643"/>
            <a:ext cx="5681980" cy="4029254"/>
          </a:xfrm>
          <a:prstGeom prst="rect">
            <a:avLst/>
          </a:prstGeom>
        </p:spPr>
        <p:txBody>
          <a:bodyPr vert="horz" lIns="99057" tIns="49528" rIns="99057" bIns="49528"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719598"/>
            <a:ext cx="3077739" cy="513427"/>
          </a:xfrm>
          <a:prstGeom prst="rect">
            <a:avLst/>
          </a:prstGeom>
        </p:spPr>
        <p:txBody>
          <a:bodyPr vert="horz" lIns="99057" tIns="49528" rIns="99057" bIns="49528" rtlCol="0" anchor="b"/>
          <a:lstStyle>
            <a:lvl1pPr algn="l">
              <a:defRPr sz="1300"/>
            </a:lvl1pPr>
          </a:lstStyle>
          <a:p>
            <a:endParaRPr lang="en-GB"/>
          </a:p>
        </p:txBody>
      </p:sp>
      <p:sp>
        <p:nvSpPr>
          <p:cNvPr id="7" name="Slide Number Placeholder 6"/>
          <p:cNvSpPr>
            <a:spLocks noGrp="1"/>
          </p:cNvSpPr>
          <p:nvPr>
            <p:ph type="sldNum" sz="quarter" idx="5"/>
          </p:nvPr>
        </p:nvSpPr>
        <p:spPr>
          <a:xfrm>
            <a:off x="4023092" y="9719598"/>
            <a:ext cx="3077739" cy="513427"/>
          </a:xfrm>
          <a:prstGeom prst="rect">
            <a:avLst/>
          </a:prstGeom>
        </p:spPr>
        <p:txBody>
          <a:bodyPr vert="horz" lIns="99057" tIns="49528" rIns="99057" bIns="49528" rtlCol="0" anchor="b"/>
          <a:lstStyle>
            <a:lvl1pPr algn="r">
              <a:defRPr sz="1300"/>
            </a:lvl1pPr>
          </a:lstStyle>
          <a:p>
            <a:fld id="{E1D3337E-0A27-41FE-B09C-4E5DF599E8F6}" type="slidenum">
              <a:rPr lang="en-GB" smtClean="0"/>
              <a:t>‹#›</a:t>
            </a:fld>
            <a:endParaRPr lang="en-GB"/>
          </a:p>
        </p:txBody>
      </p:sp>
    </p:spTree>
    <p:extLst>
      <p:ext uri="{BB962C8B-B14F-4D97-AF65-F5344CB8AC3E}">
        <p14:creationId xmlns:p14="http://schemas.microsoft.com/office/powerpoint/2010/main" val="45862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484F42A-0935-4EF6-9043-290E58C7380B}" type="slidenum">
              <a:rPr lang="en-GB" smtClean="0"/>
              <a:pPr/>
              <a:t>9</a:t>
            </a:fld>
            <a:endParaRPr lang="en-GB"/>
          </a:p>
        </p:txBody>
      </p:sp>
    </p:spTree>
    <p:extLst>
      <p:ext uri="{BB962C8B-B14F-4D97-AF65-F5344CB8AC3E}">
        <p14:creationId xmlns:p14="http://schemas.microsoft.com/office/powerpoint/2010/main" val="1441923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93BC0AE-ACF1-423A-8F39-1EA98E57A0E4}" type="datetimeFigureOut">
              <a:rPr lang="en-GB" smtClean="0"/>
              <a:t>04/03/2016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AB3F2E-C82E-437C-A500-01F965F30478}" type="slidenum">
              <a:rPr lang="en-GB" smtClean="0"/>
              <a:t>‹#›</a:t>
            </a:fld>
            <a:endParaRPr lang="en-GB"/>
          </a:p>
        </p:txBody>
      </p:sp>
    </p:spTree>
    <p:extLst>
      <p:ext uri="{BB962C8B-B14F-4D97-AF65-F5344CB8AC3E}">
        <p14:creationId xmlns:p14="http://schemas.microsoft.com/office/powerpoint/2010/main" val="3417341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3BC0AE-ACF1-423A-8F39-1EA98E57A0E4}" type="datetimeFigureOut">
              <a:rPr lang="en-GB" smtClean="0"/>
              <a:t>04/03/2016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AB3F2E-C82E-437C-A500-01F965F30478}" type="slidenum">
              <a:rPr lang="en-GB" smtClean="0"/>
              <a:t>‹#›</a:t>
            </a:fld>
            <a:endParaRPr lang="en-GB"/>
          </a:p>
        </p:txBody>
      </p:sp>
    </p:spTree>
    <p:extLst>
      <p:ext uri="{BB962C8B-B14F-4D97-AF65-F5344CB8AC3E}">
        <p14:creationId xmlns:p14="http://schemas.microsoft.com/office/powerpoint/2010/main" val="982157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3BC0AE-ACF1-423A-8F39-1EA98E57A0E4}" type="datetimeFigureOut">
              <a:rPr lang="en-GB" smtClean="0"/>
              <a:t>04/03/2016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AB3F2E-C82E-437C-A500-01F965F30478}" type="slidenum">
              <a:rPr lang="en-GB" smtClean="0"/>
              <a:t>‹#›</a:t>
            </a:fld>
            <a:endParaRPr lang="en-GB"/>
          </a:p>
        </p:txBody>
      </p:sp>
    </p:spTree>
    <p:extLst>
      <p:ext uri="{BB962C8B-B14F-4D97-AF65-F5344CB8AC3E}">
        <p14:creationId xmlns:p14="http://schemas.microsoft.com/office/powerpoint/2010/main" val="3286760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3BC0AE-ACF1-423A-8F39-1EA98E57A0E4}" type="datetimeFigureOut">
              <a:rPr lang="en-GB" smtClean="0"/>
              <a:t>04/03/2016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AB3F2E-C82E-437C-A500-01F965F30478}" type="slidenum">
              <a:rPr lang="en-GB" smtClean="0"/>
              <a:t>‹#›</a:t>
            </a:fld>
            <a:endParaRPr lang="en-GB"/>
          </a:p>
        </p:txBody>
      </p:sp>
    </p:spTree>
    <p:extLst>
      <p:ext uri="{BB962C8B-B14F-4D97-AF65-F5344CB8AC3E}">
        <p14:creationId xmlns:p14="http://schemas.microsoft.com/office/powerpoint/2010/main" val="2618360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93BC0AE-ACF1-423A-8F39-1EA98E57A0E4}" type="datetimeFigureOut">
              <a:rPr lang="en-GB" smtClean="0"/>
              <a:t>04/03/2016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AB3F2E-C82E-437C-A500-01F965F30478}" type="slidenum">
              <a:rPr lang="en-GB" smtClean="0"/>
              <a:t>‹#›</a:t>
            </a:fld>
            <a:endParaRPr lang="en-GB"/>
          </a:p>
        </p:txBody>
      </p:sp>
    </p:spTree>
    <p:extLst>
      <p:ext uri="{BB962C8B-B14F-4D97-AF65-F5344CB8AC3E}">
        <p14:creationId xmlns:p14="http://schemas.microsoft.com/office/powerpoint/2010/main" val="598270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93BC0AE-ACF1-423A-8F39-1EA98E57A0E4}" type="datetimeFigureOut">
              <a:rPr lang="en-GB" smtClean="0"/>
              <a:t>04/03/2016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AB3F2E-C82E-437C-A500-01F965F30478}" type="slidenum">
              <a:rPr lang="en-GB" smtClean="0"/>
              <a:t>‹#›</a:t>
            </a:fld>
            <a:endParaRPr lang="en-GB"/>
          </a:p>
        </p:txBody>
      </p:sp>
    </p:spTree>
    <p:extLst>
      <p:ext uri="{BB962C8B-B14F-4D97-AF65-F5344CB8AC3E}">
        <p14:creationId xmlns:p14="http://schemas.microsoft.com/office/powerpoint/2010/main" val="311779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93BC0AE-ACF1-423A-8F39-1EA98E57A0E4}" type="datetimeFigureOut">
              <a:rPr lang="en-GB" smtClean="0"/>
              <a:t>04/03/2016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5AB3F2E-C82E-437C-A500-01F965F30478}" type="slidenum">
              <a:rPr lang="en-GB" smtClean="0"/>
              <a:t>‹#›</a:t>
            </a:fld>
            <a:endParaRPr lang="en-GB"/>
          </a:p>
        </p:txBody>
      </p:sp>
    </p:spTree>
    <p:extLst>
      <p:ext uri="{BB962C8B-B14F-4D97-AF65-F5344CB8AC3E}">
        <p14:creationId xmlns:p14="http://schemas.microsoft.com/office/powerpoint/2010/main" val="2535075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93BC0AE-ACF1-423A-8F39-1EA98E57A0E4}" type="datetimeFigureOut">
              <a:rPr lang="en-GB" smtClean="0"/>
              <a:t>04/03/2016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5AB3F2E-C82E-437C-A500-01F965F30478}" type="slidenum">
              <a:rPr lang="en-GB" smtClean="0"/>
              <a:t>‹#›</a:t>
            </a:fld>
            <a:endParaRPr lang="en-GB"/>
          </a:p>
        </p:txBody>
      </p:sp>
    </p:spTree>
    <p:extLst>
      <p:ext uri="{BB962C8B-B14F-4D97-AF65-F5344CB8AC3E}">
        <p14:creationId xmlns:p14="http://schemas.microsoft.com/office/powerpoint/2010/main" val="3366824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3BC0AE-ACF1-423A-8F39-1EA98E57A0E4}" type="datetimeFigureOut">
              <a:rPr lang="en-GB" smtClean="0"/>
              <a:t>04/03/2016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5AB3F2E-C82E-437C-A500-01F965F30478}" type="slidenum">
              <a:rPr lang="en-GB" smtClean="0"/>
              <a:t>‹#›</a:t>
            </a:fld>
            <a:endParaRPr lang="en-GB"/>
          </a:p>
        </p:txBody>
      </p:sp>
    </p:spTree>
    <p:extLst>
      <p:ext uri="{BB962C8B-B14F-4D97-AF65-F5344CB8AC3E}">
        <p14:creationId xmlns:p14="http://schemas.microsoft.com/office/powerpoint/2010/main" val="4054145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93BC0AE-ACF1-423A-8F39-1EA98E57A0E4}" type="datetimeFigureOut">
              <a:rPr lang="en-GB" smtClean="0"/>
              <a:t>04/03/2016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AB3F2E-C82E-437C-A500-01F965F30478}" type="slidenum">
              <a:rPr lang="en-GB" smtClean="0"/>
              <a:t>‹#›</a:t>
            </a:fld>
            <a:endParaRPr lang="en-GB"/>
          </a:p>
        </p:txBody>
      </p:sp>
    </p:spTree>
    <p:extLst>
      <p:ext uri="{BB962C8B-B14F-4D97-AF65-F5344CB8AC3E}">
        <p14:creationId xmlns:p14="http://schemas.microsoft.com/office/powerpoint/2010/main" val="2566913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93BC0AE-ACF1-423A-8F39-1EA98E57A0E4}" type="datetimeFigureOut">
              <a:rPr lang="en-GB" smtClean="0"/>
              <a:t>04/03/2016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AB3F2E-C82E-437C-A500-01F965F30478}" type="slidenum">
              <a:rPr lang="en-GB" smtClean="0"/>
              <a:t>‹#›</a:t>
            </a:fld>
            <a:endParaRPr lang="en-GB"/>
          </a:p>
        </p:txBody>
      </p:sp>
    </p:spTree>
    <p:extLst>
      <p:ext uri="{BB962C8B-B14F-4D97-AF65-F5344CB8AC3E}">
        <p14:creationId xmlns:p14="http://schemas.microsoft.com/office/powerpoint/2010/main" val="3810942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3BC0AE-ACF1-423A-8F39-1EA98E57A0E4}" type="datetimeFigureOut">
              <a:rPr lang="en-GB" smtClean="0"/>
              <a:t>04/03/2016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AB3F2E-C82E-437C-A500-01F965F30478}" type="slidenum">
              <a:rPr lang="en-GB" smtClean="0"/>
              <a:t>‹#›</a:t>
            </a:fld>
            <a:endParaRPr lang="en-GB"/>
          </a:p>
        </p:txBody>
      </p:sp>
    </p:spTree>
    <p:extLst>
      <p:ext uri="{BB962C8B-B14F-4D97-AF65-F5344CB8AC3E}">
        <p14:creationId xmlns:p14="http://schemas.microsoft.com/office/powerpoint/2010/main" val="4224113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7543" y="2711677"/>
            <a:ext cx="9144000" cy="2387600"/>
          </a:xfrm>
        </p:spPr>
        <p:txBody>
          <a:bodyPr>
            <a:noAutofit/>
          </a:bodyPr>
          <a:lstStyle/>
          <a:p>
            <a:pPr marL="0" indent="0"/>
            <a:r>
              <a:rPr lang="en-GB" sz="4000" dirty="0" smtClean="0"/>
              <a:t>Conformity is most powerful when the group are unanimous (all in agreement).</a:t>
            </a:r>
            <a:br>
              <a:rPr lang="en-GB" sz="4000" dirty="0" smtClean="0"/>
            </a:br>
            <a:r>
              <a:rPr lang="en-GB" sz="4000" dirty="0" smtClean="0"/>
              <a:t>When someone goes against the crowd (a dissenter) they provide the participant with moral support</a:t>
            </a:r>
            <a:br>
              <a:rPr lang="en-GB" sz="4000" dirty="0" smtClean="0"/>
            </a:br>
            <a:endParaRPr lang="en-GB" sz="4000" dirty="0"/>
          </a:p>
        </p:txBody>
      </p:sp>
    </p:spTree>
    <p:extLst>
      <p:ext uri="{BB962C8B-B14F-4D97-AF65-F5344CB8AC3E}">
        <p14:creationId xmlns:p14="http://schemas.microsoft.com/office/powerpoint/2010/main" val="1385052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43742" y="1742848"/>
            <a:ext cx="9144000" cy="2387600"/>
          </a:xfrm>
        </p:spPr>
        <p:txBody>
          <a:bodyPr>
            <a:noAutofit/>
          </a:bodyPr>
          <a:lstStyle/>
          <a:p>
            <a:r>
              <a:rPr lang="en-GB" sz="4000" dirty="0" smtClean="0"/>
              <a:t>Obedience research has also offered support for the role of a dissenter in bringing about independent behaviour.</a:t>
            </a:r>
            <a:endParaRPr lang="en-GB" sz="4000" dirty="0"/>
          </a:p>
        </p:txBody>
      </p:sp>
    </p:spTree>
    <p:extLst>
      <p:ext uri="{BB962C8B-B14F-4D97-AF65-F5344CB8AC3E}">
        <p14:creationId xmlns:p14="http://schemas.microsoft.com/office/powerpoint/2010/main" val="2637976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6399" y="2776991"/>
            <a:ext cx="9144000" cy="2387600"/>
          </a:xfrm>
        </p:spPr>
        <p:txBody>
          <a:bodyPr>
            <a:noAutofit/>
          </a:bodyPr>
          <a:lstStyle/>
          <a:p>
            <a:r>
              <a:rPr lang="en-GB" sz="4000" dirty="0" smtClean="0"/>
              <a:t>For example, when Milgram introduced 2 confederate teachers to his study and asked both of them to withdraw their participation (refuse to obey the experimenter) Milgram found that the obedience levels of the real participants dropped from 65% to 450 volts to _______</a:t>
            </a:r>
            <a:endParaRPr lang="en-GB" sz="4000" dirty="0"/>
          </a:p>
        </p:txBody>
      </p:sp>
    </p:spTree>
    <p:extLst>
      <p:ext uri="{BB962C8B-B14F-4D97-AF65-F5344CB8AC3E}">
        <p14:creationId xmlns:p14="http://schemas.microsoft.com/office/powerpoint/2010/main" val="3622871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41714" y="1655761"/>
            <a:ext cx="9144000" cy="2387600"/>
          </a:xfrm>
        </p:spPr>
        <p:txBody>
          <a:bodyPr>
            <a:noAutofit/>
          </a:bodyPr>
          <a:lstStyle/>
          <a:p>
            <a:r>
              <a:rPr lang="en-GB" sz="4000" dirty="0" smtClean="0"/>
              <a:t>Research has supported the assumption that individuals with internal locus of control are more likely to resist social influence.</a:t>
            </a:r>
            <a:endParaRPr lang="en-GB" sz="4000" dirty="0"/>
          </a:p>
        </p:txBody>
      </p:sp>
    </p:spTree>
    <p:extLst>
      <p:ext uri="{BB962C8B-B14F-4D97-AF65-F5344CB8AC3E}">
        <p14:creationId xmlns:p14="http://schemas.microsoft.com/office/powerpoint/2010/main" val="1358663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4628" y="2461304"/>
            <a:ext cx="9144000" cy="2387600"/>
          </a:xfrm>
        </p:spPr>
        <p:txBody>
          <a:bodyPr>
            <a:noAutofit/>
          </a:bodyPr>
          <a:lstStyle/>
          <a:p>
            <a:r>
              <a:rPr lang="en-GB" sz="4000" dirty="0" smtClean="0"/>
              <a:t>For example, </a:t>
            </a:r>
            <a:r>
              <a:rPr lang="en-GB" sz="4000" dirty="0" err="1" smtClean="0"/>
              <a:t>Atgis</a:t>
            </a:r>
            <a:r>
              <a:rPr lang="en-GB" sz="4000" dirty="0" smtClean="0"/>
              <a:t> (1998) </a:t>
            </a:r>
            <a:r>
              <a:rPr lang="en-GB" sz="4000" dirty="0"/>
              <a:t>carried out a meta-analysis of studies looking at the relationship between locus of control and conformity. He found a positive correlation (of 0.37) between external locus of control and persuasion. </a:t>
            </a:r>
          </a:p>
        </p:txBody>
      </p:sp>
    </p:spTree>
    <p:extLst>
      <p:ext uri="{BB962C8B-B14F-4D97-AF65-F5344CB8AC3E}">
        <p14:creationId xmlns:p14="http://schemas.microsoft.com/office/powerpoint/2010/main" val="2944816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4256" y="2143036"/>
            <a:ext cx="9144000" cy="2387600"/>
          </a:xfrm>
        </p:spPr>
        <p:txBody>
          <a:bodyPr>
            <a:noAutofit/>
          </a:bodyPr>
          <a:lstStyle/>
          <a:p>
            <a:r>
              <a:rPr lang="en-GB" sz="4000" dirty="0" smtClean="0"/>
              <a:t>This is positive as it shows that externals are more easily persuaded and so it can be implied that internals are likely to be less persuaded and therefore show higher rates of resistance to social influence.</a:t>
            </a:r>
            <a:endParaRPr lang="en-GB" sz="4000" dirty="0"/>
          </a:p>
        </p:txBody>
      </p:sp>
    </p:spTree>
    <p:extLst>
      <p:ext uri="{BB962C8B-B14F-4D97-AF65-F5344CB8AC3E}">
        <p14:creationId xmlns:p14="http://schemas.microsoft.com/office/powerpoint/2010/main" val="7588999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4256" y="1587864"/>
            <a:ext cx="9144000" cy="2387600"/>
          </a:xfrm>
        </p:spPr>
        <p:txBody>
          <a:bodyPr>
            <a:noAutofit/>
          </a:bodyPr>
          <a:lstStyle/>
          <a:p>
            <a:r>
              <a:rPr lang="en-GB" sz="4000" dirty="0"/>
              <a:t>Further research has supported the fact that personality plays an important role in resisting obedience to authority.</a:t>
            </a:r>
          </a:p>
        </p:txBody>
      </p:sp>
    </p:spTree>
    <p:extLst>
      <p:ext uri="{BB962C8B-B14F-4D97-AF65-F5344CB8AC3E}">
        <p14:creationId xmlns:p14="http://schemas.microsoft.com/office/powerpoint/2010/main" val="1752112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6285" y="2328092"/>
            <a:ext cx="9144000" cy="2387600"/>
          </a:xfrm>
        </p:spPr>
        <p:txBody>
          <a:bodyPr>
            <a:noAutofit/>
          </a:bodyPr>
          <a:lstStyle/>
          <a:p>
            <a:r>
              <a:rPr lang="en-GB" sz="4000" b="1" dirty="0"/>
              <a:t>This is a strength as </a:t>
            </a:r>
            <a:r>
              <a:rPr lang="en-GB" sz="4000" dirty="0"/>
              <a:t>the research supports the idea that a high level of self-esteem and a high rating if internal control can lead to more resisting obedience and that locus of control is an important factor in an individual’s ability to resist social influence.</a:t>
            </a:r>
          </a:p>
        </p:txBody>
      </p:sp>
    </p:spTree>
    <p:extLst>
      <p:ext uri="{BB962C8B-B14F-4D97-AF65-F5344CB8AC3E}">
        <p14:creationId xmlns:p14="http://schemas.microsoft.com/office/powerpoint/2010/main" val="24968401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93370" y="2872378"/>
            <a:ext cx="9144000" cy="2387600"/>
          </a:xfrm>
        </p:spPr>
        <p:txBody>
          <a:bodyPr>
            <a:noAutofit/>
          </a:bodyPr>
          <a:lstStyle/>
          <a:p>
            <a:r>
              <a:rPr lang="en-GB" sz="4000" b="1" dirty="0"/>
              <a:t>Elms and Milgram (1974)</a:t>
            </a:r>
            <a:r>
              <a:rPr lang="en-GB" sz="4000" dirty="0"/>
              <a:t> set out to investigate the background of disobedient participants by following up and interviewing a sub-sample of those involved in Milgram’s experiments. Milgram found that disobedient participants had a high internal locus of control.</a:t>
            </a:r>
          </a:p>
        </p:txBody>
      </p:sp>
    </p:spTree>
    <p:extLst>
      <p:ext uri="{BB962C8B-B14F-4D97-AF65-F5344CB8AC3E}">
        <p14:creationId xmlns:p14="http://schemas.microsoft.com/office/powerpoint/2010/main" val="61056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6913" y="1544321"/>
            <a:ext cx="9144000" cy="2387600"/>
          </a:xfrm>
        </p:spPr>
        <p:txBody>
          <a:bodyPr>
            <a:noAutofit/>
          </a:bodyPr>
          <a:lstStyle/>
          <a:p>
            <a:r>
              <a:rPr lang="en-GB" sz="4000" dirty="0"/>
              <a:t>Further research has supported the fact that personality plays an important role in resisting obedience to authority.</a:t>
            </a:r>
          </a:p>
        </p:txBody>
      </p:sp>
    </p:spTree>
    <p:extLst>
      <p:ext uri="{BB962C8B-B14F-4D97-AF65-F5344CB8AC3E}">
        <p14:creationId xmlns:p14="http://schemas.microsoft.com/office/powerpoint/2010/main" val="9719565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93370" y="2872378"/>
            <a:ext cx="9144000" cy="2387600"/>
          </a:xfrm>
        </p:spPr>
        <p:txBody>
          <a:bodyPr>
            <a:noAutofit/>
          </a:bodyPr>
          <a:lstStyle/>
          <a:p>
            <a:r>
              <a:rPr lang="en-GB" sz="4000" b="1" dirty="0"/>
              <a:t>Schurz (1985)</a:t>
            </a:r>
            <a:r>
              <a:rPr lang="en-GB" sz="4000" dirty="0"/>
              <a:t> found no relationship between LoC and obedience among Austrian participants who gave the highest level of what they believed to be painful, skin-damaging bursts of ultrasound to a learner.</a:t>
            </a:r>
          </a:p>
        </p:txBody>
      </p:sp>
    </p:spTree>
    <p:extLst>
      <p:ext uri="{BB962C8B-B14F-4D97-AF65-F5344CB8AC3E}">
        <p14:creationId xmlns:p14="http://schemas.microsoft.com/office/powerpoint/2010/main" val="590766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1970" y="1481592"/>
            <a:ext cx="9144000" cy="2387600"/>
          </a:xfrm>
        </p:spPr>
        <p:txBody>
          <a:bodyPr>
            <a:noAutofit/>
          </a:bodyPr>
          <a:lstStyle/>
          <a:p>
            <a:r>
              <a:rPr lang="en-GB" sz="4000" dirty="0" smtClean="0"/>
              <a:t>The dissenter makes independence an option for the participant. </a:t>
            </a:r>
            <a:br>
              <a:rPr lang="en-GB" sz="4000" dirty="0" smtClean="0"/>
            </a:br>
            <a:endParaRPr lang="en-GB" sz="4000" dirty="0"/>
          </a:p>
        </p:txBody>
      </p:sp>
    </p:spTree>
    <p:extLst>
      <p:ext uri="{BB962C8B-B14F-4D97-AF65-F5344CB8AC3E}">
        <p14:creationId xmlns:p14="http://schemas.microsoft.com/office/powerpoint/2010/main" val="11571058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6913" y="1936207"/>
            <a:ext cx="9144000" cy="2387600"/>
          </a:xfrm>
        </p:spPr>
        <p:txBody>
          <a:bodyPr>
            <a:noAutofit/>
          </a:bodyPr>
          <a:lstStyle/>
          <a:p>
            <a:r>
              <a:rPr lang="en-GB" sz="4000" b="1" dirty="0"/>
              <a:t>This is a weakness </a:t>
            </a:r>
            <a:r>
              <a:rPr lang="en-GB" sz="4000" dirty="0"/>
              <a:t>because it demonstrates that there may not be a link between internal LoC and resisting social influence. </a:t>
            </a:r>
          </a:p>
        </p:txBody>
      </p:sp>
    </p:spTree>
    <p:extLst>
      <p:ext uri="{BB962C8B-B14F-4D97-AF65-F5344CB8AC3E}">
        <p14:creationId xmlns:p14="http://schemas.microsoft.com/office/powerpoint/2010/main" val="1392897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7057" y="2335439"/>
            <a:ext cx="10515600" cy="1325563"/>
          </a:xfrm>
        </p:spPr>
        <p:txBody>
          <a:bodyPr>
            <a:normAutofit fontScale="90000"/>
          </a:bodyPr>
          <a:lstStyle/>
          <a:p>
            <a:pPr algn="ctr"/>
            <a:r>
              <a:rPr lang="en-GB" dirty="0" smtClean="0"/>
              <a:t>For example, in </a:t>
            </a:r>
            <a:r>
              <a:rPr lang="en-GB" dirty="0"/>
              <a:t>Asch’s research when he introduced a confederate (dissenter) who was asked to give the correct answer on the lines test (all the other confederates (the majority) were asked to give the obvious incorrect answer</a:t>
            </a:r>
            <a:r>
              <a:rPr lang="en-GB" dirty="0" smtClean="0"/>
              <a:t>) he found that levels of conformity dropped from ____ to ____</a:t>
            </a:r>
            <a:endParaRPr lang="en-GB" dirty="0"/>
          </a:p>
        </p:txBody>
      </p:sp>
    </p:spTree>
    <p:extLst>
      <p:ext uri="{BB962C8B-B14F-4D97-AF65-F5344CB8AC3E}">
        <p14:creationId xmlns:p14="http://schemas.microsoft.com/office/powerpoint/2010/main" val="2197253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87285" y="2635476"/>
            <a:ext cx="9144000" cy="2387600"/>
          </a:xfrm>
        </p:spPr>
        <p:txBody>
          <a:bodyPr>
            <a:noAutofit/>
          </a:bodyPr>
          <a:lstStyle/>
          <a:p>
            <a:r>
              <a:rPr lang="en-GB" sz="4000" dirty="0" smtClean="0"/>
              <a:t>This is a strength because, the research supports the idea that a dissenter provides moral support and therefore gives individuals the confidence to stand up against the majority and resit the pressures to conform.</a:t>
            </a:r>
            <a:endParaRPr lang="en-GB" sz="4000" dirty="0"/>
          </a:p>
        </p:txBody>
      </p:sp>
    </p:spTree>
    <p:extLst>
      <p:ext uri="{BB962C8B-B14F-4D97-AF65-F5344CB8AC3E}">
        <p14:creationId xmlns:p14="http://schemas.microsoft.com/office/powerpoint/2010/main" val="2458255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69570" y="4213905"/>
            <a:ext cx="9144000" cy="2387600"/>
          </a:xfrm>
        </p:spPr>
        <p:txBody>
          <a:bodyPr>
            <a:noAutofit/>
          </a:bodyPr>
          <a:lstStyle/>
          <a:p>
            <a:pPr marL="0" indent="0"/>
            <a:r>
              <a:rPr lang="en-GB" sz="4000" dirty="0" smtClean="0"/>
              <a:t>Allen &amp; Levine – replicated Asch’s research with some variations. In condition 1, a dissenter (who was wearing glasses) was instructed to give the correct answer, in condition 2 a dissenter (not wearing glasses) was asked to give the correct answer and in condition 3 there were no dissenters.</a:t>
            </a:r>
            <a:br>
              <a:rPr lang="en-GB" sz="4000" dirty="0" smtClean="0"/>
            </a:br>
            <a:r>
              <a:rPr lang="en-GB" sz="4000" dirty="0" smtClean="0"/>
              <a:t>They found that there was a significant ________ in conformity in conditions 1 &amp; 2.</a:t>
            </a:r>
            <a:br>
              <a:rPr lang="en-GB" sz="4000" dirty="0" smtClean="0"/>
            </a:br>
            <a:endParaRPr lang="en-GB" sz="4000" dirty="0"/>
          </a:p>
        </p:txBody>
      </p:sp>
    </p:spTree>
    <p:extLst>
      <p:ext uri="{BB962C8B-B14F-4D97-AF65-F5344CB8AC3E}">
        <p14:creationId xmlns:p14="http://schemas.microsoft.com/office/powerpoint/2010/main" val="1110689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43742" y="1742848"/>
            <a:ext cx="9144000" cy="2387600"/>
          </a:xfrm>
        </p:spPr>
        <p:txBody>
          <a:bodyPr>
            <a:noAutofit/>
          </a:bodyPr>
          <a:lstStyle/>
          <a:p>
            <a:r>
              <a:rPr lang="en-GB" sz="4000" dirty="0" smtClean="0"/>
              <a:t>Research has demonstrated that when participants are joined by a dissenter, the level of conformity within a group falls.</a:t>
            </a:r>
            <a:endParaRPr lang="en-GB" sz="4000" dirty="0"/>
          </a:p>
        </p:txBody>
      </p:sp>
    </p:spTree>
    <p:extLst>
      <p:ext uri="{BB962C8B-B14F-4D97-AF65-F5344CB8AC3E}">
        <p14:creationId xmlns:p14="http://schemas.microsoft.com/office/powerpoint/2010/main" val="4073742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9942" y="2123847"/>
            <a:ext cx="9144000" cy="2387600"/>
          </a:xfrm>
        </p:spPr>
        <p:txBody>
          <a:bodyPr>
            <a:noAutofit/>
          </a:bodyPr>
          <a:lstStyle/>
          <a:p>
            <a:r>
              <a:rPr lang="en-GB" sz="4000" dirty="0" smtClean="0"/>
              <a:t>This is a strength because this research supports the idea that social support/moral support (even from unreliable dissenters) can decrease the level of conformity and lead to more independent behaviour.</a:t>
            </a:r>
            <a:endParaRPr lang="en-GB" sz="4000" dirty="0"/>
          </a:p>
        </p:txBody>
      </p:sp>
    </p:spTree>
    <p:extLst>
      <p:ext uri="{BB962C8B-B14F-4D97-AF65-F5344CB8AC3E}">
        <p14:creationId xmlns:p14="http://schemas.microsoft.com/office/powerpoint/2010/main" val="1032166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65514" y="4039733"/>
            <a:ext cx="9144000" cy="2387600"/>
          </a:xfrm>
        </p:spPr>
        <p:txBody>
          <a:bodyPr>
            <a:noAutofit/>
          </a:bodyPr>
          <a:lstStyle/>
          <a:p>
            <a:r>
              <a:rPr lang="en-GB" sz="4000" dirty="0" smtClean="0"/>
              <a:t>The extent to which an individual feels they are in control of their own behaviour</a:t>
            </a:r>
            <a:br>
              <a:rPr lang="en-GB" sz="4000" dirty="0" smtClean="0"/>
            </a:br>
            <a:r>
              <a:rPr lang="en-GB" sz="4000" dirty="0" smtClean="0"/>
              <a:t/>
            </a:r>
            <a:br>
              <a:rPr lang="en-GB" sz="4000" dirty="0" smtClean="0"/>
            </a:br>
            <a:r>
              <a:rPr lang="en-GB" sz="4000" dirty="0" smtClean="0"/>
              <a:t>Ranges from ‘Internal’ to ‘External’</a:t>
            </a:r>
            <a:br>
              <a:rPr lang="en-GB" sz="4000" dirty="0" smtClean="0"/>
            </a:br>
            <a:r>
              <a:rPr lang="en-GB" sz="4000" dirty="0" smtClean="0"/>
              <a:t/>
            </a:r>
            <a:br>
              <a:rPr lang="en-GB" sz="4000" dirty="0" smtClean="0"/>
            </a:br>
            <a:r>
              <a:rPr lang="en-GB" sz="4000" dirty="0" smtClean="0"/>
              <a:t>Internals </a:t>
            </a:r>
            <a:r>
              <a:rPr lang="en-GB" sz="4000" b="1" dirty="0" smtClean="0"/>
              <a:t>take personal responsibility for their behaviour</a:t>
            </a:r>
            <a:br>
              <a:rPr lang="en-GB" sz="4000" b="1" dirty="0" smtClean="0"/>
            </a:br>
            <a:r>
              <a:rPr lang="en-GB" sz="4000" dirty="0" smtClean="0"/>
              <a:t>Externals </a:t>
            </a:r>
            <a:r>
              <a:rPr lang="en-GB" sz="4000" b="1" dirty="0" smtClean="0"/>
              <a:t>believe they’re controlled by luck and fate</a:t>
            </a:r>
            <a:r>
              <a:rPr lang="en-GB" sz="4000" dirty="0" smtClean="0"/>
              <a:t/>
            </a:r>
            <a:br>
              <a:rPr lang="en-GB" sz="4000" dirty="0" smtClean="0"/>
            </a:br>
            <a:endParaRPr lang="en-GB" sz="4000" dirty="0"/>
          </a:p>
        </p:txBody>
      </p:sp>
    </p:spTree>
    <p:extLst>
      <p:ext uri="{BB962C8B-B14F-4D97-AF65-F5344CB8AC3E}">
        <p14:creationId xmlns:p14="http://schemas.microsoft.com/office/powerpoint/2010/main" val="2188062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Internal Vs. External</a:t>
            </a:r>
            <a:endParaRPr lang="en-GB" dirty="0"/>
          </a:p>
        </p:txBody>
      </p:sp>
      <p:graphicFrame>
        <p:nvGraphicFramePr>
          <p:cNvPr id="4" name="Content Placeholder 3"/>
          <p:cNvGraphicFramePr>
            <a:graphicFrameLocks noGrp="1"/>
          </p:cNvGraphicFramePr>
          <p:nvPr>
            <p:ph idx="1"/>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83609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651</Words>
  <Application>Microsoft Office PowerPoint</Application>
  <PresentationFormat>Widescreen</PresentationFormat>
  <Paragraphs>33</Paragraphs>
  <Slides>20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Conformity is most powerful when the group are unanimous (all in agreement). When someone goes against the crowd (a dissenter) they provide the participant with moral support </vt:lpstr>
      <vt:lpstr>The dissenter makes independence an option for the participant.  </vt:lpstr>
      <vt:lpstr>For example, in Asch’s research when he introduced a confederate (dissenter) who was asked to give the correct answer on the lines test (all the other confederates (the majority) were asked to give the obvious incorrect answer) he found that levels of conformity dropped from ____ to ____</vt:lpstr>
      <vt:lpstr>This is a strength because, the research supports the idea that a dissenter provides moral support and therefore gives individuals the confidence to stand up against the majority and resit the pressures to conform.</vt:lpstr>
      <vt:lpstr>Allen &amp; Levine – replicated Asch’s research with some variations. In condition 1, a dissenter (who was wearing glasses) was instructed to give the correct answer, in condition 2 a dissenter (not wearing glasses) was asked to give the correct answer and in condition 3 there were no dissenters. They found that there was a significant ________ in conformity in conditions 1 &amp; 2. </vt:lpstr>
      <vt:lpstr>Research has demonstrated that when participants are joined by a dissenter, the level of conformity within a group falls.</vt:lpstr>
      <vt:lpstr>This is a strength because this research supports the idea that social support/moral support (even from unreliable dissenters) can decrease the level of conformity and lead to more independent behaviour.</vt:lpstr>
      <vt:lpstr>The extent to which an individual feels they are in control of their own behaviour  Ranges from ‘Internal’ to ‘External’  Internals take personal responsibility for their behaviour Externals believe they’re controlled by luck and fate </vt:lpstr>
      <vt:lpstr>Internal Vs. External</vt:lpstr>
      <vt:lpstr>Obedience research has also offered support for the role of a dissenter in bringing about independent behaviour.</vt:lpstr>
      <vt:lpstr>For example, when Milgram introduced 2 confederate teachers to his study and asked both of them to withdraw their participation (refuse to obey the experimenter) Milgram found that the obedience levels of the real participants dropped from 65% to 450 volts to _______</vt:lpstr>
      <vt:lpstr>Research has supported the assumption that individuals with internal locus of control are more likely to resist social influence.</vt:lpstr>
      <vt:lpstr>For example, Atgis (1998) carried out a meta-analysis of studies looking at the relationship between locus of control and conformity. He found a positive correlation (of 0.37) between external locus of control and persuasion. </vt:lpstr>
      <vt:lpstr>This is positive as it shows that externals are more easily persuaded and so it can be implied that internals are likely to be less persuaded and therefore show higher rates of resistance to social influence.</vt:lpstr>
      <vt:lpstr>Further research has supported the fact that personality plays an important role in resisting obedience to authority.</vt:lpstr>
      <vt:lpstr>This is a strength as the research supports the idea that a high level of self-esteem and a high rating if internal control can lead to more resisting obedience and that locus of control is an important factor in an individual’s ability to resist social influence.</vt:lpstr>
      <vt:lpstr>Elms and Milgram (1974) set out to investigate the background of disobedient participants by following up and interviewing a sub-sample of those involved in Milgram’s experiments. Milgram found that disobedient participants had a high internal locus of control.</vt:lpstr>
      <vt:lpstr>Further research has supported the fact that personality plays an important role in resisting obedience to authority.</vt:lpstr>
      <vt:lpstr>Schurz (1985) found no relationship between LoC and obedience among Austrian participants who gave the highest level of what they believed to be painful, skin-damaging bursts of ultrasound to a learner.</vt:lpstr>
      <vt:lpstr>This is a weakness because it demonstrates that there may not be a link between internal LoC and resisting social influence.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Conformity is most powerful when the group are unanimous (all in agreement). When someone goes against the crowd (a dissenter) they provide the participant with moral support</dc:title>
  <cp:revision>4</cp:revision>
  <cp:lastPrinted>2016-03-04T16:33:43Z</cp:lastPrinted>
  <dcterms:created xsi:type="dcterms:W3CDTF">2016-03-04T16:15:47Z</dcterms:created>
  <dcterms:modified xsi:type="dcterms:W3CDTF">2016-03-04T16:34:15Z</dcterms:modified>
</cp:coreProperties>
</file>