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70" r:id="rId3"/>
    <p:sldId id="257" r:id="rId4"/>
    <p:sldId id="258" r:id="rId5"/>
    <p:sldId id="259" r:id="rId6"/>
    <p:sldId id="269" r:id="rId7"/>
    <p:sldId id="260" r:id="rId8"/>
    <p:sldId id="261" r:id="rId9"/>
    <p:sldId id="271" r:id="rId10"/>
    <p:sldId id="262" r:id="rId11"/>
    <p:sldId id="27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A3CF3-B2E5-44D7-9EE6-CCBAC14DCD23}" type="datetimeFigureOut">
              <a:rPr lang="en-GB" smtClean="0"/>
              <a:t>24/04/2015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0C65F-89CE-4C1E-AD47-B3B54F5A1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9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264B-1DA4-4E78-9CEC-34C93B4B28F5}" type="datetimeFigureOut">
              <a:rPr lang="en-US" smtClean="0"/>
              <a:pPr/>
              <a:t>4/24/2015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35B4-DD08-4D84-814C-2132285DE7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600210"/>
          </a:xfrm>
        </p:spPr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752528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Strange Situation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Secure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Insecure-Avoidant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Insecure-Resistant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Situation 6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Main &amp; Solomon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Stranger anxiety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Separation anxiety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Reunion behaviour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Willingness to explore</a:t>
            </a:r>
          </a:p>
          <a:p>
            <a:pPr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Sensitivity hypothesis</a:t>
            </a:r>
          </a:p>
          <a:p>
            <a:pPr>
              <a:buFont typeface="Arial" pitchFamily="34" charset="0"/>
              <a:buChar char="•"/>
            </a:pPr>
            <a:r>
              <a:rPr lang="en-GB" i="1" smtClean="0">
                <a:solidFill>
                  <a:schemeClr val="tx1"/>
                </a:solidFill>
              </a:rPr>
              <a:t>Temperament hypothesis</a:t>
            </a:r>
          </a:p>
        </p:txBody>
      </p:sp>
      <p:pic>
        <p:nvPicPr>
          <p:cNvPr id="2050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Findings: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903582"/>
              </p:ext>
            </p:extLst>
          </p:nvPr>
        </p:nvGraphicFramePr>
        <p:xfrm>
          <a:off x="683568" y="1751501"/>
          <a:ext cx="7992888" cy="432048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118597"/>
                <a:gridCol w="2022297"/>
                <a:gridCol w="1925997"/>
                <a:gridCol w="1925997"/>
              </a:tblGrid>
              <a:tr h="821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Country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Secure</a:t>
                      </a:r>
                      <a:endParaRPr lang="en-GB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Insecure-Avoidant</a:t>
                      </a:r>
                      <a:endParaRPr lang="en-GB" sz="20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effectLst/>
                        </a:rPr>
                        <a:t>Insecure-Resistant</a:t>
                      </a:r>
                      <a:endParaRPr lang="en-GB" sz="20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Germany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8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Britain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75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22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Israel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64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29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Japan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68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27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China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50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USA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65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21</a:t>
                      </a:r>
                      <a:endParaRPr lang="en-GB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385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1.5 times greater variation within cultures than between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23528" y="1556792"/>
            <a:ext cx="835292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There </a:t>
            </a:r>
            <a:r>
              <a:rPr lang="en-GB" sz="3200" b="1" dirty="0" smtClean="0"/>
              <a:t>are</a:t>
            </a:r>
            <a:r>
              <a:rPr lang="en-GB" sz="3200" dirty="0" smtClean="0"/>
              <a:t> cross-cultural differences in attachment types.</a:t>
            </a:r>
            <a:endParaRPr lang="en-GB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01824" y="2996952"/>
            <a:ext cx="8352928" cy="20882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/>
              <a:t>This could be due to cultural practices, cultural expectations of parents returning to work, cultural expectations of child independence.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3494" y="5245224"/>
            <a:ext cx="8352928" cy="12961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However, there are greater differences </a:t>
            </a:r>
            <a:r>
              <a:rPr lang="en-GB" sz="3200" i="1" dirty="0"/>
              <a:t>within </a:t>
            </a:r>
            <a:r>
              <a:rPr lang="en-GB" sz="3200" dirty="0"/>
              <a:t>cultures than </a:t>
            </a:r>
            <a:r>
              <a:rPr lang="en-GB" sz="3200" i="1" dirty="0"/>
              <a:t>between</a:t>
            </a:r>
            <a:r>
              <a:rPr lang="en-GB" sz="3200" dirty="0"/>
              <a:t> cultures.</a:t>
            </a:r>
          </a:p>
        </p:txBody>
      </p:sp>
    </p:spTree>
    <p:extLst>
      <p:ext uri="{BB962C8B-B14F-4D97-AF65-F5344CB8AC3E}">
        <p14:creationId xmlns:p14="http://schemas.microsoft.com/office/powerpoint/2010/main" val="337617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A02 -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Strange Situation is easy to replicate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Ethnocentric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Low ecological Validity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Not all children fit into one attachment type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strange situation has been replicated all over the world – not just in Western cultures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Ethnocentric means: based only on one culture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The strange situation suggests that the behaviour of </a:t>
            </a:r>
            <a:r>
              <a:rPr lang="en-GB" i="1" dirty="0" smtClean="0"/>
              <a:t>all</a:t>
            </a:r>
            <a:r>
              <a:rPr lang="en-GB" dirty="0" smtClean="0"/>
              <a:t> children in </a:t>
            </a:r>
            <a:r>
              <a:rPr lang="en-GB" i="1" dirty="0" smtClean="0"/>
              <a:t>all</a:t>
            </a:r>
            <a:r>
              <a:rPr lang="en-GB" dirty="0" smtClean="0"/>
              <a:t> cultures can be interpreted from the same viewpoint </a:t>
            </a:r>
          </a:p>
          <a:p>
            <a:pPr>
              <a:buNone/>
            </a:pPr>
            <a:r>
              <a:rPr lang="en-GB" dirty="0" smtClean="0"/>
              <a:t>e.g. Using the same 3 classifications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– A02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Low Ecological Validity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Artificial Setting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Can’t generalise findings beyond the research setting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600210"/>
          </a:xfrm>
        </p:spPr>
        <p:txBody>
          <a:bodyPr/>
          <a:lstStyle/>
          <a:p>
            <a:r>
              <a:rPr lang="en-GB" dirty="0" smtClean="0"/>
              <a:t>Cross-Cultural Variations in attachment type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334096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dirty="0" smtClean="0"/>
              <a:t>The ways members of a society/culture vary in terms of their social practises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As we already know – these variations can effect infant behaviour/development and attachment type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dirty="0" smtClean="0"/>
              <a:t>Japan – It’s rare to leave an infant alone and their mothers rarely leave them in the care of others.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Japan?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Insecure-Resistant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Germany – Parents value independence. Parenting focuses on making the child as independent as possible </a:t>
            </a:r>
          </a:p>
          <a:p>
            <a:pPr>
              <a:buNone/>
            </a:pPr>
            <a:r>
              <a:rPr lang="en-GB" dirty="0" smtClean="0"/>
              <a:t>(behaviours exhibited by securely attached children would be considered ‘clingy’)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Germany?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Insecure-Avoidant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Israeli Kibbutz– Kibbutz life is very ‘family centred’ and so children are raised at home by their parents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attachment type do you think is most common in Israeli Kibbutz?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Insecure-Resistant</a:t>
            </a:r>
            <a:endParaRPr lang="en-GB" dirty="0"/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research: Van </a:t>
            </a:r>
            <a:r>
              <a:rPr lang="en-GB" dirty="0" err="1" smtClean="0"/>
              <a:t>Ijzendoorn</a:t>
            </a:r>
            <a:r>
              <a:rPr lang="en-GB" dirty="0" smtClean="0"/>
              <a:t> &amp; </a:t>
            </a:r>
            <a:r>
              <a:rPr lang="en-GB" dirty="0" err="1" smtClean="0"/>
              <a:t>Kroonenberg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Aim: </a:t>
            </a:r>
            <a:r>
              <a:rPr lang="en-GB" dirty="0"/>
              <a:t>To investigate cross-cultural differences in attachment type through meta-analysis of research, comparing findings of the Strange Situation research conducted in other </a:t>
            </a:r>
            <a:r>
              <a:rPr lang="en-GB" dirty="0" smtClean="0"/>
              <a:t>cultures</a:t>
            </a:r>
          </a:p>
          <a:p>
            <a:pPr>
              <a:buNone/>
            </a:pPr>
            <a:r>
              <a:rPr lang="en-GB" b="1" dirty="0" smtClean="0"/>
              <a:t>Research Method:</a:t>
            </a:r>
            <a:r>
              <a:rPr lang="en-GB" dirty="0" smtClean="0"/>
              <a:t> Laboratory using observations</a:t>
            </a:r>
          </a:p>
          <a:p>
            <a:pPr>
              <a:buNone/>
            </a:pPr>
            <a:r>
              <a:rPr lang="en-GB" b="1" dirty="0" smtClean="0"/>
              <a:t>Procedure: </a:t>
            </a:r>
            <a:r>
              <a:rPr lang="en-GB" dirty="0" smtClean="0"/>
              <a:t>They used Ainsworth’s Strange situation</a:t>
            </a: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Strange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What 4 behaviours did the strange situation observations focus on?</a:t>
            </a:r>
          </a:p>
          <a:p>
            <a:pPr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Separation anxiety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1"/>
                </a:solidFill>
              </a:rPr>
              <a:t>Stranger anxiety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B050"/>
                </a:solidFill>
              </a:rPr>
              <a:t>Reunion behaviour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4"/>
                </a:solidFill>
              </a:rPr>
              <a:t>Willingness to explore</a:t>
            </a:r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Compared the findings of 32 studies across 8 different countries that used the strange situation to measure attachment type. Specifically comparing Western (e.g. Britain and Germany) and non-western cultures (e.g. Japan, China)</a:t>
            </a:r>
          </a:p>
        </p:txBody>
      </p:sp>
      <p:pic>
        <p:nvPicPr>
          <p:cNvPr id="4" name="Picture 2" descr="http://blog.relaxkids.com/wp-content/uploads/2010/01/recycle-world-cartoon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1359843" cy="137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6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461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Glossary</vt:lpstr>
      <vt:lpstr>Cross-Cultural Variations in attachment type</vt:lpstr>
      <vt:lpstr>Definition</vt:lpstr>
      <vt:lpstr>Some examples...</vt:lpstr>
      <vt:lpstr>Some examples...</vt:lpstr>
      <vt:lpstr>Some examples...</vt:lpstr>
      <vt:lpstr>Key research: Van Ijzendoorn &amp; Kroonenberg</vt:lpstr>
      <vt:lpstr>Strange Situation</vt:lpstr>
      <vt:lpstr>Procedure continued…</vt:lpstr>
      <vt:lpstr>Findings:</vt:lpstr>
      <vt:lpstr>Conclusions</vt:lpstr>
      <vt:lpstr>A02 - Evaluation</vt:lpstr>
      <vt:lpstr>Positive – A02</vt:lpstr>
      <vt:lpstr>Negative – A02</vt:lpstr>
      <vt:lpstr>Negative – A02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Variations in attachment type</dc:title>
  <cp:revision>58</cp:revision>
  <cp:lastPrinted>2013-04-16T08:12:44Z</cp:lastPrinted>
  <dcterms:created xsi:type="dcterms:W3CDTF">2009-11-25T14:30:19Z</dcterms:created>
  <dcterms:modified xsi:type="dcterms:W3CDTF">2015-04-24T14:17:26Z</dcterms:modified>
</cp:coreProperties>
</file>