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CD2E8F-A7B5-449B-A516-3C7FD79E5CE1}"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352850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CD2E8F-A7B5-449B-A516-3C7FD79E5CE1}"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229092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CD2E8F-A7B5-449B-A516-3C7FD79E5CE1}"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316089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CD2E8F-A7B5-449B-A516-3C7FD79E5CE1}"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154054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CD2E8F-A7B5-449B-A516-3C7FD79E5CE1}"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205767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CD2E8F-A7B5-449B-A516-3C7FD79E5CE1}"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31451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CD2E8F-A7B5-449B-A516-3C7FD79E5CE1}" type="datetimeFigureOut">
              <a:rPr lang="en-GB" smtClean="0"/>
              <a:t>27/01/2021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336459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CD2E8F-A7B5-449B-A516-3C7FD79E5CE1}" type="datetimeFigureOut">
              <a:rPr lang="en-GB" smtClean="0"/>
              <a:t>27/01/2021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253424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2E8F-A7B5-449B-A516-3C7FD79E5CE1}" type="datetimeFigureOut">
              <a:rPr lang="en-GB" smtClean="0"/>
              <a:t>27/01/2021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183369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CD2E8F-A7B5-449B-A516-3C7FD79E5CE1}"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412172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CD2E8F-A7B5-449B-A516-3C7FD79E5CE1}"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33D8E-A792-4808-B481-B3C39B215F5E}" type="slidenum">
              <a:rPr lang="en-GB" smtClean="0"/>
              <a:t>‹#›</a:t>
            </a:fld>
            <a:endParaRPr lang="en-GB"/>
          </a:p>
        </p:txBody>
      </p:sp>
    </p:spTree>
    <p:extLst>
      <p:ext uri="{BB962C8B-B14F-4D97-AF65-F5344CB8AC3E}">
        <p14:creationId xmlns:p14="http://schemas.microsoft.com/office/powerpoint/2010/main" val="238977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D2E8F-A7B5-449B-A516-3C7FD79E5CE1}" type="datetimeFigureOut">
              <a:rPr lang="en-GB" smtClean="0"/>
              <a:t>27/01/2021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33D8E-A792-4808-B481-B3C39B215F5E}" type="slidenum">
              <a:rPr lang="en-GB" smtClean="0"/>
              <a:t>‹#›</a:t>
            </a:fld>
            <a:endParaRPr lang="en-GB"/>
          </a:p>
        </p:txBody>
      </p:sp>
    </p:spTree>
    <p:extLst>
      <p:ext uri="{BB962C8B-B14F-4D97-AF65-F5344CB8AC3E}">
        <p14:creationId xmlns:p14="http://schemas.microsoft.com/office/powerpoint/2010/main" val="3636154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5963" y="505608"/>
            <a:ext cx="11309872" cy="5604735"/>
          </a:xfrm>
        </p:spPr>
        <p:txBody>
          <a:bodyPr>
            <a:normAutofit fontScale="77500" lnSpcReduction="20000"/>
          </a:bodyPr>
          <a:lstStyle/>
          <a:p>
            <a:r>
              <a:rPr lang="en-US" dirty="0">
                <a:latin typeface="Comic Sans MS" panose="030F0702030302020204" pitchFamily="66" charset="0"/>
              </a:rPr>
              <a:t>For many years, smoking in public places such as trains, pubs and restaurants was quite acceptable. People could smoke wherever they wanted and non-smokers had to put up with smoky atmospheres. Many people believed that smoking had no effects on health whatsoever and many people believed that smoking was indeed ‘good for you’ because they linked it with stress relief and relaxation (an assumption which is clearly incorrect).</a:t>
            </a:r>
          </a:p>
          <a:p>
            <a:endParaRPr lang="en-US" dirty="0">
              <a:latin typeface="Comic Sans MS" panose="030F0702030302020204" pitchFamily="66" charset="0"/>
            </a:endParaRPr>
          </a:p>
          <a:p>
            <a:r>
              <a:rPr lang="en-US" dirty="0">
                <a:latin typeface="Comic Sans MS" panose="030F0702030302020204" pitchFamily="66" charset="0"/>
              </a:rPr>
              <a:t>In response to these attitudes, health campaigners began to raise awareness of the dangers of smoking and passive smoking. Consistently, these individuals have </a:t>
            </a:r>
            <a:r>
              <a:rPr lang="en-US" dirty="0" err="1">
                <a:latin typeface="Comic Sans MS" panose="030F0702030302020204" pitchFamily="66" charset="0"/>
              </a:rPr>
              <a:t>emphasised</a:t>
            </a:r>
            <a:r>
              <a:rPr lang="en-US" dirty="0">
                <a:latin typeface="Comic Sans MS" panose="030F0702030302020204" pitchFamily="66" charset="0"/>
              </a:rPr>
              <a:t> the dangers of smoking and passive smoking by creating fear inducing health awareness adverts, placing pictures of smoker’s lungs and hearts on the back of cigarette packets etc.. After these campaigns, the government noticed a decrease in the number of individuals starting to smoke and the number of individuals quitting smoking. </a:t>
            </a:r>
          </a:p>
          <a:p>
            <a:endParaRPr lang="en-US" dirty="0">
              <a:latin typeface="Comic Sans MS" panose="030F0702030302020204" pitchFamily="66" charset="0"/>
            </a:endParaRPr>
          </a:p>
          <a:p>
            <a:r>
              <a:rPr lang="en-US" dirty="0">
                <a:latin typeface="Comic Sans MS" panose="030F0702030302020204" pitchFamily="66" charset="0"/>
              </a:rPr>
              <a:t>In 2007, the Government finally introduced a law banning smoking in public places and those who smoke are limited in where they can smoke. Anyone smoking in a public place can be punished by having to pay a find. More recently in 2015, a law was passed stating that individuals are no longer aloud to smoke when travelling in a car holding passengers below the age of 18 years.</a:t>
            </a:r>
          </a:p>
          <a:p>
            <a:endParaRPr lang="en-GB" dirty="0">
              <a:latin typeface="Comic Sans MS" panose="030F0702030302020204" pitchFamily="66" charset="0"/>
            </a:endParaRPr>
          </a:p>
          <a:p>
            <a:r>
              <a:rPr lang="en-GB" dirty="0">
                <a:latin typeface="Comic Sans MS" panose="030F0702030302020204" pitchFamily="66" charset="0"/>
              </a:rPr>
              <a:t>In 2016 there has been a record fall in the number of individuals starting to smoke. A recent survey has indicated that the majority of people now see smoking as an unhealthy and dangerous habit. People often report forgetting about the times when smoking wasn’t seen as dangerous and often forget that their was a period of time when people used to be able to smoke in public.</a:t>
            </a:r>
            <a:endParaRPr lang="en-US" dirty="0">
              <a:latin typeface="Comic Sans MS" panose="030F0702030302020204" pitchFamily="66" charset="0"/>
            </a:endParaRPr>
          </a:p>
        </p:txBody>
      </p:sp>
    </p:spTree>
    <p:extLst>
      <p:ext uri="{BB962C8B-B14F-4D97-AF65-F5344CB8AC3E}">
        <p14:creationId xmlns:p14="http://schemas.microsoft.com/office/powerpoint/2010/main" val="411075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5963" y="236667"/>
            <a:ext cx="11309872" cy="6293225"/>
          </a:xfrm>
        </p:spPr>
        <p:txBody>
          <a:bodyPr>
            <a:normAutofit fontScale="70000" lnSpcReduction="20000"/>
          </a:bodyPr>
          <a:lstStyle/>
          <a:p>
            <a:r>
              <a:rPr lang="en-US" dirty="0">
                <a:latin typeface="Comic Sans MS" panose="030F0702030302020204" pitchFamily="66" charset="0"/>
              </a:rPr>
              <a:t>Mike and his grandfather were having a conversation about recycling. </a:t>
            </a:r>
          </a:p>
          <a:p>
            <a:endParaRPr lang="en-US" dirty="0">
              <a:latin typeface="Comic Sans MS" panose="030F0702030302020204" pitchFamily="66" charset="0"/>
            </a:endParaRPr>
          </a:p>
          <a:p>
            <a:r>
              <a:rPr lang="en-US" dirty="0">
                <a:latin typeface="Comic Sans MS" panose="030F0702030302020204" pitchFamily="66" charset="0"/>
              </a:rPr>
              <a:t>Mike’s grandfather told Mike that there was a time when recycling was unheard of and that people used to put all their rubbish in the same bin that would be taken to the local tip.</a:t>
            </a:r>
          </a:p>
          <a:p>
            <a:endParaRPr lang="en-US" dirty="0">
              <a:latin typeface="Comic Sans MS" panose="030F0702030302020204" pitchFamily="66" charset="0"/>
            </a:endParaRPr>
          </a:p>
          <a:p>
            <a:r>
              <a:rPr lang="en-US" dirty="0">
                <a:latin typeface="Comic Sans MS" panose="030F0702030302020204" pitchFamily="66" charset="0"/>
              </a:rPr>
              <a:t>Mike remembers when he was an infant hearing news reports about global warming and often felt frightened about the damage that the human race was doing to the environment. He explained how he remembers environmental campaigners carrying out protests in town trying to get people to </a:t>
            </a:r>
            <a:r>
              <a:rPr lang="en-US" dirty="0" err="1">
                <a:latin typeface="Comic Sans MS" panose="030F0702030302020204" pitchFamily="66" charset="0"/>
              </a:rPr>
              <a:t>realise</a:t>
            </a:r>
            <a:r>
              <a:rPr lang="en-US" dirty="0">
                <a:latin typeface="Comic Sans MS" panose="030F0702030302020204" pitchFamily="66" charset="0"/>
              </a:rPr>
              <a:t> that action needed to be taken quickly in order to ‘save the planet.’</a:t>
            </a:r>
          </a:p>
          <a:p>
            <a:endParaRPr lang="en-US" dirty="0">
              <a:latin typeface="Comic Sans MS" panose="030F0702030302020204" pitchFamily="66" charset="0"/>
            </a:endParaRPr>
          </a:p>
          <a:p>
            <a:r>
              <a:rPr lang="en-US" dirty="0">
                <a:latin typeface="Comic Sans MS" panose="030F0702030302020204" pitchFamily="66" charset="0"/>
              </a:rPr>
              <a:t>Mike observed that over the years the campaigners have never failed to miss a protest opportunity and that the number of group members have significantly grown.</a:t>
            </a:r>
          </a:p>
          <a:p>
            <a:endParaRPr lang="en-US" dirty="0">
              <a:latin typeface="Comic Sans MS" panose="030F0702030302020204" pitchFamily="66" charset="0"/>
            </a:endParaRPr>
          </a:p>
          <a:p>
            <a:r>
              <a:rPr lang="en-US" dirty="0">
                <a:latin typeface="Comic Sans MS" panose="030F0702030302020204" pitchFamily="66" charset="0"/>
              </a:rPr>
              <a:t>Mike’s grandfather explained that over the years he has noticed that increasingly the council has introduced more and more bins for different types of waste (e.g. tins, plastic, garden etc…) Mike explained to his grandad that this has been a good thing as gradually people have been encouraged to recycle which has had a big impact on the state of the planet.</a:t>
            </a:r>
          </a:p>
          <a:p>
            <a:endParaRPr lang="en-US" dirty="0">
              <a:latin typeface="Comic Sans MS" panose="030F0702030302020204" pitchFamily="66" charset="0"/>
            </a:endParaRPr>
          </a:p>
          <a:p>
            <a:r>
              <a:rPr lang="en-US" dirty="0">
                <a:latin typeface="Comic Sans MS" panose="030F0702030302020204" pitchFamily="66" charset="0"/>
              </a:rPr>
              <a:t>Mike’s grandad agreed with Mike to a certain extent but thinks that that council are often quite harsh on people who fail to recycle and often have to pay big finds.</a:t>
            </a:r>
          </a:p>
          <a:p>
            <a:endParaRPr lang="en-US" dirty="0">
              <a:latin typeface="Comic Sans MS" panose="030F0702030302020204" pitchFamily="66" charset="0"/>
            </a:endParaRPr>
          </a:p>
          <a:p>
            <a:r>
              <a:rPr lang="en-US" dirty="0">
                <a:latin typeface="Comic Sans MS" panose="030F0702030302020204" pitchFamily="66" charset="0"/>
              </a:rPr>
              <a:t>On his way home, Mike reflected on his conversation with his grandad, Mike was thankful that people (even older people like his grandad) had bought into the recycling process and </a:t>
            </a:r>
            <a:r>
              <a:rPr lang="en-US" dirty="0" err="1">
                <a:latin typeface="Comic Sans MS" panose="030F0702030302020204" pitchFamily="66" charset="0"/>
              </a:rPr>
              <a:t>realised</a:t>
            </a:r>
            <a:r>
              <a:rPr lang="en-US" dirty="0">
                <a:latin typeface="Comic Sans MS" panose="030F0702030302020204" pitchFamily="66" charset="0"/>
              </a:rPr>
              <a:t> the importance. Mike couldn’t believe that he was alive at a time when recycling was not an essential part of every day life.</a:t>
            </a:r>
          </a:p>
          <a:p>
            <a:endParaRPr lang="en-US" dirty="0">
              <a:latin typeface="Comic Sans MS" panose="030F0702030302020204" pitchFamily="66" charset="0"/>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4237482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602</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Claire</dc:creator>
  <cp:lastModifiedBy>Catherine Molyneux</cp:lastModifiedBy>
  <cp:revision>5</cp:revision>
  <dcterms:created xsi:type="dcterms:W3CDTF">2016-03-07T15:39:26Z</dcterms:created>
  <dcterms:modified xsi:type="dcterms:W3CDTF">2021-01-27T00:32:44Z</dcterms:modified>
</cp:coreProperties>
</file>