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15EC8-E2BB-4F4E-A6E8-3EDDB4237EE3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B2DA-2177-4FF7-AF3B-8A2738CD46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0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1B2DA-2177-4FF7-AF3B-8A2738CD464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996A4-A923-4B74-BED0-23343DCD5677}" type="datetimeFigureOut">
              <a:rPr lang="en-US" smtClean="0"/>
              <a:pPr/>
              <a:t>11/26/2015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C293-C775-4F82-90C7-6A5EEA93C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jpeg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lauren.parker\AppData\Local\Microsoft\Windows\Temporary Internet Files\Content.IE5\KBPV2FLN\MMj0236451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643182"/>
            <a:ext cx="1857388" cy="1857388"/>
          </a:xfrm>
          <a:prstGeom prst="rect">
            <a:avLst/>
          </a:prstGeom>
          <a:noFill/>
        </p:spPr>
      </p:pic>
      <p:pic>
        <p:nvPicPr>
          <p:cNvPr id="1027" name="Picture 3" descr="C:\Users\lauren.parker\AppData\Local\Microsoft\Windows\Temporary Internet Files\Content.IE5\E1DOHUUU\MCj030429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500438"/>
            <a:ext cx="1831543" cy="1311250"/>
          </a:xfrm>
          <a:prstGeom prst="rect">
            <a:avLst/>
          </a:prstGeom>
          <a:noFill/>
        </p:spPr>
      </p:pic>
      <p:pic>
        <p:nvPicPr>
          <p:cNvPr id="1028" name="Picture 4" descr="C:\Users\lauren.parker\AppData\Local\Microsoft\Windows\Temporary Internet Files\Content.IE5\KBPV2FLN\MCj0365992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643314"/>
            <a:ext cx="1339028" cy="1143008"/>
          </a:xfrm>
          <a:prstGeom prst="rect">
            <a:avLst/>
          </a:prstGeom>
          <a:noFill/>
        </p:spPr>
      </p:pic>
      <p:pic>
        <p:nvPicPr>
          <p:cNvPr id="1029" name="Picture 5" descr="C:\Users\lauren.parker\AppData\Local\Microsoft\Windows\Temporary Internet Files\Content.IE5\D0OFM0FA\MMj02888800000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642918"/>
            <a:ext cx="1181100" cy="942975"/>
          </a:xfrm>
          <a:prstGeom prst="rect">
            <a:avLst/>
          </a:prstGeom>
          <a:noFill/>
        </p:spPr>
      </p:pic>
      <p:pic>
        <p:nvPicPr>
          <p:cNvPr id="1030" name="Picture 6" descr="C:\Users\lauren.parker\AppData\Local\Microsoft\Windows\Temporary Internet Files\Content.IE5\IO2XRQ1W\MCj0196554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4857760"/>
            <a:ext cx="1687982" cy="1783080"/>
          </a:xfrm>
          <a:prstGeom prst="rect">
            <a:avLst/>
          </a:prstGeom>
          <a:noFill/>
        </p:spPr>
      </p:pic>
      <p:pic>
        <p:nvPicPr>
          <p:cNvPr id="1031" name="Picture 7" descr="C:\Users\lauren.parker\AppData\Local\Microsoft\Windows\Temporary Internet Files\Content.IE5\KBPV2FLN\MCBD20181_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08071" y="4357694"/>
            <a:ext cx="3035929" cy="1886139"/>
          </a:xfrm>
          <a:prstGeom prst="rect">
            <a:avLst/>
          </a:prstGeom>
          <a:noFill/>
        </p:spPr>
      </p:pic>
      <p:pic>
        <p:nvPicPr>
          <p:cNvPr id="1032" name="Picture 8" descr="C:\Users\lauren.parker\AppData\Local\Microsoft\Windows\Temporary Internet Files\Content.IE5\IO2XRQ1W\MCj0320032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30" y="3929066"/>
            <a:ext cx="837590" cy="886968"/>
          </a:xfrm>
          <a:prstGeom prst="rect">
            <a:avLst/>
          </a:prstGeom>
          <a:noFill/>
        </p:spPr>
      </p:pic>
      <p:pic>
        <p:nvPicPr>
          <p:cNvPr id="1034" name="Picture 10" descr="C:\Users\lauren.parker\AppData\Local\Microsoft\Windows\Temporary Internet Files\Content.IE5\II3I2NU9\MCPE06002_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28" y="4643446"/>
            <a:ext cx="1549908" cy="1825142"/>
          </a:xfrm>
          <a:prstGeom prst="rect">
            <a:avLst/>
          </a:prstGeom>
          <a:noFill/>
        </p:spPr>
      </p:pic>
      <p:pic>
        <p:nvPicPr>
          <p:cNvPr id="1035" name="Picture 11" descr="C:\Users\lauren.parker\AppData\Local\Microsoft\Windows\Temporary Internet Files\Content.IE5\D0OFM0FA\MPj04385980000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1454" y="0"/>
            <a:ext cx="2412545" cy="3214686"/>
          </a:xfrm>
          <a:prstGeom prst="rect">
            <a:avLst/>
          </a:prstGeom>
          <a:noFill/>
        </p:spPr>
      </p:pic>
      <p:pic>
        <p:nvPicPr>
          <p:cNvPr id="16" name="Picture 9" descr="C:\Users\lauren.parker\AppData\Local\Microsoft\Windows\Temporary Internet Files\Content.IE5\X57YTQ6D\MCBD07034_0000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57686" y="571480"/>
            <a:ext cx="1773936" cy="1833372"/>
          </a:xfrm>
          <a:prstGeom prst="rect">
            <a:avLst/>
          </a:prstGeom>
          <a:noFill/>
        </p:spPr>
      </p:pic>
      <p:pic>
        <p:nvPicPr>
          <p:cNvPr id="17" name="Picture 12" descr="C:\Users\lauren.parker\AppData\Local\Microsoft\Windows\Temporary Internet Files\Content.IE5\IO2XRQ1W\MPj04140350000[1]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0"/>
            <a:ext cx="2474976" cy="3121152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1214414" y="928670"/>
            <a:ext cx="7072362" cy="49292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0" dirty="0" smtClean="0">
                <a:latin typeface="Chiller" pitchFamily="82" charset="0"/>
                <a:cs typeface="Arial" pitchFamily="34" charset="0"/>
              </a:rPr>
              <a:t>ANXIETY!!</a:t>
            </a:r>
            <a:endParaRPr lang="en-GB" sz="10000" dirty="0">
              <a:latin typeface="Chiller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WFE evaluation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196752"/>
            <a:ext cx="2520280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Christianson &amp; Hubinette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79912" y="1340768"/>
            <a:ext cx="4536504" cy="18722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Found that of 58 witnesses to bank robberies who had been threatened in some way had more accurate recall than onlookers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67544" y="3068960"/>
            <a:ext cx="295232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This shows that in real life situations of EWT high levels of anxiety can actually </a:t>
            </a:r>
            <a:r>
              <a:rPr lang="en-GB" sz="2400" i="1" dirty="0" smtClean="0">
                <a:latin typeface="Comic Sans MS" pitchFamily="66" charset="0"/>
              </a:rPr>
              <a:t>improve</a:t>
            </a:r>
            <a:r>
              <a:rPr lang="en-GB" sz="2400" dirty="0" smtClean="0">
                <a:latin typeface="Comic Sans MS" pitchFamily="66" charset="0"/>
              </a:rPr>
              <a:t> the accuracy of recall</a:t>
            </a:r>
            <a:endParaRPr lang="en-GB" sz="2400" dirty="0"/>
          </a:p>
        </p:txBody>
      </p:sp>
      <p:sp>
        <p:nvSpPr>
          <p:cNvPr id="7" name="Explosion 2 6"/>
          <p:cNvSpPr/>
          <p:nvPr/>
        </p:nvSpPr>
        <p:spPr>
          <a:xfrm>
            <a:off x="3419872" y="2996952"/>
            <a:ext cx="6156176" cy="3600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Criticising Loftus’ WFE research as it demonstrates that anxiety does not </a:t>
            </a:r>
            <a:r>
              <a:rPr lang="en-GB" sz="2000" u="sng" dirty="0" smtClean="0">
                <a:latin typeface="Comic Sans MS" pitchFamily="66" charset="0"/>
              </a:rPr>
              <a:t>always</a:t>
            </a:r>
            <a:r>
              <a:rPr lang="en-GB" sz="2000" dirty="0" smtClean="0">
                <a:latin typeface="Comic Sans MS" pitchFamily="66" charset="0"/>
              </a:rPr>
              <a:t> decrease recall accuracy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auren.parker\AppData\Local\Microsoft\Windows\Temporary Internet Files\Content.IE5\II3I2NU9\MPj043734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4357694"/>
            <a:ext cx="769000" cy="1271574"/>
          </a:xfrm>
          <a:prstGeom prst="rect">
            <a:avLst/>
          </a:prstGeom>
          <a:noFill/>
        </p:spPr>
      </p:pic>
      <p:pic>
        <p:nvPicPr>
          <p:cNvPr id="2050" name="Picture 2" descr="C:\Users\lauren.parker\AppData\Local\Microsoft\Windows\Temporary Internet Files\Content.IE5\X57YTQ6D\MCj044173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3071810"/>
            <a:ext cx="1428760" cy="14287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000" b="1" dirty="0" smtClean="0">
                <a:solidFill>
                  <a:srgbClr val="FF0000"/>
                </a:solidFill>
                <a:latin typeface="Chiller" pitchFamily="82" charset="0"/>
              </a:rPr>
              <a:t>Anxiety</a:t>
            </a:r>
            <a:endParaRPr lang="en-GB" sz="7000" b="1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There is evidence to suggest that anxiety can affect the accuracy of eyewitness testimony...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On one hand lab studies have shown impaired (weak) recall in people who have witnessed anxiety-inducing situations</a:t>
            </a: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On the other hand research into real-life incidents involving high stress levels show that EWT can be detailed and long-lasting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hiller" pitchFamily="82" charset="0"/>
              </a:rPr>
              <a:t>Deffenbacher 1983</a:t>
            </a:r>
            <a:endParaRPr lang="en-GB" sz="6000" dirty="0">
              <a:solidFill>
                <a:srgbClr val="FF0000"/>
              </a:solidFill>
              <a:latin typeface="Chiller" pitchFamily="8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14546" y="1500174"/>
            <a:ext cx="5929354" cy="4367242"/>
            <a:chOff x="1214414" y="1785926"/>
            <a:chExt cx="5929354" cy="4367242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964445" y="3964785"/>
              <a:ext cx="435771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223938" y="6143644"/>
              <a:ext cx="5919830" cy="952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1413164" y="1887682"/>
              <a:ext cx="4946072" cy="4097482"/>
            </a:xfrm>
            <a:custGeom>
              <a:avLst/>
              <a:gdLst>
                <a:gd name="connsiteX0" fmla="*/ 0 w 4946072"/>
                <a:gd name="connsiteY0" fmla="*/ 4097482 h 4097482"/>
                <a:gd name="connsiteX1" fmla="*/ 2576945 w 4946072"/>
                <a:gd name="connsiteY1" fmla="*/ 24245 h 4097482"/>
                <a:gd name="connsiteX2" fmla="*/ 4946072 w 4946072"/>
                <a:gd name="connsiteY2" fmla="*/ 3952009 h 409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46072" h="4097482">
                  <a:moveTo>
                    <a:pt x="0" y="4097482"/>
                  </a:moveTo>
                  <a:cubicBezTo>
                    <a:pt x="876300" y="2072986"/>
                    <a:pt x="1752600" y="48490"/>
                    <a:pt x="2576945" y="24245"/>
                  </a:cubicBezTo>
                  <a:cubicBezTo>
                    <a:pt x="3401290" y="0"/>
                    <a:pt x="4173681" y="1976004"/>
                    <a:pt x="4946072" y="3952009"/>
                  </a:cubicBezTo>
                </a:path>
              </a:pathLst>
            </a:custGeom>
            <a:ln w="25400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57158" y="1142984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Very Good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285720" y="5500702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Very Poor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3786182" y="5929330"/>
            <a:ext cx="2857520" cy="64294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Anxiety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1428728" y="2428868"/>
            <a:ext cx="571472" cy="221457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Accuracy of </a:t>
            </a:r>
            <a:r>
              <a:rPr lang="en-GB" dirty="0" err="1" smtClean="0"/>
              <a:t>EWT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785918" y="5929330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7358082" y="5929330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21" name="Right Arrow 20"/>
          <p:cNvSpPr/>
          <p:nvPr/>
        </p:nvSpPr>
        <p:spPr>
          <a:xfrm rot="20911439">
            <a:off x="2403464" y="1005995"/>
            <a:ext cx="2428892" cy="214314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Optimum conditions for EWT!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rot="4914060">
            <a:off x="3094985" y="4291908"/>
            <a:ext cx="1500198" cy="221455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Not concentrating enough</a:t>
            </a:r>
            <a:endParaRPr lang="en-GB" dirty="0"/>
          </a:p>
        </p:txBody>
      </p:sp>
      <p:sp>
        <p:nvSpPr>
          <p:cNvPr id="23" name="Right Arrow 22"/>
          <p:cNvSpPr/>
          <p:nvPr/>
        </p:nvSpPr>
        <p:spPr>
          <a:xfrm rot="929022">
            <a:off x="5196578" y="4612190"/>
            <a:ext cx="2071702" cy="121444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Too anxious, unable to focus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475656" y="1142984"/>
            <a:ext cx="5643602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rgbClr val="7030A0"/>
                </a:solidFill>
                <a:latin typeface="Comic Sans MS" pitchFamily="66" charset="0"/>
              </a:rPr>
              <a:t>Anxiety is sometimes good for EWT.</a:t>
            </a:r>
          </a:p>
          <a:p>
            <a:pPr algn="ctr"/>
            <a:endParaRPr lang="en-GB" sz="2500" dirty="0"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2500" dirty="0" smtClean="0">
                <a:latin typeface="Comic Sans MS" pitchFamily="66" charset="0"/>
              </a:rPr>
              <a:t>Too much anxiety means the individual can’t focus on detail</a:t>
            </a:r>
          </a:p>
          <a:p>
            <a:pPr algn="ctr">
              <a:buFont typeface="Arial" pitchFamily="34" charset="0"/>
              <a:buChar char="•"/>
            </a:pPr>
            <a:endParaRPr lang="en-GB" sz="2500" dirty="0" smtClean="0"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2500" dirty="0" smtClean="0">
                <a:latin typeface="Comic Sans MS" pitchFamily="66" charset="0"/>
              </a:rPr>
              <a:t>Too little anxiety and the individual isn’t concentrating enough to absorb any detail</a:t>
            </a:r>
            <a:endParaRPr lang="en-GB" sz="25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hiller" pitchFamily="82" charset="0"/>
              </a:rPr>
              <a:t>Weapons-Focus Effect</a:t>
            </a:r>
            <a:endParaRPr lang="en-GB" sz="60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7030A0"/>
                </a:solidFill>
                <a:latin typeface="Comic Sans MS" pitchFamily="66" charset="0"/>
              </a:rPr>
              <a:t>Loftus 1979 – aimed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to investigate the effect of anxiety on the accuracy of EWT.</a:t>
            </a:r>
          </a:p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</a:rPr>
              <a:t>Procedure:</a:t>
            </a: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In a </a:t>
            </a:r>
            <a:r>
              <a:rPr lang="en-GB" u="sng" dirty="0" smtClean="0">
                <a:solidFill>
                  <a:srgbClr val="00B050"/>
                </a:solidFill>
                <a:latin typeface="Comic Sans MS" pitchFamily="66" charset="0"/>
              </a:rPr>
              <a:t>laboratory experiment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, Loftus asked participants to wait outside a room before the study began.</a:t>
            </a:r>
          </a:p>
          <a:p>
            <a:pPr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 condition 1 participants heard an amicable discussion and a man emerged with greasy hands holding a pen</a:t>
            </a:r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 condition 2 participants heard a heated discussion and a man emerged holding a knife cover in blood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Participants were then asked to identify the man from 50 photographs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hiller" pitchFamily="82" charset="0"/>
              </a:rPr>
              <a:t>Weapons-Focus Effect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Results:</a:t>
            </a:r>
          </a:p>
          <a:p>
            <a:pPr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Participants from condition 1 (49%) were more accurate in recognising the man than the participants from condition 2 (33%) 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Conclusion:</a:t>
            </a:r>
          </a:p>
          <a:p>
            <a:pPr>
              <a:buNone/>
            </a:pP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The weapon caused </a:t>
            </a:r>
            <a:r>
              <a:rPr lang="en-GB" u="sng" dirty="0" smtClean="0">
                <a:solidFill>
                  <a:srgbClr val="002060"/>
                </a:solidFill>
                <a:latin typeface="Comic Sans MS" pitchFamily="66" charset="0"/>
              </a:rPr>
              <a:t>anxiety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 which narrowed the focus of attention – taking attention away from the face of the man (making him harder to identify)</a:t>
            </a:r>
            <a:endParaRPr lang="en-GB" u="sng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hiller" pitchFamily="82" charset="0"/>
              </a:rPr>
              <a:t>Weapons-Focus Effect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Evaluation:</a:t>
            </a: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Can you think of any?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Laboratory experiment, so.......</a:t>
            </a: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High control over variables</a:t>
            </a: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Replication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High demand characteristics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Low ecological validity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hiller" pitchFamily="82" charset="0"/>
              </a:rPr>
              <a:t>Weapons-Focus Effect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Weapons-focus effect research has been supported by other research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Loftus (again!)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Deffenbacher</a:t>
            </a:r>
          </a:p>
          <a:p>
            <a:pPr marL="514350" indent="-514350">
              <a:buAutoNum type="arabicPeriod"/>
            </a:pPr>
            <a:endParaRPr lang="en-GB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However, there is research to contradict the findings of Loftus</a:t>
            </a:r>
          </a:p>
          <a:p>
            <a:pPr marL="514350" indent="-51435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1. Christianson &amp; </a:t>
            </a:r>
            <a:r>
              <a:rPr lang="en-GB" dirty="0" err="1" smtClean="0">
                <a:solidFill>
                  <a:srgbClr val="0070C0"/>
                </a:solidFill>
                <a:latin typeface="Comic Sans MS" pitchFamily="66" charset="0"/>
              </a:rPr>
              <a:t>Hubinette</a:t>
            </a: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WFE evaluation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196752"/>
            <a:ext cx="2520280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Loftus et al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79912" y="1412776"/>
            <a:ext cx="4536504" cy="1800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Loftus conducted research observing eye movements and found the witnesses eyes physically moved to the weapon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67544" y="3068960"/>
            <a:ext cx="295232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This shows that the weapon distracts attention and the witness fails to see peripheral details</a:t>
            </a:r>
            <a:endParaRPr lang="en-GB" sz="2400" dirty="0"/>
          </a:p>
        </p:txBody>
      </p:sp>
      <p:sp>
        <p:nvSpPr>
          <p:cNvPr id="7" name="Explosion 2 6"/>
          <p:cNvSpPr/>
          <p:nvPr/>
        </p:nvSpPr>
        <p:spPr>
          <a:xfrm>
            <a:off x="3419872" y="2924944"/>
            <a:ext cx="5508104" cy="3456384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Supporting the findings of Loftus 1979 research into the weapons-focus effect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WFE evaluation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196752"/>
            <a:ext cx="2520280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latin typeface="Comic Sans MS" pitchFamily="66" charset="0"/>
              </a:rPr>
              <a:t>Deffenbacher</a:t>
            </a:r>
            <a:r>
              <a:rPr lang="en-GB" sz="2400" dirty="0" smtClean="0">
                <a:latin typeface="Comic Sans MS" pitchFamily="66" charset="0"/>
              </a:rPr>
              <a:t> et al (1983)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79912" y="1772816"/>
            <a:ext cx="4536504" cy="14401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Conducted meta-analysis and found that higher levels of anxiety decrease EWT accuracy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67544" y="3068960"/>
            <a:ext cx="295232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This shows that eyewitness testimony is impaired if the person becomes too anxious</a:t>
            </a:r>
            <a:endParaRPr lang="en-GB" sz="2400" dirty="0"/>
          </a:p>
        </p:txBody>
      </p:sp>
      <p:sp>
        <p:nvSpPr>
          <p:cNvPr id="7" name="Explosion 2 6"/>
          <p:cNvSpPr/>
          <p:nvPr/>
        </p:nvSpPr>
        <p:spPr>
          <a:xfrm>
            <a:off x="3347864" y="2996952"/>
            <a:ext cx="5508104" cy="3456384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Supporting the findings of Loftus 1979 research into the weapons-focus effect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466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Anxiety</vt:lpstr>
      <vt:lpstr>Deffenbacher 1983</vt:lpstr>
      <vt:lpstr>Weapons-Focus Effect</vt:lpstr>
      <vt:lpstr>Weapons-Focus Effect</vt:lpstr>
      <vt:lpstr>Weapons-Focus Effect</vt:lpstr>
      <vt:lpstr>Weapons-Focus Effect</vt:lpstr>
      <vt:lpstr>WFE evaluation</vt:lpstr>
      <vt:lpstr>WFE evaluation</vt:lpstr>
      <vt:lpstr>WFE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revision>15</cp:revision>
  <dcterms:created xsi:type="dcterms:W3CDTF">2009-10-12T07:03:19Z</dcterms:created>
  <dcterms:modified xsi:type="dcterms:W3CDTF">2015-11-26T17:32:06Z</dcterms:modified>
</cp:coreProperties>
</file>